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64" r:id="rId2"/>
    <p:sldId id="267" r:id="rId3"/>
    <p:sldId id="268" r:id="rId4"/>
    <p:sldId id="256" r:id="rId5"/>
    <p:sldId id="259" r:id="rId6"/>
    <p:sldId id="269" r:id="rId7"/>
    <p:sldId id="270" r:id="rId8"/>
    <p:sldId id="272" r:id="rId9"/>
    <p:sldId id="271" r:id="rId10"/>
    <p:sldId id="274" r:id="rId11"/>
    <p:sldId id="266" r:id="rId12"/>
    <p:sldId id="265" r:id="rId13"/>
    <p:sldId id="260" r:id="rId14"/>
    <p:sldId id="275" r:id="rId15"/>
    <p:sldId id="25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844F0BD-922D-46BC-83FB-B72E3B6B5B48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EF41334-0B25-4CFF-8398-F20EE3FAB8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606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E8C03E4-CA94-44F3-8033-83637C6B3479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B588-3BAF-4DA1-ADB0-14705C58E6F6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010B-5EB1-43DF-ABAA-8BA4F12FE99E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7F87-4A00-4FF7-8F67-470FE3162B67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2A9F-F9E8-4167-93AC-6CAB39D80185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ADE8-4B6B-4048-A3E1-F87DF615A49B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CE06-E9ED-44C0-9578-74DDEA6431AC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482-C93F-4C22-B057-0CF12A2A7DA4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B495-6BD9-483D-9A9C-6F65291DB4B0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EC2-2B07-4421-BF6E-A42CA7B7BC77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3BA9-9C45-4788-BAAF-5BDD39163138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E988-826D-4C09-980E-5E8EE0E62CEB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A36-1355-4C96-9961-85087231C717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C210-EAA5-4AC4-A5BF-409AB706F370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641-3707-4992-A5A2-F9E1488838EE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15B7-F437-4CE3-99BB-18A38AE9B385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6934-3DAC-42F1-8E25-81421E7ADCA4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2743-3E7D-4E5A-8EE2-407A728F7558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3653" y="760492"/>
            <a:ext cx="626225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Attendance By QrCode</a:t>
            </a:r>
            <a:endParaRPr lang="he-IL" sz="4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28" name="Picture 4" descr="File:.NET Core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46" y="2123088"/>
            <a:ext cx="1427129" cy="14271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9E8690-4F2A-B3B7-FD2F-B795ED399AF8}"/>
              </a:ext>
            </a:extLst>
          </p:cNvPr>
          <p:cNvSpPr txBox="1"/>
          <p:nvPr/>
        </p:nvSpPr>
        <p:spPr>
          <a:xfrm>
            <a:off x="3002780" y="3928908"/>
            <a:ext cx="5844003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u="sng" dirty="0">
                <a:latin typeface="David" panose="020E0502060401010101" pitchFamily="34" charset="-79"/>
                <a:cs typeface="David" panose="020E0502060401010101" pitchFamily="34" charset="-79"/>
              </a:rPr>
              <a:t>Applied By:</a:t>
            </a:r>
          </a:p>
          <a:p>
            <a:pPr algn="ctr"/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Asaf Ben Shabat </a:t>
            </a:r>
          </a:p>
          <a:p>
            <a:pPr algn="ctr"/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Avichai Aziz </a:t>
            </a:r>
            <a:b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2000" b="1" u="sng" dirty="0">
                <a:latin typeface="David" panose="020E0502060401010101" pitchFamily="34" charset="-79"/>
                <a:cs typeface="David" panose="020E0502060401010101" pitchFamily="34" charset="-79"/>
              </a:rPr>
              <a:t>Project leader:</a:t>
            </a:r>
          </a:p>
          <a:p>
            <a:pPr algn="ctr"/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Dr. Iyad Suleiman</a:t>
            </a: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8CE49C-19E8-922C-FFE2-033199EF3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224" y="1866618"/>
            <a:ext cx="1938992" cy="19389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ew Google Maps Icon Logo PNG Vector (EPS) Free Download">
            <a:extLst>
              <a:ext uri="{FF2B5EF4-FFF2-40B4-BE49-F238E27FC236}">
                <a16:creationId xmlns:a16="http://schemas.microsoft.com/office/drawing/2014/main" id="{8EB26024-5BE8-D66E-A885-1E463FEF2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258" y="1935896"/>
            <a:ext cx="1616098" cy="1649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ss and Media Resources - Docker">
            <a:extLst>
              <a:ext uri="{FF2B5EF4-FFF2-40B4-BE49-F238E27FC236}">
                <a16:creationId xmlns:a16="http://schemas.microsoft.com/office/drawing/2014/main" id="{1593CAD7-320A-FC7B-4703-03E2F516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023" y="1935896"/>
            <a:ext cx="2449711" cy="17567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QR code - Wikipedia">
            <a:extLst>
              <a:ext uri="{FF2B5EF4-FFF2-40B4-BE49-F238E27FC236}">
                <a16:creationId xmlns:a16="http://schemas.microsoft.com/office/drawing/2014/main" id="{44FEC4D1-A12B-1A14-14D4-2183D8A3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18" y="4100192"/>
            <a:ext cx="1716080" cy="171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group of kids looking at a qr code&#10;&#10;Description automatically generated">
            <a:extLst>
              <a:ext uri="{FF2B5EF4-FFF2-40B4-BE49-F238E27FC236}">
                <a16:creationId xmlns:a16="http://schemas.microsoft.com/office/drawing/2014/main" id="{2014384B-B542-DCD5-3E46-0D48A747B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612" y="4142295"/>
            <a:ext cx="1663985" cy="16639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xfrm>
            <a:off x="471949" y="6017342"/>
            <a:ext cx="442451" cy="3932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fld id="{6D22F896-40B5-4ADD-8801-0D06FADFA095}" type="slidenum">
              <a:rPr lang="en-US" sz="1600" b="1" smtClean="0">
                <a:latin typeface="David" panose="020E0502060401010101" pitchFamily="34" charset="-79"/>
                <a:cs typeface="David" panose="020E0502060401010101" pitchFamily="34" charset="-79"/>
              </a:rPr>
              <a:pPr algn="ctr"/>
              <a:t>1</a:t>
            </a:fld>
            <a:endParaRPr lang="en-US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18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0218" y="674255"/>
            <a:ext cx="626225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Our mainly features </a:t>
            </a:r>
            <a:endParaRPr lang="he-IL" sz="4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3EA36-FA5D-66A9-48CC-0CCFBB9FA074}"/>
              </a:ext>
            </a:extLst>
          </p:cNvPr>
          <p:cNvSpPr txBox="1"/>
          <p:nvPr/>
        </p:nvSpPr>
        <p:spPr>
          <a:xfrm>
            <a:off x="2144785" y="1596096"/>
            <a:ext cx="97915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Users will receive real-time updates and notifications through a user-friendly interface, ensuring that event creators and attendees stay informed about any important updates or changes related to the event, enhancing overall user experience and engagement.</a:t>
            </a: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4785" y="3318156"/>
            <a:ext cx="8739526" cy="3416941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xfrm>
            <a:off x="403123" y="6017341"/>
            <a:ext cx="580103" cy="35775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fld id="{6D22F896-40B5-4ADD-8801-0D06FADFA095}" type="slidenum">
              <a:rPr lang="en-US" sz="1600" b="1">
                <a:latin typeface="David" panose="020E0502060401010101" pitchFamily="34" charset="-79"/>
                <a:cs typeface="David" panose="020E0502060401010101" pitchFamily="34" charset="-79"/>
              </a:rPr>
              <a:pPr algn="ctr"/>
              <a:t>10</a:t>
            </a:fld>
            <a:endParaRPr lang="en-US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177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14BA-8802-74F1-2CB4-C15DF821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Google maps geolocation api</a:t>
            </a:r>
            <a:endParaRPr lang="en-IL" sz="40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3239-E0ED-3FE0-4F7F-014FD94F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6908"/>
            <a:ext cx="9905999" cy="3541714"/>
          </a:xfrm>
        </p:spPr>
        <p:txBody>
          <a:bodyPr/>
          <a:lstStyle/>
          <a:p>
            <a:pPr algn="l" rtl="0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By integrating the Google Maps API into the Attendance-Track app, we ensure that the QR code scanner is restricted to the specific event area.</a:t>
            </a:r>
          </a:p>
          <a:p>
            <a:pPr algn="l" rtl="0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This adds an extra layer of validation and security, as attendees must be physically present at the designated location to successfully scan their QR codes.</a:t>
            </a:r>
          </a:p>
          <a:p>
            <a:pPr algn="l" rtl="0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The Google Maps API integration enhances the precision and reliability of attendance tracking, providing organizers with accurate and verified data.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Picture 4" descr="New Google Maps Icon Logo PNG Vector (EPS) Free Download">
            <a:extLst>
              <a:ext uri="{FF2B5EF4-FFF2-40B4-BE49-F238E27FC236}">
                <a16:creationId xmlns:a16="http://schemas.microsoft.com/office/drawing/2014/main" id="{6827E306-533D-1391-1B0D-94649D083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05" y="5003861"/>
            <a:ext cx="1717169" cy="175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7419" y="5771535"/>
            <a:ext cx="607987" cy="34998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fld id="{6D22F896-40B5-4ADD-8801-0D06FADFA095}" type="slidenum">
              <a:rPr lang="en-US" sz="1600" b="1">
                <a:latin typeface="David" panose="020E0502060401010101" pitchFamily="34" charset="-79"/>
                <a:cs typeface="David" panose="020E0502060401010101" pitchFamily="34" charset="-79"/>
              </a:rPr>
              <a:pPr algn="ctr"/>
              <a:t>11</a:t>
            </a:fld>
            <a:endParaRPr lang="en-US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985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DCD6-57AC-149A-D0DA-F96A2876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700" y="16926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 Small taste from our ui</a:t>
            </a:r>
            <a:endParaRPr lang="en-IL" sz="4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38">
            <a:extLst>
              <a:ext uri="{FF2B5EF4-FFF2-40B4-BE49-F238E27FC236}">
                <a16:creationId xmlns:a16="http://schemas.microsoft.com/office/drawing/2014/main" id="{06E7C3AE-6EAD-85AE-CD72-E3F54FAA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35" y="4126893"/>
            <a:ext cx="4050441" cy="2214913"/>
          </a:xfrm>
          <a:prstGeom prst="rect">
            <a:avLst/>
          </a:prstGeom>
        </p:spPr>
      </p:pic>
      <p:pic>
        <p:nvPicPr>
          <p:cNvPr id="6" name="תמונה 30">
            <a:extLst>
              <a:ext uri="{FF2B5EF4-FFF2-40B4-BE49-F238E27FC236}">
                <a16:creationId xmlns:a16="http://schemas.microsoft.com/office/drawing/2014/main" id="{7A187513-3112-9C0E-001E-178C0A6C8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35" y="1479519"/>
            <a:ext cx="4167728" cy="2197745"/>
          </a:xfrm>
          <a:prstGeom prst="rect">
            <a:avLst/>
          </a:prstGeom>
        </p:spPr>
      </p:pic>
      <p:pic>
        <p:nvPicPr>
          <p:cNvPr id="9" name="תמונה 8"/>
          <p:cNvPicPr/>
          <p:nvPr/>
        </p:nvPicPr>
        <p:blipFill>
          <a:blip r:embed="rId4"/>
          <a:stretch>
            <a:fillRect/>
          </a:stretch>
        </p:blipFill>
        <p:spPr>
          <a:xfrm>
            <a:off x="194535" y="1297011"/>
            <a:ext cx="3571220" cy="2130083"/>
          </a:xfrm>
          <a:prstGeom prst="rect">
            <a:avLst/>
          </a:prstGeom>
        </p:spPr>
      </p:pic>
      <p:pic>
        <p:nvPicPr>
          <p:cNvPr id="10" name="תמונה 9"/>
          <p:cNvPicPr/>
          <p:nvPr/>
        </p:nvPicPr>
        <p:blipFill>
          <a:blip r:embed="rId5"/>
          <a:stretch>
            <a:fillRect/>
          </a:stretch>
        </p:blipFill>
        <p:spPr>
          <a:xfrm>
            <a:off x="115877" y="3827316"/>
            <a:ext cx="3728536" cy="2307063"/>
          </a:xfrm>
          <a:prstGeom prst="rect">
            <a:avLst/>
          </a:prstGeom>
        </p:spPr>
      </p:pic>
      <p:pic>
        <p:nvPicPr>
          <p:cNvPr id="11" name="תמונה 10"/>
          <p:cNvPicPr/>
          <p:nvPr/>
        </p:nvPicPr>
        <p:blipFill>
          <a:blip r:embed="rId6"/>
          <a:stretch>
            <a:fillRect/>
          </a:stretch>
        </p:blipFill>
        <p:spPr>
          <a:xfrm>
            <a:off x="8134563" y="4384480"/>
            <a:ext cx="3999688" cy="2183468"/>
          </a:xfrm>
          <a:prstGeom prst="rect">
            <a:avLst/>
          </a:prstGeom>
        </p:spPr>
      </p:pic>
      <p:pic>
        <p:nvPicPr>
          <p:cNvPr id="12" name="תמונה 11"/>
          <p:cNvPicPr/>
          <p:nvPr/>
        </p:nvPicPr>
        <p:blipFill>
          <a:blip r:embed="rId7"/>
          <a:stretch>
            <a:fillRect/>
          </a:stretch>
        </p:blipFill>
        <p:spPr>
          <a:xfrm>
            <a:off x="8204635" y="1761314"/>
            <a:ext cx="3923551" cy="2185217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>
          <a:xfrm>
            <a:off x="611212" y="6223819"/>
            <a:ext cx="578492" cy="34412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fld id="{6D22F896-40B5-4ADD-8801-0D06FADFA095}" type="slidenum">
              <a:rPr lang="en-US" sz="1600" b="1">
                <a:latin typeface="David" panose="020E0502060401010101" pitchFamily="34" charset="-79"/>
                <a:cs typeface="David" panose="020E0502060401010101" pitchFamily="34" charset="-79"/>
              </a:rPr>
              <a:pPr algn="ctr"/>
              <a:t>12</a:t>
            </a:fld>
            <a:endParaRPr lang="en-US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4473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560" y="566100"/>
            <a:ext cx="626225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Activity Diagram</a:t>
            </a:r>
            <a:endParaRPr lang="he-IL" sz="4400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C0C71-D914-5DC6-16EC-55A8B9E0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73" y="1443696"/>
            <a:ext cx="8054547" cy="5239496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xfrm>
            <a:off x="457943" y="5997678"/>
            <a:ext cx="515451" cy="37741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fld id="{6D22F896-40B5-4ADD-8801-0D06FADFA095}" type="slidenum">
              <a:rPr lang="en-US" sz="1600" b="1">
                <a:latin typeface="David" panose="020E0502060401010101" pitchFamily="34" charset="-79"/>
                <a:cs typeface="David" panose="020E0502060401010101" pitchFamily="34" charset="-79"/>
              </a:rPr>
              <a:pPr algn="ctr"/>
              <a:t>13</a:t>
            </a:fld>
            <a:endParaRPr lang="en-US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765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560" y="939726"/>
            <a:ext cx="626225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Model View Diagram</a:t>
            </a:r>
            <a:endParaRPr lang="he-IL" sz="4400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/>
          <a:srcRect l="2964" t="9512" r="2889" b="9638"/>
          <a:stretch/>
        </p:blipFill>
        <p:spPr>
          <a:xfrm>
            <a:off x="255986" y="2182760"/>
            <a:ext cx="11688370" cy="3077497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>
          <a:xfrm>
            <a:off x="467775" y="6037006"/>
            <a:ext cx="535115" cy="34791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fld id="{6D22F896-40B5-4ADD-8801-0D06FADFA095}" type="slidenum">
              <a:rPr lang="en-US" sz="1600" b="1">
                <a:latin typeface="David" panose="020E0502060401010101" pitchFamily="34" charset="-79"/>
                <a:cs typeface="David" panose="020E0502060401010101" pitchFamily="34" charset="-79"/>
              </a:rPr>
              <a:pPr algn="ctr"/>
              <a:t>14</a:t>
            </a:fld>
            <a:endParaRPr lang="en-US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4103" y="940851"/>
            <a:ext cx="8441021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Testing the app under high traffic</a:t>
            </a:r>
            <a:endParaRPr lang="he-IL" sz="4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90CD3-A7EB-0F00-F375-B45BA27FC5B5}"/>
              </a:ext>
            </a:extLst>
          </p:cNvPr>
          <p:cNvSpPr txBox="1"/>
          <p:nvPr/>
        </p:nvSpPr>
        <p:spPr>
          <a:xfrm>
            <a:off x="2104103" y="1979801"/>
            <a:ext cx="953729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2400" b="1" dirty="0">
                <a:latin typeface="David" panose="020E0502060401010101" pitchFamily="34" charset="-79"/>
                <a:cs typeface="David" panose="020E0502060401010101" pitchFamily="34" charset="-79"/>
              </a:rPr>
              <a:t>Python Locust library </a:t>
            </a: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-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F</a:t>
            </a:r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or conducting high-traffic load testing on our Dotnet controllers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t</a:t>
            </a:r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o ensure the performance and scalability of the Attendance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-Track app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endParaRPr 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By simulating thousands of concurrent users, Locust allowed us to assess the app's ability to handle heavy workloads and identify any potential bottlenecks or performance issues.</a:t>
            </a:r>
            <a:b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This testing approach provided valuable insights into the app's responsiveness and helped optimize the Dotnet controllers for optimal performance under real-world usage scenarios.</a:t>
            </a:r>
          </a:p>
        </p:txBody>
      </p:sp>
      <p:pic>
        <p:nvPicPr>
          <p:cNvPr id="4098" name="Picture 2" descr="Python Logo - Free Vectors &amp; PSDs to Download">
            <a:extLst>
              <a:ext uri="{FF2B5EF4-FFF2-40B4-BE49-F238E27FC236}">
                <a16:creationId xmlns:a16="http://schemas.microsoft.com/office/drawing/2014/main" id="{CA5355D3-1599-557F-8832-C7D545C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02" y="5317715"/>
            <a:ext cx="1471299" cy="1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xfrm>
            <a:off x="428446" y="6027174"/>
            <a:ext cx="535115" cy="3688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fld id="{6D22F896-40B5-4ADD-8801-0D06FADFA095}" type="slidenum">
              <a:rPr lang="en-US" sz="1600" b="1">
                <a:latin typeface="David" panose="020E0502060401010101" pitchFamily="34" charset="-79"/>
                <a:cs typeface="David" panose="020E0502060401010101" pitchFamily="34" charset="-79"/>
              </a:rPr>
              <a:pPr algn="ctr"/>
              <a:t>15</a:t>
            </a:fld>
            <a:endParaRPr lang="en-US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0708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2603" y="2363357"/>
            <a:ext cx="709708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Thank For Listening</a:t>
            </a:r>
            <a:endParaRPr lang="he-IL" sz="4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18" y="2972956"/>
            <a:ext cx="1889095" cy="1889095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xfrm>
            <a:off x="457942" y="6017342"/>
            <a:ext cx="525283" cy="35775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fld id="{6D22F896-40B5-4ADD-8801-0D06FADFA095}" type="slidenum">
              <a:rPr lang="en-US" sz="1600" b="1">
                <a:latin typeface="David" panose="020E0502060401010101" pitchFamily="34" charset="-79"/>
                <a:cs typeface="David" panose="020E0502060401010101" pitchFamily="34" charset="-79"/>
              </a:rPr>
              <a:pPr algn="ctr"/>
              <a:t>16</a:t>
            </a:fld>
            <a:endParaRPr lang="en-US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2460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1986" y="1923782"/>
            <a:ext cx="1004856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Provide organizations with a web application that simplifies attendance tracking and absenteeism management, aims to streamline the process by utilizing QR codes for accurate attendance recording.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9985" y="967531"/>
            <a:ext cx="263504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Our Goal</a:t>
            </a:r>
            <a:endParaRPr lang="he-IL" sz="4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454677248">
            <a:extLst>
              <a:ext uri="{FF2B5EF4-FFF2-40B4-BE49-F238E27FC236}">
                <a16:creationId xmlns:a16="http://schemas.microsoft.com/office/drawing/2014/main" id="{E5C87EE5-6133-4B26-FCC2-C520D98B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140" y="3310921"/>
            <a:ext cx="7386266" cy="3331201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511277" y="6037006"/>
            <a:ext cx="412956" cy="3342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fld id="{6D22F896-40B5-4ADD-8801-0D06FADFA095}" type="slidenum">
              <a:rPr lang="en-US" sz="1600" b="1">
                <a:latin typeface="David" panose="020E0502060401010101" pitchFamily="34" charset="-79"/>
                <a:cs typeface="David" panose="020E0502060401010101" pitchFamily="34" charset="-79"/>
              </a:rPr>
              <a:pPr algn="ctr"/>
              <a:t>2</a:t>
            </a:fld>
            <a:endParaRPr lang="en-US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134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6619" y="1677974"/>
            <a:ext cx="1004856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Easy to use &amp; Saves Time -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Scanning QR code to approve attendance, </a:t>
            </a:r>
            <a:b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real-time updates, email notifications, Docker support for easy deployment.</a:t>
            </a:r>
            <a:b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Secure authentication - U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sing JWT (Json Web Tokens) for login.</a:t>
            </a:r>
            <a:endParaRPr lang="en-US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endParaRPr lang="en-US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Ensure attendance -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The app includes features such as Google Maps integration for location verification.</a:t>
            </a:r>
          </a:p>
          <a:p>
            <a:pPr marL="342900" lvl="1" indent="-342900">
              <a:buFont typeface="Wingdings" panose="05000000000000000000" pitchFamily="2" charset="2"/>
              <a:buChar char="ü"/>
            </a:pPr>
            <a:endParaRPr lang="en-US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Allow reporting -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Shows graph with the attendance and the absenteeism.</a:t>
            </a:r>
          </a:p>
          <a:p>
            <a:endParaRPr 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Overall, the app's objective is to enhance organizational efficiency and communication by providing a comprehensive attendance tracking solution.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5858" y="825166"/>
            <a:ext cx="360843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Achievements</a:t>
            </a:r>
            <a:endParaRPr lang="he-IL" sz="4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497272" y="6018534"/>
            <a:ext cx="407295" cy="3675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fld id="{6D22F896-40B5-4ADD-8801-0D06FADFA095}" type="slidenum">
              <a:rPr lang="en-US" sz="1600" b="1">
                <a:latin typeface="David" panose="020E0502060401010101" pitchFamily="34" charset="-79"/>
                <a:cs typeface="David" panose="020E0502060401010101" pitchFamily="34" charset="-79"/>
              </a:rPr>
              <a:pPr algn="ctr"/>
              <a:t>3</a:t>
            </a:fld>
            <a:endParaRPr lang="en-US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232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0218" y="674255"/>
            <a:ext cx="626225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Used Technologies</a:t>
            </a:r>
            <a:endParaRPr lang="he-IL" sz="4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2263" y="1323237"/>
            <a:ext cx="8992886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000" b="1" u="sng" dirty="0">
                <a:latin typeface="David" panose="020E0502060401010101" pitchFamily="34" charset="-79"/>
                <a:cs typeface="David" panose="020E0502060401010101" pitchFamily="34" charset="-79"/>
              </a:rPr>
              <a:t>Dotnet 7</a:t>
            </a: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 Using for backend server along with data control ORM – Entity Framework.</a:t>
            </a:r>
            <a:b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r>
              <a:rPr lang="en-US" sz="2000" b="1" u="sng" dirty="0">
                <a:latin typeface="David" panose="020E0502060401010101" pitchFamily="34" charset="-79"/>
                <a:cs typeface="David" panose="020E0502060401010101" pitchFamily="34" charset="-79"/>
              </a:rPr>
              <a:t>Angular 14</a:t>
            </a: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 For client interface.</a:t>
            </a:r>
          </a:p>
          <a:p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000" b="1" u="sng" dirty="0">
                <a:latin typeface="David" panose="020E0502060401010101" pitchFamily="34" charset="-79"/>
                <a:cs typeface="David" panose="020E0502060401010101" pitchFamily="34" charset="-79"/>
              </a:rPr>
              <a:t>SignalR</a:t>
            </a: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 For server-client communication on real-time.</a:t>
            </a:r>
          </a:p>
          <a:p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000" b="1" u="sng" dirty="0">
                <a:latin typeface="David" panose="020E0502060401010101" pitchFamily="34" charset="-79"/>
                <a:cs typeface="David" panose="020E0502060401010101" pitchFamily="34" charset="-79"/>
              </a:rPr>
              <a:t>SMTP server</a:t>
            </a: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 Used for sending email notifications.</a:t>
            </a:r>
          </a:p>
          <a:p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000" b="1" u="sng" dirty="0">
                <a:latin typeface="David" panose="020E0502060401010101" pitchFamily="34" charset="-79"/>
                <a:cs typeface="David" panose="020E0502060401010101" pitchFamily="34" charset="-79"/>
              </a:rPr>
              <a:t>SQL Server</a:t>
            </a: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 Data storage solution.</a:t>
            </a:r>
          </a:p>
          <a:p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000" b="1" u="sng" dirty="0">
                <a:latin typeface="David" panose="020E0502060401010101" pitchFamily="34" charset="-79"/>
                <a:cs typeface="David" panose="020E0502060401010101" pitchFamily="34" charset="-79"/>
              </a:rPr>
              <a:t>JWT</a:t>
            </a:r>
            <a:r>
              <a:rPr lang="en-US" sz="20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(JSON Web Tokens)</a:t>
            </a: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 Secure authentication method.</a:t>
            </a:r>
          </a:p>
          <a:p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000" b="1" u="sng" dirty="0">
                <a:latin typeface="David" panose="020E0502060401010101" pitchFamily="34" charset="-79"/>
                <a:cs typeface="David" panose="020E0502060401010101" pitchFamily="34" charset="-79"/>
              </a:rPr>
              <a:t>Google Maps API</a:t>
            </a: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 Integration for location verification.</a:t>
            </a:r>
          </a:p>
          <a:p>
            <a:b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2000" b="1" u="sng" dirty="0">
                <a:latin typeface="David" panose="020E0502060401010101" pitchFamily="34" charset="-79"/>
                <a:cs typeface="David" panose="020E0502060401010101" pitchFamily="34" charset="-79"/>
              </a:rPr>
              <a:t>Docker</a:t>
            </a: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 Containerization and deployment support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" name="Picture 4" descr="File:.NET Core Logo.svg - Wikimedia Commons">
            <a:extLst>
              <a:ext uri="{FF2B5EF4-FFF2-40B4-BE49-F238E27FC236}">
                <a16:creationId xmlns:a16="http://schemas.microsoft.com/office/drawing/2014/main" id="{5663665C-98E0-47A4-57F5-9570325AA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560" y="1560568"/>
            <a:ext cx="463844" cy="4638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D130AB-2D12-F361-57B1-504523AA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975" y="2145274"/>
            <a:ext cx="524069" cy="5240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ew Google Maps Icon Logo PNG Vector (EPS) Free Download">
            <a:extLst>
              <a:ext uri="{FF2B5EF4-FFF2-40B4-BE49-F238E27FC236}">
                <a16:creationId xmlns:a16="http://schemas.microsoft.com/office/drawing/2014/main" id="{567DEFA3-151D-E6F9-23A6-B57E11080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377" y="5203081"/>
            <a:ext cx="408571" cy="4169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ress and Media Resources - Docker">
            <a:extLst>
              <a:ext uri="{FF2B5EF4-FFF2-40B4-BE49-F238E27FC236}">
                <a16:creationId xmlns:a16="http://schemas.microsoft.com/office/drawing/2014/main" id="{57A9E8A5-141D-CD4D-F42F-D50ECCA19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76" y="5875563"/>
            <a:ext cx="548582" cy="3934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2325" y="4022211"/>
            <a:ext cx="409020" cy="431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2583" y="4690572"/>
            <a:ext cx="668722" cy="3308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9529" y="3531079"/>
            <a:ext cx="1120347" cy="247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0181" y="2864297"/>
            <a:ext cx="970284" cy="334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481780" y="6008141"/>
            <a:ext cx="462117" cy="3934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fld id="{6D22F896-40B5-4ADD-8801-0D06FADFA095}" type="slidenum">
              <a:rPr lang="en-US" sz="1600" b="1">
                <a:latin typeface="David" panose="020E0502060401010101" pitchFamily="34" charset="-79"/>
                <a:cs typeface="David" panose="020E0502060401010101" pitchFamily="34" charset="-79"/>
              </a:rPr>
              <a:pPr algn="ctr"/>
              <a:t>4</a:t>
            </a:fld>
            <a:endParaRPr lang="en-US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096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0218" y="674255"/>
            <a:ext cx="626225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Our mainly features </a:t>
            </a:r>
            <a:endParaRPr lang="he-IL" sz="4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3EA36-FA5D-66A9-48CC-0CCFBB9FA074}"/>
              </a:ext>
            </a:extLst>
          </p:cNvPr>
          <p:cNvSpPr txBox="1"/>
          <p:nvPr/>
        </p:nvSpPr>
        <p:spPr>
          <a:xfrm>
            <a:off x="2164450" y="1551850"/>
            <a:ext cx="79024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Users Can:</a:t>
            </a:r>
          </a:p>
          <a:p>
            <a:endParaRPr lang="en-US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Create events by specifying the date, time, and location using Google Maps integration, ensuring accurate event details.</a:t>
            </a:r>
          </a:p>
        </p:txBody>
      </p:sp>
      <p:pic>
        <p:nvPicPr>
          <p:cNvPr id="7" name="תמונה 454677249">
            <a:extLst>
              <a:ext uri="{FF2B5EF4-FFF2-40B4-BE49-F238E27FC236}">
                <a16:creationId xmlns:a16="http://schemas.microsoft.com/office/drawing/2014/main" id="{4474E349-0CC7-A63E-F5D5-3BA3CDC1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48" y="3598997"/>
            <a:ext cx="6912613" cy="3117584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xfrm>
            <a:off x="507104" y="5978012"/>
            <a:ext cx="367967" cy="3479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fld id="{6D22F896-40B5-4ADD-8801-0D06FADFA095}" type="slidenum">
              <a:rPr lang="en-US" sz="1600" b="1">
                <a:latin typeface="David" panose="020E0502060401010101" pitchFamily="34" charset="-79"/>
                <a:cs typeface="David" panose="020E0502060401010101" pitchFamily="34" charset="-79"/>
              </a:rPr>
              <a:pPr algn="ctr"/>
              <a:t>5</a:t>
            </a:fld>
            <a:endParaRPr lang="en-US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6741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0218" y="674255"/>
            <a:ext cx="626225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Our mainly features </a:t>
            </a:r>
            <a:endParaRPr lang="he-IL" sz="4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3EA36-FA5D-66A9-48CC-0CCFBB9FA074}"/>
              </a:ext>
            </a:extLst>
          </p:cNvPr>
          <p:cNvSpPr txBox="1"/>
          <p:nvPr/>
        </p:nvSpPr>
        <p:spPr>
          <a:xfrm>
            <a:off x="2144785" y="1748496"/>
            <a:ext cx="7902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As an event creator, easily send email notifications to attendees before and after the event, ensuring effective communication and updates.</a:t>
            </a: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96969" y="3024632"/>
            <a:ext cx="6864270" cy="3012373"/>
          </a:xfrm>
          <a:prstGeom prst="rect">
            <a:avLst/>
          </a:prstGeom>
        </p:spPr>
      </p:pic>
      <p:pic>
        <p:nvPicPr>
          <p:cNvPr id="7" name="תמונה 6"/>
          <p:cNvPicPr/>
          <p:nvPr/>
        </p:nvPicPr>
        <p:blipFill>
          <a:blip r:embed="rId3"/>
          <a:stretch>
            <a:fillRect/>
          </a:stretch>
        </p:blipFill>
        <p:spPr>
          <a:xfrm>
            <a:off x="5063614" y="3991897"/>
            <a:ext cx="6974372" cy="2792360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xfrm>
            <a:off x="516937" y="6112812"/>
            <a:ext cx="328637" cy="283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fld id="{6D22F896-40B5-4ADD-8801-0D06FADFA095}" type="slidenum">
              <a:rPr lang="en-US" sz="1600" b="1">
                <a:latin typeface="David" panose="020E0502060401010101" pitchFamily="34" charset="-79"/>
                <a:cs typeface="David" panose="020E0502060401010101" pitchFamily="34" charset="-79"/>
              </a:rPr>
              <a:pPr algn="ctr"/>
              <a:t>6</a:t>
            </a:fld>
            <a:endParaRPr lang="en-US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9621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0218" y="674255"/>
            <a:ext cx="626225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Our mainly features </a:t>
            </a:r>
            <a:endParaRPr lang="he-IL" sz="4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3EA36-FA5D-66A9-48CC-0CCFBB9FA074}"/>
              </a:ext>
            </a:extLst>
          </p:cNvPr>
          <p:cNvSpPr txBox="1"/>
          <p:nvPr/>
        </p:nvSpPr>
        <p:spPr>
          <a:xfrm>
            <a:off x="2080130" y="1768161"/>
            <a:ext cx="7902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Attendees can conveniently sign themselves in using the invitation received via email, simplifying the attendance process.</a:t>
            </a: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84638" y="3125806"/>
            <a:ext cx="6139181" cy="3000463"/>
          </a:xfrm>
          <a:prstGeom prst="rect">
            <a:avLst/>
          </a:prstGeom>
        </p:spPr>
      </p:pic>
      <p:pic>
        <p:nvPicPr>
          <p:cNvPr id="7" name="תמונה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38684" y="4020542"/>
            <a:ext cx="6125497" cy="2674374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xfrm>
            <a:off x="497594" y="6136873"/>
            <a:ext cx="367646" cy="3651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fld id="{6D22F896-40B5-4ADD-8801-0D06FADFA095}" type="slidenum">
              <a:rPr lang="en-US" sz="1600" b="1">
                <a:latin typeface="David" panose="020E0502060401010101" pitchFamily="34" charset="-79"/>
                <a:cs typeface="David" panose="020E0502060401010101" pitchFamily="34" charset="-79"/>
              </a:rPr>
              <a:pPr algn="ctr"/>
              <a:t>7</a:t>
            </a:fld>
            <a:endParaRPr lang="en-US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288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0218" y="674255"/>
            <a:ext cx="626225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Our mainly features </a:t>
            </a:r>
            <a:endParaRPr lang="he-IL" sz="4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3EA36-FA5D-66A9-48CC-0CCFBB9FA074}"/>
              </a:ext>
            </a:extLst>
          </p:cNvPr>
          <p:cNvSpPr txBox="1"/>
          <p:nvPr/>
        </p:nvSpPr>
        <p:spPr>
          <a:xfrm>
            <a:off x="2144785" y="1630509"/>
            <a:ext cx="79024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Event creators can generate comprehensive reports indicating the list of attendees who participated in the event and those who were absent, facilitating efficient tracking and analysis.</a:t>
            </a: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4785" y="3200169"/>
            <a:ext cx="8183902" cy="3544760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xfrm>
            <a:off x="491613" y="6027174"/>
            <a:ext cx="393291" cy="3479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fld id="{6D22F896-40B5-4ADD-8801-0D06FADFA095}" type="slidenum">
              <a:rPr lang="en-US" sz="1600" b="1">
                <a:latin typeface="David" panose="020E0502060401010101" pitchFamily="34" charset="-79"/>
                <a:cs typeface="David" panose="020E0502060401010101" pitchFamily="34" charset="-79"/>
              </a:rPr>
              <a:pPr algn="ctr"/>
              <a:t>8</a:t>
            </a:fld>
            <a:endParaRPr lang="en-US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748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0218" y="674255"/>
            <a:ext cx="626225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Our mainly features </a:t>
            </a:r>
            <a:endParaRPr lang="he-IL" sz="4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3EA36-FA5D-66A9-48CC-0CCFBB9FA074}"/>
              </a:ext>
            </a:extLst>
          </p:cNvPr>
          <p:cNvSpPr txBox="1"/>
          <p:nvPr/>
        </p:nvSpPr>
        <p:spPr>
          <a:xfrm>
            <a:off x="2144785" y="1748496"/>
            <a:ext cx="79024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Sending emails to all the attendees that absent from the event.</a:t>
            </a:r>
          </a:p>
        </p:txBody>
      </p:sp>
      <p:pic>
        <p:nvPicPr>
          <p:cNvPr id="9" name="תמונה 8"/>
          <p:cNvPicPr/>
          <p:nvPr/>
        </p:nvPicPr>
        <p:blipFill>
          <a:blip r:embed="rId2"/>
          <a:stretch>
            <a:fillRect/>
          </a:stretch>
        </p:blipFill>
        <p:spPr>
          <a:xfrm>
            <a:off x="86379" y="2948825"/>
            <a:ext cx="6324253" cy="2901369"/>
          </a:xfrm>
          <a:prstGeom prst="rect">
            <a:avLst/>
          </a:prstGeom>
        </p:spPr>
      </p:pic>
      <p:pic>
        <p:nvPicPr>
          <p:cNvPr id="10" name="תמונה 9"/>
          <p:cNvPicPr/>
          <p:nvPr/>
        </p:nvPicPr>
        <p:blipFill>
          <a:blip r:embed="rId3"/>
          <a:stretch>
            <a:fillRect/>
          </a:stretch>
        </p:blipFill>
        <p:spPr>
          <a:xfrm>
            <a:off x="5014452" y="3667432"/>
            <a:ext cx="6931742" cy="3008671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xfrm>
            <a:off x="477609" y="6071398"/>
            <a:ext cx="367966" cy="29625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fld id="{6D22F896-40B5-4ADD-8801-0D06FADFA095}" type="slidenum">
              <a:rPr lang="en-US" sz="1600" b="1">
                <a:latin typeface="David" panose="020E0502060401010101" pitchFamily="34" charset="-79"/>
                <a:cs typeface="David" panose="020E0502060401010101" pitchFamily="34" charset="-79"/>
              </a:rPr>
              <a:pPr algn="ctr"/>
              <a:t>9</a:t>
            </a:fld>
            <a:endParaRPr lang="en-US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6491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3086</TotalTime>
  <Words>575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David</vt:lpstr>
      <vt:lpstr>Tw Cen MT</vt:lpstr>
      <vt:lpstr>Wingdings</vt:lpstr>
      <vt:lpstr>מעגל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maps geolocation api</vt:lpstr>
      <vt:lpstr>A Small taste from our ui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Admin</dc:creator>
  <cp:lastModifiedBy>Asaf Ben Shabbat</cp:lastModifiedBy>
  <cp:revision>83</cp:revision>
  <dcterms:created xsi:type="dcterms:W3CDTF">2022-11-04T09:10:59Z</dcterms:created>
  <dcterms:modified xsi:type="dcterms:W3CDTF">2023-06-15T17:48:29Z</dcterms:modified>
</cp:coreProperties>
</file>