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48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Bike Store Data Analysis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76450"/>
          </a:xfrm>
        </p:spPr>
        <p:txBody>
          <a:bodyPr>
            <a:normAutofit lnSpcReduction="10000"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Professional Insights on Sales, Customers, Products, and Store Performance</a:t>
            </a:r>
          </a:p>
          <a:p>
            <a:r>
              <a:rPr dirty="0">
                <a:solidFill>
                  <a:srgbClr val="FF0000"/>
                </a:solidFill>
              </a:rPr>
              <a:t>Presented by: </a:t>
            </a:r>
            <a:r>
              <a:rPr lang="en-US" dirty="0">
                <a:solidFill>
                  <a:srgbClr val="FF0000"/>
                </a:solidFill>
              </a:rPr>
              <a:t>Asaf Chechik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026" name="Picture 2" descr="End of Season Ottawa Bike Sale | Escape Tours &amp; Rentals">
            <a:extLst>
              <a:ext uri="{FF2B5EF4-FFF2-40B4-BE49-F238E27FC236}">
                <a16:creationId xmlns:a16="http://schemas.microsoft.com/office/drawing/2014/main" id="{3AB3A5E6-6626-30C3-C180-B71A2E03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54000"/>
            <a:ext cx="5162549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Staff Performance</a:t>
            </a:r>
          </a:p>
        </p:txBody>
      </p:sp>
      <p:pic>
        <p:nvPicPr>
          <p:cNvPr id="3" name="Picture 2" descr="staff_performance_improv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12064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Insight: Staff A generates the highest sales. Recognize and incentivize top performers to boost team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136"/>
            <a:ext cx="9144000" cy="5576889"/>
          </a:xfrm>
        </p:spPr>
        <p:txBody>
          <a:bodyPr>
            <a:no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lang="en-US" sz="1300" u="sng" dirty="0">
                <a:latin typeface="Cambria" panose="02040503050406030204" pitchFamily="18" charset="0"/>
                <a:ea typeface="Cambria" panose="02040503050406030204" pitchFamily="18" charset="0"/>
              </a:rPr>
              <a:t>Sales Trends: 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1300" dirty="0">
                <a:latin typeface="Cambria" panose="02040503050406030204" pitchFamily="18" charset="0"/>
                <a:ea typeface="Cambria" panose="02040503050406030204" pitchFamily="18" charset="0"/>
              </a:rPr>
              <a:t>• Yearly sales peaked in 2020 but have seen a decline since then. This suggests that market conditions or competition may have impacted sales. Maintaining a focus on high-performing months is key.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1300" dirty="0">
                <a:latin typeface="Cambria" panose="02040503050406030204" pitchFamily="18" charset="0"/>
                <a:ea typeface="Cambria" panose="02040503050406030204" pitchFamily="18" charset="0"/>
              </a:rPr>
              <a:t>• Monthly sales show significant peaks during the holiday season (November-December). Planning promotional campaigns around these months will help capture maximum revenue.</a:t>
            </a:r>
          </a:p>
          <a:p>
            <a:pPr>
              <a:defRPr sz="2000" b="1">
                <a:solidFill>
                  <a:srgbClr val="FFFFFF"/>
                </a:solidFill>
              </a:defRPr>
            </a:pPr>
            <a:r>
              <a:rPr sz="1300" u="sng" dirty="0">
                <a:latin typeface="Cambria" panose="02040503050406030204" pitchFamily="18" charset="0"/>
                <a:ea typeface="Cambria" panose="02040503050406030204" pitchFamily="18" charset="0"/>
              </a:rPr>
              <a:t>Customer Insights: 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1300" dirty="0">
                <a:latin typeface="Cambria" panose="02040503050406030204" pitchFamily="18" charset="0"/>
                <a:ea typeface="Cambria" panose="02040503050406030204" pitchFamily="18" charset="0"/>
              </a:rPr>
              <a:t>• California is the leading region in terms of total sales. Focusing targeted marketing campaigns in this state and similar high-performing regions like New York and Texas will help increase market share.</a:t>
            </a:r>
          </a:p>
          <a:p>
            <a:pPr>
              <a:defRPr sz="2000" b="1">
                <a:solidFill>
                  <a:srgbClr val="FFFFFF"/>
                </a:solidFill>
              </a:defRPr>
            </a:pPr>
            <a:r>
              <a:rPr sz="1300" u="sng" dirty="0">
                <a:latin typeface="Cambria" panose="02040503050406030204" pitchFamily="18" charset="0"/>
                <a:ea typeface="Cambria" panose="02040503050406030204" pitchFamily="18" charset="0"/>
              </a:rPr>
              <a:t>Product Performance: 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1300" dirty="0">
                <a:latin typeface="Cambria" panose="02040503050406030204" pitchFamily="18" charset="0"/>
                <a:ea typeface="Cambria" panose="02040503050406030204" pitchFamily="18" charset="0"/>
              </a:rPr>
              <a:t>• Product A generates the most revenue, and keeping it well-stocked is crucial to maintaining sales. Conversely, Product X and Y underperformed and should be either rebranded or discontinued.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1300" dirty="0">
                <a:latin typeface="Cambria" panose="02040503050406030204" pitchFamily="18" charset="0"/>
                <a:ea typeface="Cambria" panose="02040503050406030204" pitchFamily="18" charset="0"/>
              </a:rPr>
              <a:t>• Investing in promotions for high-demand products will further boost sales and attract repeat customers.</a:t>
            </a:r>
          </a:p>
          <a:p>
            <a:pPr>
              <a:defRPr sz="2000" b="1">
                <a:solidFill>
                  <a:srgbClr val="FFFFFF"/>
                </a:solidFill>
              </a:defRPr>
            </a:pPr>
            <a:r>
              <a:rPr sz="1300" u="sng" dirty="0">
                <a:latin typeface="Cambria" panose="02040503050406030204" pitchFamily="18" charset="0"/>
                <a:ea typeface="Cambria" panose="02040503050406030204" pitchFamily="18" charset="0"/>
              </a:rPr>
              <a:t>Store &amp; Staff Performance</a:t>
            </a:r>
            <a:r>
              <a:rPr sz="13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1300" dirty="0">
                <a:latin typeface="Cambria" panose="02040503050406030204" pitchFamily="18" charset="0"/>
                <a:ea typeface="Cambria" panose="02040503050406030204" pitchFamily="18" charset="0"/>
              </a:rPr>
              <a:t>• Store 1 significantly outperforms all other stores, suggesting that best practices from Store 1 should be analyzed and replicated. Staff training and operational improvements based on Store 1's success will elevate other stores.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1300" dirty="0">
                <a:latin typeface="Cambria" panose="02040503050406030204" pitchFamily="18" charset="0"/>
                <a:ea typeface="Cambria" panose="02040503050406030204" pitchFamily="18" charset="0"/>
              </a:rPr>
              <a:t>• Staff A has set a high sales benchmark. Recognizing and rewarding top performers can enhance morale and push for better team results.</a:t>
            </a:r>
          </a:p>
          <a:p>
            <a:pPr>
              <a:defRPr sz="2000" b="1">
                <a:solidFill>
                  <a:srgbClr val="FFFFFF"/>
                </a:solidFill>
              </a:defRPr>
            </a:pPr>
            <a:r>
              <a:rPr sz="1300" u="sng" dirty="0">
                <a:latin typeface="Cambria" panose="02040503050406030204" pitchFamily="18" charset="0"/>
                <a:ea typeface="Cambria" panose="02040503050406030204" pitchFamily="18" charset="0"/>
              </a:rPr>
              <a:t>Future Opportunities</a:t>
            </a:r>
            <a:r>
              <a:rPr sz="13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1300" dirty="0">
                <a:latin typeface="Cambria" panose="02040503050406030204" pitchFamily="18" charset="0"/>
                <a:ea typeface="Cambria" panose="02040503050406030204" pitchFamily="18" charset="0"/>
              </a:rPr>
              <a:t>• Continue focusing on promotions and inventory management during peak sales months (November and December). Expand loyalty programs to retain high-value customers.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1300" dirty="0">
                <a:latin typeface="Cambria" panose="02040503050406030204" pitchFamily="18" charset="0"/>
                <a:ea typeface="Cambria" panose="02040503050406030204" pitchFamily="18" charset="0"/>
              </a:rPr>
              <a:t>• Strengthen relationships with suppliers to ensure that high-demand products like Product A are always available.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1300" dirty="0">
                <a:latin typeface="Cambria" panose="02040503050406030204" pitchFamily="18" charset="0"/>
                <a:ea typeface="Cambria" panose="02040503050406030204" pitchFamily="18" charset="0"/>
              </a:rPr>
              <a:t>• Replicate the success of high-performing stores and staff across other locations to ensure consistent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ADD8E6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Objective: Analyze the Bike Store's Sales Performance, Customer Distribution, Product Trends, and Store Efficiency.</a:t>
            </a:r>
          </a:p>
          <a:p>
            <a:r>
              <a:t>Key Metrics:</a:t>
            </a:r>
          </a:p>
          <a:p>
            <a:endParaRPr/>
          </a:p>
          <a:p>
            <a:r>
              <a:t>• Total Sales &amp; Revenue</a:t>
            </a:r>
          </a:p>
          <a:p>
            <a:r>
              <a:t>• Top Performing Products &amp; Stores</a:t>
            </a:r>
          </a:p>
          <a:p>
            <a:r>
              <a:t>• Customer Demographics &amp; Trends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E6FA"/>
            </a:gs>
            <a:gs pos="100000">
              <a:srgbClr val="B0E0E6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Yearly Sales Trends</a:t>
            </a:r>
          </a:p>
        </p:txBody>
      </p:sp>
      <p:pic>
        <p:nvPicPr>
          <p:cNvPr id="3" name="Picture 2" descr="yearly_sales_a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12064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Insight: Revenue peaked in 2020 at $150,000 but steadily declined, suggesting potential market shifts.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Breakdown</a:t>
            </a:r>
          </a:p>
        </p:txBody>
      </p:sp>
      <p:pic>
        <p:nvPicPr>
          <p:cNvPr id="3" name="Picture 2" descr="monthly_sales_stacked_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12064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Insight: Sales are consistently high in November and December due to holiday shopping.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EE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Distribution by State</a:t>
            </a:r>
          </a:p>
        </p:txBody>
      </p:sp>
      <p:pic>
        <p:nvPicPr>
          <p:cNvPr id="3" name="Picture 2" descr="customer_distribution_don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12064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Insight: California leads sales, followed by New York and Texas. Focus on these states for marketing efforts.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EFD5"/>
            </a:gs>
            <a:gs pos="100000">
              <a:srgbClr val="FFE4B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Customers by Order Value</a:t>
            </a:r>
          </a:p>
        </p:txBody>
      </p:sp>
      <p:pic>
        <p:nvPicPr>
          <p:cNvPr id="3" name="Picture 2" descr="top_customers_waterf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12064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Insight: Customer A has the highest order value at $5,000. Focus on loyalty programs to retain these customers.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Least Profitable Products</a:t>
            </a:r>
          </a:p>
        </p:txBody>
      </p:sp>
      <p:pic>
        <p:nvPicPr>
          <p:cNvPr id="3" name="Picture 2" descr="least_profitable_bub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12064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Insight: Products like Product X and Y have the least sales and may need to be discontinued or rebranded.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Brand Sales Distribution</a:t>
            </a:r>
          </a:p>
        </p:txBody>
      </p:sp>
      <p:pic>
        <p:nvPicPr>
          <p:cNvPr id="3" name="Picture 2" descr="brand_sales_comb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12064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Insight: Brand A generates the highest revenue. Consider increasing promotion for Brand A to drive further growth.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 Sales Performance</a:t>
            </a:r>
          </a:p>
        </p:txBody>
      </p:sp>
      <p:pic>
        <p:nvPicPr>
          <p:cNvPr id="3" name="Picture 2" descr="store_sales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12064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Insight: Store 1 outperforms all others. Investigate its strategies and apply them to other stores to enhance overall sales.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531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Office Theme</vt:lpstr>
      <vt:lpstr>Bike Store Data Analysis Portfolio</vt:lpstr>
      <vt:lpstr>Overview</vt:lpstr>
      <vt:lpstr>Yearly Sales Trends</vt:lpstr>
      <vt:lpstr>Monthly Sales Breakdown</vt:lpstr>
      <vt:lpstr>Customer Distribution by State</vt:lpstr>
      <vt:lpstr>Top 10 Customers by Order Value</vt:lpstr>
      <vt:lpstr>Least Profitable Products</vt:lpstr>
      <vt:lpstr>Brand Sales Distribution</vt:lpstr>
      <vt:lpstr>Store Sales Performance</vt:lpstr>
      <vt:lpstr>Top Staff Performance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asaf chechik</cp:lastModifiedBy>
  <cp:revision>2</cp:revision>
  <dcterms:created xsi:type="dcterms:W3CDTF">2013-01-27T09:14:16Z</dcterms:created>
  <dcterms:modified xsi:type="dcterms:W3CDTF">2024-10-17T07:16:51Z</dcterms:modified>
  <cp:category/>
</cp:coreProperties>
</file>