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acifico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Roboto-bold.fntdata"/><Relationship Id="rId8" Type="http://schemas.openxmlformats.org/officeDocument/2006/relationships/slide" Target="slides/slide3.xml"/><Relationship Id="rId21" Type="http://schemas.openxmlformats.org/officeDocument/2006/relationships/font" Target="fonts/Pacifico-regular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Roboto-regular.fntdata"/><Relationship Id="rId7" Type="http://schemas.openxmlformats.org/officeDocument/2006/relationships/slide" Target="slides/slide2.xml"/><Relationship Id="rId20" Type="http://schemas.openxmlformats.org/officeDocument/2006/relationships/font" Target="fonts/Roboto-boldItalic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8fe136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8fe136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8fe136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38fe136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8fe136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8fe136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8fe136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8fe136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8fe136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8fe136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38fe136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38fe136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8fe136d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8fe136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8fe136d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8fe136d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8fe136d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8fe136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8fe136d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8fe136d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Селекторы. Сочетания. Вес.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77850"/>
            <a:ext cx="35763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rgbClr val="15141A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Селектор класса даёт</a:t>
            </a:r>
            <a:r>
              <a:rPr lang="ru" sz="2200">
                <a:solidFill>
                  <a:srgbClr val="1514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св</a:t>
            </a:r>
            <a:r>
              <a:rPr lang="ru" sz="2200">
                <a:solidFill>
                  <a:srgbClr val="15141A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оему правилу более </a:t>
            </a:r>
            <a:r>
              <a:rPr lang="ru" sz="2200">
                <a:solidFill>
                  <a:srgbClr val="1514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высокую специфичность, поэтому он будет применён, несмотря на то, что правило для селектора элемента расположено ниже в таблице стилей.</a:t>
            </a:r>
            <a:endParaRPr sz="2800"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28671" l="27458" r="42949" t="22409"/>
          <a:stretch/>
        </p:blipFill>
        <p:spPr>
          <a:xfrm>
            <a:off x="4277850" y="508763"/>
            <a:ext cx="4436875" cy="41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255950"/>
            <a:ext cx="3588600" cy="4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1514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Наследование </a:t>
            </a:r>
            <a:r>
              <a:rPr lang="ru" sz="1600">
                <a:solidFill>
                  <a:srgbClr val="1514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— некоторые значения свойства CSS, установленные для родительских элементов наследуются их дочерними элементами, а некоторые нет.</a:t>
            </a:r>
            <a:endParaRPr sz="1600">
              <a:solidFill>
                <a:srgbClr val="1514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514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если вы установили значение color для элемента, то каждый элемент внутри него также будет иметь этот цвет и шрифт, если только вы не применили к ним напрямую стиль с другим цветом и шрифтом.</a:t>
            </a:r>
            <a:endParaRPr sz="1600">
              <a:solidFill>
                <a:srgbClr val="1514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12791" l="27193" r="28074" t="22407"/>
          <a:stretch/>
        </p:blipFill>
        <p:spPr>
          <a:xfrm>
            <a:off x="4110175" y="677125"/>
            <a:ext cx="4957973" cy="403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17725"/>
            <a:ext cx="87108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lang="ru" sz="12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Привет, я заголовок с классом </a:t>
            </a:r>
            <a:r>
              <a:rPr lang="ru" sz="12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Привет, я текст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lang="ru" sz="12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Привет, я текст с классом </a:t>
            </a:r>
            <a:r>
              <a:rPr lang="ru" sz="12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62C8F3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2C8F3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ADE5F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2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font-style</a:t>
            </a: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: italic;</a:t>
            </a:r>
            <a:b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FCC28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00">
                <a:solidFill>
                  <a:srgbClr val="ADE5FC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 sz="1200">
                <a:solidFill>
                  <a:srgbClr val="FFFFAA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: red;</a:t>
            </a:r>
            <a:b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70625" l="0" r="73632" t="12916"/>
          <a:stretch/>
        </p:blipFill>
        <p:spPr>
          <a:xfrm>
            <a:off x="3236125" y="2571750"/>
            <a:ext cx="5707099" cy="20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50050" y="300050"/>
            <a:ext cx="7865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Чтобы указать конкретный элемент с помощью нескольких селекторов, пишем без пробелов и запятых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Вложенность. Пишем через пробел.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11600" y="1276788"/>
            <a:ext cx="8732400" cy="3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493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493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Two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493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493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5493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5493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"list"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493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493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Four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493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5493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5493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5493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4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243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.list</a:t>
            </a: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li {</a:t>
            </a:r>
            <a:endParaRPr sz="5493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5493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" sz="5493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5493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5493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5493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59374" l="0" r="91093" t="26250"/>
          <a:stretch/>
        </p:blipFill>
        <p:spPr>
          <a:xfrm>
            <a:off x="5379225" y="1907400"/>
            <a:ext cx="3053976" cy="27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Перечисление селекторов через запятую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 class=</a:t>
            </a:r>
            <a:r>
              <a:rPr lang="ru" sz="14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4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Привет, я заголовок с классом </a:t>
            </a:r>
            <a:r>
              <a:rPr lang="ru" sz="1400">
                <a:solidFill>
                  <a:srgbClr val="A2FCA2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4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Привет, я текст</a:t>
            </a:r>
            <a:r>
              <a:rPr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400">
                <a:solidFill>
                  <a:srgbClr val="62C8F3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400">
                <a:solidFill>
                  <a:schemeClr val="lt1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rgbClr val="62C8F3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.text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5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font-style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77593" l="0" r="73046" t="12916"/>
          <a:stretch/>
        </p:blipFill>
        <p:spPr>
          <a:xfrm>
            <a:off x="4029075" y="1950250"/>
            <a:ext cx="4436750" cy="87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8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</a:rPr>
              <a:t>Селектор </a:t>
            </a:r>
            <a:r>
              <a:rPr lang="ru" sz="1800">
                <a:solidFill>
                  <a:srgbClr val="212529"/>
                </a:solidFill>
                <a:highlight>
                  <a:srgbClr val="F2F8F4"/>
                </a:highlight>
              </a:rPr>
              <a:t>X + Y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</a:rPr>
              <a:t> предназначен для выбора элементов </a:t>
            </a:r>
            <a:r>
              <a:rPr lang="ru" sz="1800">
                <a:solidFill>
                  <a:srgbClr val="212529"/>
                </a:solidFill>
                <a:highlight>
                  <a:srgbClr val="F2F8F4"/>
                </a:highlight>
              </a:rPr>
              <a:t>Y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</a:rPr>
              <a:t>, каждый из которых расположен сразу же после </a:t>
            </a:r>
            <a:r>
              <a:rPr lang="ru" sz="1800">
                <a:solidFill>
                  <a:srgbClr val="212529"/>
                </a:solidFill>
                <a:highlight>
                  <a:srgbClr val="F2F8F4"/>
                </a:highlight>
              </a:rPr>
              <a:t>X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</a:rPr>
              <a:t>.</a:t>
            </a:r>
            <a:endParaRPr sz="34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945400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Привет, я текст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Привет, я текст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Two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Four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2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250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5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ru" sz="1250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5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" sz="12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blueviolet</a:t>
            </a: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62558" l="0" r="90536" t="11849"/>
          <a:stretch/>
        </p:blipFill>
        <p:spPr>
          <a:xfrm>
            <a:off x="5728525" y="1328550"/>
            <a:ext cx="2279251" cy="346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95025" y="91550"/>
            <a:ext cx="863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</a:rPr>
              <a:t>Селектор </a:t>
            </a:r>
            <a:r>
              <a:rPr lang="ru" sz="1800">
                <a:solidFill>
                  <a:srgbClr val="212529"/>
                </a:solidFill>
                <a:highlight>
                  <a:srgbClr val="F2F8F4"/>
                </a:highlight>
              </a:rPr>
              <a:t>X </a:t>
            </a:r>
            <a:r>
              <a:rPr b="1" lang="ru" sz="2077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</a:t>
            </a:r>
            <a:r>
              <a:rPr lang="ru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800">
                <a:solidFill>
                  <a:srgbClr val="212529"/>
                </a:solidFill>
                <a:highlight>
                  <a:srgbClr val="F2F8F4"/>
                </a:highlight>
              </a:rPr>
              <a:t> Y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</a:rPr>
              <a:t> предназначен для выбора всех элементов </a:t>
            </a:r>
            <a:r>
              <a:rPr lang="ru" sz="1800">
                <a:solidFill>
                  <a:srgbClr val="212529"/>
                </a:solidFill>
                <a:highlight>
                  <a:srgbClr val="F2F8F4"/>
                </a:highlight>
              </a:rPr>
              <a:t>Y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</a:rPr>
              <a:t>, расположенных после </a:t>
            </a:r>
            <a:r>
              <a:rPr lang="ru" sz="1800">
                <a:solidFill>
                  <a:srgbClr val="212529"/>
                </a:solidFill>
                <a:highlight>
                  <a:srgbClr val="F2F8F4"/>
                </a:highlight>
              </a:rPr>
              <a:t>X</a:t>
            </a:r>
            <a:r>
              <a:rPr lang="ru" sz="1800">
                <a:solidFill>
                  <a:srgbClr val="212529"/>
                </a:solidFill>
                <a:highlight>
                  <a:srgbClr val="FFFFFF"/>
                </a:highlight>
              </a:rPr>
              <a:t>.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576300"/>
            <a:ext cx="8744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													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Four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Привет, я текст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52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Two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Four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Привет, я заголовок с классом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2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Four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52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52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52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40"/>
          </a:p>
          <a:p>
            <a:pPr indent="0" lvl="0" marL="0" rtl="0" algn="l">
              <a:lnSpc>
                <a:spcPct val="11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~ </a:t>
            </a:r>
            <a:r>
              <a:rPr lang="ru" sz="1052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2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52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" sz="1052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blueviolet</a:t>
            </a: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2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052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2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50001" l="0" r="76673" t="12913"/>
          <a:stretch/>
        </p:blipFill>
        <p:spPr>
          <a:xfrm>
            <a:off x="4387825" y="956775"/>
            <a:ext cx="3727598" cy="33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13450"/>
            <a:ext cx="87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500">
                <a:solidFill>
                  <a:srgbClr val="212529"/>
                </a:solidFill>
                <a:highlight>
                  <a:srgbClr val="F2F8F4"/>
                </a:highlight>
                <a:latin typeface="Consolas"/>
                <a:ea typeface="Consolas"/>
                <a:cs typeface="Consolas"/>
                <a:sym typeface="Consolas"/>
              </a:rPr>
              <a:t>X &gt; Y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предназначен для выбора </a:t>
            </a:r>
            <a:r>
              <a:rPr lang="ru" sz="1500">
                <a:solidFill>
                  <a:srgbClr val="212529"/>
                </a:solidFill>
                <a:highlight>
                  <a:srgbClr val="F2F8F4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у которых родителем является элемент, определяемым </a:t>
            </a:r>
            <a:r>
              <a:rPr lang="ru" sz="1500">
                <a:solidFill>
                  <a:srgbClr val="212529"/>
                </a:solidFill>
                <a:highlight>
                  <a:srgbClr val="F2F8F4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ru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31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09425"/>
            <a:ext cx="8768700" cy="4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Four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Two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Four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Four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07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7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7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65"/>
          </a:p>
          <a:p>
            <a:pPr indent="0" lvl="0" marL="0" rtl="0" algn="l">
              <a:lnSpc>
                <a:spcPct val="11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ru" sz="1071">
                <a:solidFill>
                  <a:srgbClr val="D7BA7D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7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07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" sz="107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blueviolet</a:t>
            </a: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7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7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65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61137" l="0" r="90669" t="11848"/>
          <a:stretch/>
        </p:blipFill>
        <p:spPr>
          <a:xfrm>
            <a:off x="5106950" y="661200"/>
            <a:ext cx="2535173" cy="412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Вес селекторов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Roboto"/>
              <a:buChar char="●"/>
            </a:pPr>
            <a:r>
              <a:rPr lang="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селекторы по тегу, псевдоэлемент добавляют единичку к четвёртой цифре – </a:t>
            </a:r>
            <a:r>
              <a:rPr lang="ru" sz="1700">
                <a:solidFill>
                  <a:srgbClr val="212529"/>
                </a:solidFill>
                <a:highlight>
                  <a:srgbClr val="F2F8F4"/>
                </a:highlight>
                <a:latin typeface="Consolas"/>
                <a:ea typeface="Consolas"/>
                <a:cs typeface="Consolas"/>
                <a:sym typeface="Consolas"/>
              </a:rPr>
              <a:t>0,0,0,1</a:t>
            </a:r>
            <a:r>
              <a:rPr lang="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Roboto"/>
              <a:buChar char="●"/>
            </a:pPr>
            <a:r>
              <a:rPr lang="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селекторы по классу и по атрибуту, псевдоклассы добавляют единичку ко третьей цифре – </a:t>
            </a:r>
            <a:r>
              <a:rPr lang="ru" sz="1700">
                <a:solidFill>
                  <a:srgbClr val="212529"/>
                </a:solidFill>
                <a:highlight>
                  <a:srgbClr val="F2F8F4"/>
                </a:highlight>
                <a:latin typeface="Consolas"/>
                <a:ea typeface="Consolas"/>
                <a:cs typeface="Consolas"/>
                <a:sym typeface="Consolas"/>
              </a:rPr>
              <a:t>0,0,1,0</a:t>
            </a:r>
            <a:r>
              <a:rPr lang="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700"/>
              <a:buFont typeface="Roboto"/>
              <a:buChar char="●"/>
            </a:pPr>
            <a:r>
              <a:rPr lang="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селектор по идентификатору добавляют единичку ко второй цифре – </a:t>
            </a:r>
            <a:r>
              <a:rPr lang="ru" sz="1700">
                <a:solidFill>
                  <a:srgbClr val="212529"/>
                </a:solidFill>
                <a:highlight>
                  <a:srgbClr val="F2F8F4"/>
                </a:highlight>
                <a:latin typeface="Consolas"/>
                <a:ea typeface="Consolas"/>
                <a:cs typeface="Consolas"/>
                <a:sym typeface="Consolas"/>
              </a:rPr>
              <a:t>0,1,0,0</a:t>
            </a:r>
            <a:r>
              <a:rPr lang="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Стили, расположенные в атрибуте </a:t>
            </a:r>
            <a:r>
              <a:rPr lang="ru" sz="1700">
                <a:solidFill>
                  <a:srgbClr val="212529"/>
                </a:solidFill>
                <a:highlight>
                  <a:srgbClr val="F2F8F4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элемента, являются более специфичными по сравнению с селекторами. Вес этих стилей определяется единицей в первой цифре – </a:t>
            </a:r>
            <a:r>
              <a:rPr lang="ru" sz="1700">
                <a:solidFill>
                  <a:srgbClr val="212529"/>
                </a:solidFill>
                <a:highlight>
                  <a:srgbClr val="F2F8F4"/>
                </a:highlight>
                <a:latin typeface="Consolas"/>
                <a:ea typeface="Consolas"/>
                <a:cs typeface="Consolas"/>
                <a:sym typeface="Consolas"/>
              </a:rPr>
              <a:t>1,0,0,0</a:t>
            </a:r>
            <a:r>
              <a:rPr lang="ru" sz="1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18955" l="25858" r="47799" t="35783"/>
          <a:stretch/>
        </p:blipFill>
        <p:spPr>
          <a:xfrm>
            <a:off x="4992075" y="930625"/>
            <a:ext cx="3771398" cy="3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292525" y="329075"/>
            <a:ext cx="4339200" cy="4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1514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Порядок следования правил в CSS имеет значение; когда применимы два правила, имеющие одинаковую специфичность, используется то, которое идёт в CSS последним.</a:t>
            </a:r>
            <a:endParaRPr sz="1700">
              <a:solidFill>
                <a:srgbClr val="1514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rgbClr val="1514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приведённом ниже примере у нас есть два правила, которые могут применяться к h1. В результате h1 окрасится синим цветом — эти правила имеют идентичный селектор и, следовательно, одинаковую специфичность, поэтому побеждает последний в порядке следования.</a:t>
            </a:r>
            <a:endParaRPr sz="1700">
              <a:solidFill>
                <a:srgbClr val="1514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7EF69A4269BA847A5D5FBF9C8D95997" ma:contentTypeVersion="10" ma:contentTypeDescription="Создание документа." ma:contentTypeScope="" ma:versionID="7fc1254503f80e318e44dbc69c989855">
  <xsd:schema xmlns:xsd="http://www.w3.org/2001/XMLSchema" xmlns:xs="http://www.w3.org/2001/XMLSchema" xmlns:p="http://schemas.microsoft.com/office/2006/metadata/properties" xmlns:ns2="e93f62b3-2c8a-4eca-be1b-57ee6bd45c23" xmlns:ns3="1bb18f60-5d1a-449b-bc0b-2f2aa4fc26fd" targetNamespace="http://schemas.microsoft.com/office/2006/metadata/properties" ma:root="true" ma:fieldsID="3fd41a59eeb90d1d251604002580d776" ns2:_="" ns3:_="">
    <xsd:import namespace="e93f62b3-2c8a-4eca-be1b-57ee6bd45c23"/>
    <xsd:import namespace="1bb18f60-5d1a-449b-bc0b-2f2aa4fc26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f62b3-2c8a-4eca-be1b-57ee6bd45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18f60-5d1a-449b-bc0b-2f2aa4fc26f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A9B493-62A0-450F-B859-76F5589BE633}"/>
</file>

<file path=customXml/itemProps2.xml><?xml version="1.0" encoding="utf-8"?>
<ds:datastoreItem xmlns:ds="http://schemas.openxmlformats.org/officeDocument/2006/customXml" ds:itemID="{EB3AB1A8-6CA3-4503-9665-CF8F40AD45A7}"/>
</file>