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8" Type="http://schemas.openxmlformats.org/officeDocument/2006/relationships/slide" Target="slides/slide3.xml"/><Relationship Id="rId3" Type="http://schemas.openxmlformats.org/officeDocument/2006/relationships/presProps" Target="presProps.xml"/><Relationship Id="rId21" Type="http://schemas.openxmlformats.org/officeDocument/2006/relationships/customXml" Target="../customXml/item1.xml"/><Relationship Id="rId12" Type="http://schemas.openxmlformats.org/officeDocument/2006/relationships/slide" Target="slides/slide7.xml"/><Relationship Id="rId17" Type="http://schemas.openxmlformats.org/officeDocument/2006/relationships/slide" Target="slides/slide12.xml"/><Relationship Id="rId7" Type="http://schemas.openxmlformats.org/officeDocument/2006/relationships/slide" Target="slides/slide2.xml"/><Relationship Id="rId20" Type="http://schemas.openxmlformats.org/officeDocument/2006/relationships/slide" Target="slides/slide15.xml"/><Relationship Id="rId2" Type="http://schemas.openxmlformats.org/officeDocument/2006/relationships/viewProps" Target="viewProps.xml"/><Relationship Id="rId16" Type="http://schemas.openxmlformats.org/officeDocument/2006/relationships/slide" Target="slides/slide11.xml"/><Relationship Id="rId11" Type="http://schemas.openxmlformats.org/officeDocument/2006/relationships/slide" Target="slides/slide6.xml"/><Relationship Id="rId1" Type="http://schemas.openxmlformats.org/officeDocument/2006/relationships/theme" Target="theme/theme2.xml"/><Relationship Id="rId6" Type="http://schemas.openxmlformats.org/officeDocument/2006/relationships/slide" Target="slides/slide1.xml"/><Relationship Id="rId15" Type="http://schemas.openxmlformats.org/officeDocument/2006/relationships/slide" Target="slides/slide10.xml"/><Relationship Id="rId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412e6e6a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412e6e6a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412e6e6a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412e6e6a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412e6e6a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412e6e6a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412e6e6aa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412e6e6aa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412e6e6a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412e6e6a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412e6e6a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412e6e6a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2412e6e6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2412e6e6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412e6e6a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412e6e6a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412e6e6a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412e6e6a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412e6e6a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412e6e6a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412e6e6a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412e6e6a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412e6e6a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412e6e6a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412e6e6aa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412e6e6a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412e6e6a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2412e6e6a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w3.org/Style/Examples/007/center.ru.html#vertical3" TargetMode="External"/><Relationship Id="rId4" Type="http://schemas.openxmlformats.org/officeDocument/2006/relationships/hyperlink" Target="http://shpargalkablog.ru/2012/03/vyrovnyat-tekst-vertikali.html" TargetMode="External"/><Relationship Id="rId5" Type="http://schemas.openxmlformats.org/officeDocument/2006/relationships/hyperlink" Target="https://ru.hexlet.io/blog/posts/html-css-kak-tsentrirovat-po-vertikali" TargetMode="External"/><Relationship Id="rId6" Type="http://schemas.openxmlformats.org/officeDocument/2006/relationships/hyperlink" Target="https://www.freecodecamp.org/news/how-to-center-an-image-in-css/" TargetMode="External"/><Relationship Id="rId7" Type="http://schemas.openxmlformats.org/officeDocument/2006/relationships/hyperlink" Target="https://programka.com.ua/instrukcija/oformlenie/kak-vyrovnjat-tekst-po-centru-v-css-po-vertikali" TargetMode="External"/><Relationship Id="rId8" Type="http://schemas.openxmlformats.org/officeDocument/2006/relationships/hyperlink" Target="https://learntutorials.net/ru/css/topic/299/%D1%86%D0%B5%D0%BD%D1%82%D1%80%D0%B8%D1%80%D0%BE%D0%B2%D0%B0%D0%BD%D0%B8%D0%B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hpargalkablog.ru/2014/04/line-height-css.html#line-spac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hpargalkablog.ru/2012/04/vertical-align.html" TargetMode="External"/><Relationship Id="rId4" Type="http://schemas.openxmlformats.org/officeDocument/2006/relationships/hyperlink" Target="https://developer.mozilla.org/ru/docs/Web/CSS/vertical-alig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ru"/>
              <a:t>Центрирование по вертикали</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idx="1" type="body"/>
          </p:nvPr>
        </p:nvSpPr>
        <p:spPr>
          <a:xfrm>
            <a:off x="0" y="482200"/>
            <a:ext cx="4050600" cy="5186400"/>
          </a:xfrm>
          <a:prstGeom prst="rect">
            <a:avLst/>
          </a:prstGeom>
        </p:spPr>
        <p:txBody>
          <a:bodyPr anchorCtr="0" anchor="t" bIns="91425" lIns="91425" spcFirstLastPara="1" rIns="91425" wrap="square" tIns="91425">
            <a:normAutofit lnSpcReduction="10000"/>
          </a:bodyPr>
          <a:lstStyle/>
          <a:p>
            <a:pPr indent="0" lvl="0" marL="0" rtl="0" algn="l">
              <a:lnSpc>
                <a:spcPct val="135714"/>
              </a:lnSpc>
              <a:spcBef>
                <a:spcPts val="0"/>
              </a:spcBef>
              <a:spcAft>
                <a:spcPts val="0"/>
              </a:spcAft>
              <a:buNone/>
            </a:pPr>
            <a:r>
              <a:rPr lang="ru" sz="1050">
                <a:solidFill>
                  <a:srgbClr val="808080"/>
                </a:solidFill>
                <a:highlight>
                  <a:srgbClr val="1E1E1E"/>
                </a:highlight>
                <a:latin typeface="Courier New"/>
                <a:ea typeface="Courier New"/>
                <a:cs typeface="Courier New"/>
                <a:sym typeface="Courier New"/>
              </a:rPr>
              <a:t>&lt;</a:t>
            </a:r>
            <a:r>
              <a:rPr lang="ru" sz="1050">
                <a:solidFill>
                  <a:srgbClr val="569CD6"/>
                </a:solidFill>
                <a:highlight>
                  <a:srgbClr val="1E1E1E"/>
                </a:highlight>
                <a:latin typeface="Courier New"/>
                <a:ea typeface="Courier New"/>
                <a:cs typeface="Courier New"/>
                <a:sym typeface="Courier New"/>
              </a:rPr>
              <a:t>div</a:t>
            </a:r>
            <a:r>
              <a:rPr lang="ru" sz="1050">
                <a:solidFill>
                  <a:srgbClr val="D4D4D4"/>
                </a:solidFill>
                <a:highlight>
                  <a:srgbClr val="1E1E1E"/>
                </a:highlight>
                <a:latin typeface="Courier New"/>
                <a:ea typeface="Courier New"/>
                <a:cs typeface="Courier New"/>
                <a:sym typeface="Courier New"/>
              </a:rPr>
              <a:t> </a:t>
            </a:r>
            <a:r>
              <a:rPr lang="ru" sz="1050">
                <a:solidFill>
                  <a:srgbClr val="9CDCFE"/>
                </a:solidFill>
                <a:highlight>
                  <a:srgbClr val="1E1E1E"/>
                </a:highlight>
                <a:latin typeface="Courier New"/>
                <a:ea typeface="Courier New"/>
                <a:cs typeface="Courier New"/>
                <a:sym typeface="Courier New"/>
              </a:rPr>
              <a:t>class</a:t>
            </a:r>
            <a:r>
              <a:rPr lang="ru" sz="1050">
                <a:solidFill>
                  <a:srgbClr val="D4D4D4"/>
                </a:solidFill>
                <a:highlight>
                  <a:srgbClr val="1E1E1E"/>
                </a:highlight>
                <a:latin typeface="Courier New"/>
                <a:ea typeface="Courier New"/>
                <a:cs typeface="Courier New"/>
                <a:sym typeface="Courier New"/>
              </a:rPr>
              <a:t>=</a:t>
            </a:r>
            <a:r>
              <a:rPr lang="ru" sz="1050">
                <a:solidFill>
                  <a:srgbClr val="CE9178"/>
                </a:solidFill>
                <a:highlight>
                  <a:srgbClr val="1E1E1E"/>
                </a:highlight>
                <a:latin typeface="Courier New"/>
                <a:ea typeface="Courier New"/>
                <a:cs typeface="Courier New"/>
                <a:sym typeface="Courier New"/>
              </a:rPr>
              <a:t>"container"</a:t>
            </a:r>
            <a:r>
              <a:rPr lang="ru"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ru" sz="1050">
                <a:solidFill>
                  <a:srgbClr val="D4D4D4"/>
                </a:solidFill>
                <a:highlight>
                  <a:srgbClr val="1E1E1E"/>
                </a:highlight>
                <a:latin typeface="Courier New"/>
                <a:ea typeface="Courier New"/>
                <a:cs typeface="Courier New"/>
                <a:sym typeface="Courier New"/>
              </a:rPr>
              <a:t>        </a:t>
            </a:r>
            <a:r>
              <a:rPr lang="ru" sz="1050">
                <a:solidFill>
                  <a:srgbClr val="808080"/>
                </a:solidFill>
                <a:highlight>
                  <a:srgbClr val="1E1E1E"/>
                </a:highlight>
                <a:latin typeface="Courier New"/>
                <a:ea typeface="Courier New"/>
                <a:cs typeface="Courier New"/>
                <a:sym typeface="Courier New"/>
              </a:rPr>
              <a:t>&lt;</a:t>
            </a:r>
            <a:r>
              <a:rPr lang="ru" sz="1050">
                <a:solidFill>
                  <a:srgbClr val="569CD6"/>
                </a:solidFill>
                <a:highlight>
                  <a:srgbClr val="1E1E1E"/>
                </a:highlight>
                <a:latin typeface="Courier New"/>
                <a:ea typeface="Courier New"/>
                <a:cs typeface="Courier New"/>
                <a:sym typeface="Courier New"/>
              </a:rPr>
              <a:t>p</a:t>
            </a:r>
            <a:r>
              <a:rPr lang="ru" sz="1050">
                <a:solidFill>
                  <a:srgbClr val="808080"/>
                </a:solidFill>
                <a:highlight>
                  <a:srgbClr val="1E1E1E"/>
                </a:highlight>
                <a:latin typeface="Courier New"/>
                <a:ea typeface="Courier New"/>
                <a:cs typeface="Courier New"/>
                <a:sym typeface="Courier New"/>
              </a:rPr>
              <a:t>&gt;</a:t>
            </a:r>
            <a:r>
              <a:rPr lang="ru" sz="1050">
                <a:solidFill>
                  <a:srgbClr val="D4D4D4"/>
                </a:solidFill>
                <a:highlight>
                  <a:srgbClr val="1E1E1E"/>
                </a:highlight>
                <a:latin typeface="Courier New"/>
                <a:ea typeface="Courier New"/>
                <a:cs typeface="Courier New"/>
                <a:sym typeface="Courier New"/>
              </a:rPr>
              <a:t>Этот абзац…</a:t>
            </a:r>
            <a:r>
              <a:rPr lang="ru" sz="1050">
                <a:solidFill>
                  <a:srgbClr val="808080"/>
                </a:solidFill>
                <a:highlight>
                  <a:srgbClr val="1E1E1E"/>
                </a:highlight>
                <a:latin typeface="Courier New"/>
                <a:ea typeface="Courier New"/>
                <a:cs typeface="Courier New"/>
                <a:sym typeface="Courier New"/>
              </a:rPr>
              <a:t>&lt;/</a:t>
            </a:r>
            <a:r>
              <a:rPr lang="ru" sz="1050">
                <a:solidFill>
                  <a:srgbClr val="569CD6"/>
                </a:solidFill>
                <a:highlight>
                  <a:srgbClr val="1E1E1E"/>
                </a:highlight>
                <a:latin typeface="Courier New"/>
                <a:ea typeface="Courier New"/>
                <a:cs typeface="Courier New"/>
                <a:sym typeface="Courier New"/>
              </a:rPr>
              <a:t>p</a:t>
            </a:r>
            <a:r>
              <a:rPr lang="ru" sz="1050">
                <a:solidFill>
                  <a:srgbClr val="808080"/>
                </a:solidFill>
                <a:highlight>
                  <a:srgbClr val="1E1E1E"/>
                </a:highlight>
                <a:latin typeface="Courier New"/>
                <a:ea typeface="Courier New"/>
                <a:cs typeface="Courier New"/>
                <a:sym typeface="Courier New"/>
              </a:rPr>
              <a:t>&gt;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ru" sz="1050">
                <a:solidFill>
                  <a:srgbClr val="808080"/>
                </a:solidFill>
                <a:highlight>
                  <a:srgbClr val="1E1E1E"/>
                </a:highlight>
                <a:latin typeface="Courier New"/>
                <a:ea typeface="Courier New"/>
                <a:cs typeface="Courier New"/>
                <a:sym typeface="Courier New"/>
              </a:rPr>
              <a:t>&lt;/</a:t>
            </a:r>
            <a:r>
              <a:rPr lang="ru" sz="1050">
                <a:solidFill>
                  <a:srgbClr val="569CD6"/>
                </a:solidFill>
                <a:highlight>
                  <a:srgbClr val="1E1E1E"/>
                </a:highlight>
                <a:latin typeface="Courier New"/>
                <a:ea typeface="Courier New"/>
                <a:cs typeface="Courier New"/>
                <a:sym typeface="Courier New"/>
              </a:rPr>
              <a:t>div</a:t>
            </a:r>
            <a:r>
              <a:rPr lang="ru"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lnSpc>
                <a:spcPct val="135714"/>
              </a:lnSpc>
              <a:spcBef>
                <a:spcPts val="1200"/>
              </a:spcBef>
              <a:spcAft>
                <a:spcPts val="0"/>
              </a:spcAft>
              <a:buNone/>
            </a:pPr>
            <a:r>
              <a:rPr lang="ru" sz="1050">
                <a:solidFill>
                  <a:srgbClr val="D7BA7D"/>
                </a:solidFill>
                <a:highlight>
                  <a:srgbClr val="1E1E1E"/>
                </a:highlight>
                <a:latin typeface="Courier New"/>
                <a:ea typeface="Courier New"/>
                <a:cs typeface="Courier New"/>
                <a:sym typeface="Courier New"/>
              </a:rPr>
              <a:t>.container</a:t>
            </a:r>
            <a:r>
              <a:rPr lang="ru"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ru" sz="1050">
                <a:solidFill>
                  <a:srgbClr val="D4D4D4"/>
                </a:solidFill>
                <a:highlight>
                  <a:srgbClr val="1E1E1E"/>
                </a:highlight>
                <a:latin typeface="Courier New"/>
                <a:ea typeface="Courier New"/>
                <a:cs typeface="Courier New"/>
                <a:sym typeface="Courier New"/>
              </a:rPr>
              <a:t>    </a:t>
            </a:r>
            <a:r>
              <a:rPr lang="ru" sz="1050">
                <a:solidFill>
                  <a:srgbClr val="9CDCFE"/>
                </a:solidFill>
                <a:highlight>
                  <a:srgbClr val="1E1E1E"/>
                </a:highlight>
                <a:latin typeface="Courier New"/>
                <a:ea typeface="Courier New"/>
                <a:cs typeface="Courier New"/>
                <a:sym typeface="Courier New"/>
              </a:rPr>
              <a:t>height</a:t>
            </a:r>
            <a:r>
              <a:rPr lang="ru" sz="1050">
                <a:solidFill>
                  <a:srgbClr val="D4D4D4"/>
                </a:solidFill>
                <a:highlight>
                  <a:srgbClr val="1E1E1E"/>
                </a:highlight>
                <a:latin typeface="Courier New"/>
                <a:ea typeface="Courier New"/>
                <a:cs typeface="Courier New"/>
                <a:sym typeface="Courier New"/>
              </a:rPr>
              <a:t>: </a:t>
            </a:r>
            <a:r>
              <a:rPr lang="ru" sz="1050">
                <a:solidFill>
                  <a:srgbClr val="B5CEA8"/>
                </a:solidFill>
                <a:highlight>
                  <a:srgbClr val="1E1E1E"/>
                </a:highlight>
                <a:latin typeface="Courier New"/>
                <a:ea typeface="Courier New"/>
                <a:cs typeface="Courier New"/>
                <a:sym typeface="Courier New"/>
              </a:rPr>
              <a:t>10em</a:t>
            </a:r>
            <a:r>
              <a:rPr lang="ru"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ru" sz="1050">
                <a:solidFill>
                  <a:srgbClr val="D4D4D4"/>
                </a:solidFill>
                <a:highlight>
                  <a:srgbClr val="1E1E1E"/>
                </a:highlight>
                <a:latin typeface="Courier New"/>
                <a:ea typeface="Courier New"/>
                <a:cs typeface="Courier New"/>
                <a:sym typeface="Courier New"/>
              </a:rPr>
              <a:t>    </a:t>
            </a:r>
            <a:r>
              <a:rPr lang="ru" sz="1050">
                <a:solidFill>
                  <a:srgbClr val="9CDCFE"/>
                </a:solidFill>
                <a:highlight>
                  <a:srgbClr val="1E1E1E"/>
                </a:highlight>
                <a:latin typeface="Courier New"/>
                <a:ea typeface="Courier New"/>
                <a:cs typeface="Courier New"/>
                <a:sym typeface="Courier New"/>
              </a:rPr>
              <a:t>background-color</a:t>
            </a:r>
            <a:r>
              <a:rPr lang="ru" sz="1050">
                <a:solidFill>
                  <a:srgbClr val="D4D4D4"/>
                </a:solidFill>
                <a:highlight>
                  <a:srgbClr val="1E1E1E"/>
                </a:highlight>
                <a:latin typeface="Courier New"/>
                <a:ea typeface="Courier New"/>
                <a:cs typeface="Courier New"/>
                <a:sym typeface="Courier New"/>
              </a:rPr>
              <a:t>: </a:t>
            </a:r>
            <a:r>
              <a:rPr lang="ru" sz="1050">
                <a:solidFill>
                  <a:srgbClr val="CE9178"/>
                </a:solidFill>
                <a:highlight>
                  <a:srgbClr val="1E1E1E"/>
                </a:highlight>
                <a:latin typeface="Courier New"/>
                <a:ea typeface="Courier New"/>
                <a:cs typeface="Courier New"/>
                <a:sym typeface="Courier New"/>
              </a:rPr>
              <a:t>brown</a:t>
            </a:r>
            <a:r>
              <a:rPr lang="ru"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ru" sz="1050">
                <a:solidFill>
                  <a:srgbClr val="D4D4D4"/>
                </a:solidFill>
                <a:highlight>
                  <a:srgbClr val="1E1E1E"/>
                </a:highlight>
                <a:latin typeface="Courier New"/>
                <a:ea typeface="Courier New"/>
                <a:cs typeface="Courier New"/>
                <a:sym typeface="Courier New"/>
              </a:rPr>
              <a:t>    </a:t>
            </a:r>
            <a:r>
              <a:rPr lang="ru" sz="1050">
                <a:solidFill>
                  <a:srgbClr val="9CDCFE"/>
                </a:solidFill>
                <a:highlight>
                  <a:srgbClr val="1E1E1E"/>
                </a:highlight>
                <a:latin typeface="Courier New"/>
                <a:ea typeface="Courier New"/>
                <a:cs typeface="Courier New"/>
                <a:sym typeface="Courier New"/>
              </a:rPr>
              <a:t>position</a:t>
            </a:r>
            <a:r>
              <a:rPr lang="ru" sz="1050">
                <a:solidFill>
                  <a:srgbClr val="D4D4D4"/>
                </a:solidFill>
                <a:highlight>
                  <a:srgbClr val="1E1E1E"/>
                </a:highlight>
                <a:latin typeface="Courier New"/>
                <a:ea typeface="Courier New"/>
                <a:cs typeface="Courier New"/>
                <a:sym typeface="Courier New"/>
              </a:rPr>
              <a:t>: </a:t>
            </a:r>
            <a:r>
              <a:rPr lang="ru" sz="1050">
                <a:solidFill>
                  <a:srgbClr val="CE9178"/>
                </a:solidFill>
                <a:highlight>
                  <a:srgbClr val="1E1E1E"/>
                </a:highlight>
                <a:latin typeface="Courier New"/>
                <a:ea typeface="Courier New"/>
                <a:cs typeface="Courier New"/>
                <a:sym typeface="Courier New"/>
              </a:rPr>
              <a:t>relative</a:t>
            </a:r>
            <a:r>
              <a:rPr lang="ru"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ru"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ru" sz="1050">
                <a:solidFill>
                  <a:srgbClr val="D7BA7D"/>
                </a:solidFill>
                <a:highlight>
                  <a:srgbClr val="1E1E1E"/>
                </a:highlight>
                <a:latin typeface="Courier New"/>
                <a:ea typeface="Courier New"/>
                <a:cs typeface="Courier New"/>
                <a:sym typeface="Courier New"/>
              </a:rPr>
              <a:t>.container</a:t>
            </a:r>
            <a:r>
              <a:rPr lang="ru" sz="1050">
                <a:solidFill>
                  <a:srgbClr val="D4D4D4"/>
                </a:solidFill>
                <a:highlight>
                  <a:srgbClr val="1E1E1E"/>
                </a:highlight>
                <a:latin typeface="Courier New"/>
                <a:ea typeface="Courier New"/>
                <a:cs typeface="Courier New"/>
                <a:sym typeface="Courier New"/>
              </a:rPr>
              <a:t> </a:t>
            </a:r>
            <a:r>
              <a:rPr lang="ru" sz="1050">
                <a:solidFill>
                  <a:srgbClr val="D7BA7D"/>
                </a:solidFill>
                <a:highlight>
                  <a:srgbClr val="1E1E1E"/>
                </a:highlight>
                <a:latin typeface="Courier New"/>
                <a:ea typeface="Courier New"/>
                <a:cs typeface="Courier New"/>
                <a:sym typeface="Courier New"/>
              </a:rPr>
              <a:t>p</a:t>
            </a:r>
            <a:r>
              <a:rPr lang="ru"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ru" sz="1050">
                <a:solidFill>
                  <a:srgbClr val="D4D4D4"/>
                </a:solidFill>
                <a:highlight>
                  <a:srgbClr val="1E1E1E"/>
                </a:highlight>
                <a:latin typeface="Courier New"/>
                <a:ea typeface="Courier New"/>
                <a:cs typeface="Courier New"/>
                <a:sym typeface="Courier New"/>
              </a:rPr>
              <a:t>    </a:t>
            </a:r>
            <a:r>
              <a:rPr lang="ru" sz="1050">
                <a:solidFill>
                  <a:srgbClr val="9CDCFE"/>
                </a:solidFill>
                <a:highlight>
                  <a:srgbClr val="1E1E1E"/>
                </a:highlight>
                <a:latin typeface="Courier New"/>
                <a:ea typeface="Courier New"/>
                <a:cs typeface="Courier New"/>
                <a:sym typeface="Courier New"/>
              </a:rPr>
              <a:t>margin</a:t>
            </a:r>
            <a:r>
              <a:rPr lang="ru" sz="1050">
                <a:solidFill>
                  <a:srgbClr val="D4D4D4"/>
                </a:solidFill>
                <a:highlight>
                  <a:srgbClr val="1E1E1E"/>
                </a:highlight>
                <a:latin typeface="Courier New"/>
                <a:ea typeface="Courier New"/>
                <a:cs typeface="Courier New"/>
                <a:sym typeface="Courier New"/>
              </a:rPr>
              <a:t>: </a:t>
            </a:r>
            <a:r>
              <a:rPr lang="ru" sz="1050">
                <a:solidFill>
                  <a:srgbClr val="B5CEA8"/>
                </a:solidFill>
                <a:highlight>
                  <a:srgbClr val="1E1E1E"/>
                </a:highlight>
                <a:latin typeface="Courier New"/>
                <a:ea typeface="Courier New"/>
                <a:cs typeface="Courier New"/>
                <a:sym typeface="Courier New"/>
              </a:rPr>
              <a:t>0</a:t>
            </a:r>
            <a:r>
              <a:rPr lang="ru"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ru" sz="1050">
                <a:solidFill>
                  <a:srgbClr val="D4D4D4"/>
                </a:solidFill>
                <a:highlight>
                  <a:srgbClr val="1E1E1E"/>
                </a:highlight>
                <a:latin typeface="Courier New"/>
                <a:ea typeface="Courier New"/>
                <a:cs typeface="Courier New"/>
                <a:sym typeface="Courier New"/>
              </a:rPr>
              <a:t>    </a:t>
            </a:r>
            <a:r>
              <a:rPr lang="ru" sz="1050">
                <a:solidFill>
                  <a:srgbClr val="9CDCFE"/>
                </a:solidFill>
                <a:highlight>
                  <a:srgbClr val="1E1E1E"/>
                </a:highlight>
                <a:latin typeface="Courier New"/>
                <a:ea typeface="Courier New"/>
                <a:cs typeface="Courier New"/>
                <a:sym typeface="Courier New"/>
              </a:rPr>
              <a:t>color</a:t>
            </a:r>
            <a:r>
              <a:rPr lang="ru" sz="1050">
                <a:solidFill>
                  <a:srgbClr val="D4D4D4"/>
                </a:solidFill>
                <a:highlight>
                  <a:srgbClr val="1E1E1E"/>
                </a:highlight>
                <a:latin typeface="Courier New"/>
                <a:ea typeface="Courier New"/>
                <a:cs typeface="Courier New"/>
                <a:sym typeface="Courier New"/>
              </a:rPr>
              <a:t>: </a:t>
            </a:r>
            <a:r>
              <a:rPr lang="ru" sz="1050">
                <a:solidFill>
                  <a:srgbClr val="CE9178"/>
                </a:solidFill>
                <a:highlight>
                  <a:srgbClr val="1E1E1E"/>
                </a:highlight>
                <a:latin typeface="Courier New"/>
                <a:ea typeface="Courier New"/>
                <a:cs typeface="Courier New"/>
                <a:sym typeface="Courier New"/>
              </a:rPr>
              <a:t>white</a:t>
            </a:r>
            <a:r>
              <a:rPr lang="ru"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ru" sz="1050">
                <a:solidFill>
                  <a:srgbClr val="D4D4D4"/>
                </a:solidFill>
                <a:highlight>
                  <a:srgbClr val="1E1E1E"/>
                </a:highlight>
                <a:latin typeface="Courier New"/>
                <a:ea typeface="Courier New"/>
                <a:cs typeface="Courier New"/>
                <a:sym typeface="Courier New"/>
              </a:rPr>
              <a:t>    </a:t>
            </a:r>
            <a:r>
              <a:rPr lang="ru" sz="1050">
                <a:solidFill>
                  <a:srgbClr val="9CDCFE"/>
                </a:solidFill>
                <a:highlight>
                  <a:srgbClr val="1E1E1E"/>
                </a:highlight>
                <a:latin typeface="Courier New"/>
                <a:ea typeface="Courier New"/>
                <a:cs typeface="Courier New"/>
                <a:sym typeface="Courier New"/>
              </a:rPr>
              <a:t>position</a:t>
            </a:r>
            <a:r>
              <a:rPr lang="ru" sz="1050">
                <a:solidFill>
                  <a:srgbClr val="D4D4D4"/>
                </a:solidFill>
                <a:highlight>
                  <a:srgbClr val="1E1E1E"/>
                </a:highlight>
                <a:latin typeface="Courier New"/>
                <a:ea typeface="Courier New"/>
                <a:cs typeface="Courier New"/>
                <a:sym typeface="Courier New"/>
              </a:rPr>
              <a:t>: </a:t>
            </a:r>
            <a:r>
              <a:rPr lang="ru" sz="1050">
                <a:solidFill>
                  <a:srgbClr val="CE9178"/>
                </a:solidFill>
                <a:highlight>
                  <a:srgbClr val="1E1E1E"/>
                </a:highlight>
                <a:latin typeface="Courier New"/>
                <a:ea typeface="Courier New"/>
                <a:cs typeface="Courier New"/>
                <a:sym typeface="Courier New"/>
              </a:rPr>
              <a:t>absolute</a:t>
            </a:r>
            <a:r>
              <a:rPr lang="ru"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ru" sz="1050">
                <a:solidFill>
                  <a:srgbClr val="D4D4D4"/>
                </a:solidFill>
                <a:highlight>
                  <a:srgbClr val="1E1E1E"/>
                </a:highlight>
                <a:latin typeface="Courier New"/>
                <a:ea typeface="Courier New"/>
                <a:cs typeface="Courier New"/>
                <a:sym typeface="Courier New"/>
              </a:rPr>
              <a:t>    </a:t>
            </a:r>
            <a:r>
              <a:rPr lang="ru" sz="1050">
                <a:solidFill>
                  <a:srgbClr val="9CDCFE"/>
                </a:solidFill>
                <a:highlight>
                  <a:srgbClr val="1E1E1E"/>
                </a:highlight>
                <a:latin typeface="Courier New"/>
                <a:ea typeface="Courier New"/>
                <a:cs typeface="Courier New"/>
                <a:sym typeface="Courier New"/>
              </a:rPr>
              <a:t>top</a:t>
            </a:r>
            <a:r>
              <a:rPr lang="ru" sz="1050">
                <a:solidFill>
                  <a:srgbClr val="D4D4D4"/>
                </a:solidFill>
                <a:highlight>
                  <a:srgbClr val="1E1E1E"/>
                </a:highlight>
                <a:latin typeface="Courier New"/>
                <a:ea typeface="Courier New"/>
                <a:cs typeface="Courier New"/>
                <a:sym typeface="Courier New"/>
              </a:rPr>
              <a:t>: </a:t>
            </a:r>
            <a:r>
              <a:rPr lang="ru" sz="1050">
                <a:solidFill>
                  <a:srgbClr val="B5CEA8"/>
                </a:solidFill>
                <a:highlight>
                  <a:srgbClr val="1E1E1E"/>
                </a:highlight>
                <a:latin typeface="Courier New"/>
                <a:ea typeface="Courier New"/>
                <a:cs typeface="Courier New"/>
                <a:sym typeface="Courier New"/>
              </a:rPr>
              <a:t>50%</a:t>
            </a:r>
            <a:r>
              <a:rPr lang="ru"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ru" sz="1050">
                <a:solidFill>
                  <a:srgbClr val="D4D4D4"/>
                </a:solidFill>
                <a:highlight>
                  <a:srgbClr val="1E1E1E"/>
                </a:highlight>
                <a:latin typeface="Courier New"/>
                <a:ea typeface="Courier New"/>
                <a:cs typeface="Courier New"/>
                <a:sym typeface="Courier New"/>
              </a:rPr>
              <a:t>    </a:t>
            </a:r>
            <a:r>
              <a:rPr lang="ru" sz="1050">
                <a:solidFill>
                  <a:srgbClr val="9CDCFE"/>
                </a:solidFill>
                <a:highlight>
                  <a:srgbClr val="1E1E1E"/>
                </a:highlight>
                <a:latin typeface="Courier New"/>
                <a:ea typeface="Courier New"/>
                <a:cs typeface="Courier New"/>
                <a:sym typeface="Courier New"/>
              </a:rPr>
              <a:t>left</a:t>
            </a:r>
            <a:r>
              <a:rPr lang="ru" sz="1050">
                <a:solidFill>
                  <a:srgbClr val="D4D4D4"/>
                </a:solidFill>
                <a:highlight>
                  <a:srgbClr val="1E1E1E"/>
                </a:highlight>
                <a:latin typeface="Courier New"/>
                <a:ea typeface="Courier New"/>
                <a:cs typeface="Courier New"/>
                <a:sym typeface="Courier New"/>
              </a:rPr>
              <a:t>: </a:t>
            </a:r>
            <a:r>
              <a:rPr lang="ru" sz="1050">
                <a:solidFill>
                  <a:srgbClr val="B5CEA8"/>
                </a:solidFill>
                <a:highlight>
                  <a:srgbClr val="1E1E1E"/>
                </a:highlight>
                <a:latin typeface="Courier New"/>
                <a:ea typeface="Courier New"/>
                <a:cs typeface="Courier New"/>
                <a:sym typeface="Courier New"/>
              </a:rPr>
              <a:t>50%</a:t>
            </a:r>
            <a:r>
              <a:rPr lang="ru"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ru" sz="1050">
                <a:solidFill>
                  <a:srgbClr val="D4D4D4"/>
                </a:solidFill>
                <a:highlight>
                  <a:srgbClr val="1E1E1E"/>
                </a:highlight>
                <a:latin typeface="Courier New"/>
                <a:ea typeface="Courier New"/>
                <a:cs typeface="Courier New"/>
                <a:sym typeface="Courier New"/>
              </a:rPr>
              <a:t>    </a:t>
            </a:r>
            <a:r>
              <a:rPr lang="ru" sz="1050">
                <a:solidFill>
                  <a:srgbClr val="9CDCFE"/>
                </a:solidFill>
                <a:highlight>
                  <a:srgbClr val="1E1E1E"/>
                </a:highlight>
                <a:latin typeface="Courier New"/>
                <a:ea typeface="Courier New"/>
                <a:cs typeface="Courier New"/>
                <a:sym typeface="Courier New"/>
              </a:rPr>
              <a:t>margin-right</a:t>
            </a:r>
            <a:r>
              <a:rPr lang="ru" sz="1050">
                <a:solidFill>
                  <a:srgbClr val="D4D4D4"/>
                </a:solidFill>
                <a:highlight>
                  <a:srgbClr val="1E1E1E"/>
                </a:highlight>
                <a:latin typeface="Courier New"/>
                <a:ea typeface="Courier New"/>
                <a:cs typeface="Courier New"/>
                <a:sym typeface="Courier New"/>
              </a:rPr>
              <a:t>: </a:t>
            </a:r>
            <a:r>
              <a:rPr lang="ru" sz="1050">
                <a:solidFill>
                  <a:srgbClr val="B5CEA8"/>
                </a:solidFill>
                <a:highlight>
                  <a:srgbClr val="1E1E1E"/>
                </a:highlight>
                <a:latin typeface="Courier New"/>
                <a:ea typeface="Courier New"/>
                <a:cs typeface="Courier New"/>
                <a:sym typeface="Courier New"/>
              </a:rPr>
              <a:t>-50%</a:t>
            </a:r>
            <a:r>
              <a:rPr lang="ru"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ru" sz="1050">
                <a:solidFill>
                  <a:srgbClr val="D4D4D4"/>
                </a:solidFill>
                <a:highlight>
                  <a:srgbClr val="1E1E1E"/>
                </a:highlight>
                <a:latin typeface="Courier New"/>
                <a:ea typeface="Courier New"/>
                <a:cs typeface="Courier New"/>
                <a:sym typeface="Courier New"/>
              </a:rPr>
              <a:t>    </a:t>
            </a:r>
            <a:r>
              <a:rPr lang="ru" sz="1050">
                <a:solidFill>
                  <a:srgbClr val="9CDCFE"/>
                </a:solidFill>
                <a:highlight>
                  <a:srgbClr val="1E1E1E"/>
                </a:highlight>
                <a:latin typeface="Courier New"/>
                <a:ea typeface="Courier New"/>
                <a:cs typeface="Courier New"/>
                <a:sym typeface="Courier New"/>
              </a:rPr>
              <a:t>transform</a:t>
            </a:r>
            <a:r>
              <a:rPr lang="ru" sz="1050">
                <a:solidFill>
                  <a:srgbClr val="D4D4D4"/>
                </a:solidFill>
                <a:highlight>
                  <a:srgbClr val="1E1E1E"/>
                </a:highlight>
                <a:latin typeface="Courier New"/>
                <a:ea typeface="Courier New"/>
                <a:cs typeface="Courier New"/>
                <a:sym typeface="Courier New"/>
              </a:rPr>
              <a:t>: </a:t>
            </a:r>
            <a:r>
              <a:rPr lang="ru" sz="1050">
                <a:solidFill>
                  <a:srgbClr val="DCDCAA"/>
                </a:solidFill>
                <a:highlight>
                  <a:srgbClr val="1E1E1E"/>
                </a:highlight>
                <a:latin typeface="Courier New"/>
                <a:ea typeface="Courier New"/>
                <a:cs typeface="Courier New"/>
                <a:sym typeface="Courier New"/>
              </a:rPr>
              <a:t>translate</a:t>
            </a:r>
            <a:r>
              <a:rPr lang="ru" sz="1050">
                <a:solidFill>
                  <a:srgbClr val="D4D4D4"/>
                </a:solidFill>
                <a:highlight>
                  <a:srgbClr val="1E1E1E"/>
                </a:highlight>
                <a:latin typeface="Courier New"/>
                <a:ea typeface="Courier New"/>
                <a:cs typeface="Courier New"/>
                <a:sym typeface="Courier New"/>
              </a:rPr>
              <a:t>(</a:t>
            </a:r>
            <a:r>
              <a:rPr lang="ru" sz="1050">
                <a:solidFill>
                  <a:srgbClr val="B5CEA8"/>
                </a:solidFill>
                <a:highlight>
                  <a:srgbClr val="1E1E1E"/>
                </a:highlight>
                <a:latin typeface="Courier New"/>
                <a:ea typeface="Courier New"/>
                <a:cs typeface="Courier New"/>
                <a:sym typeface="Courier New"/>
              </a:rPr>
              <a:t>-50%</a:t>
            </a:r>
            <a:r>
              <a:rPr lang="ru" sz="1050">
                <a:solidFill>
                  <a:srgbClr val="D4D4D4"/>
                </a:solidFill>
                <a:highlight>
                  <a:srgbClr val="1E1E1E"/>
                </a:highlight>
                <a:latin typeface="Courier New"/>
                <a:ea typeface="Courier New"/>
                <a:cs typeface="Courier New"/>
                <a:sym typeface="Courier New"/>
              </a:rPr>
              <a:t>, </a:t>
            </a:r>
            <a:r>
              <a:rPr lang="ru" sz="1050">
                <a:solidFill>
                  <a:srgbClr val="B5CEA8"/>
                </a:solidFill>
                <a:highlight>
                  <a:srgbClr val="1E1E1E"/>
                </a:highlight>
                <a:latin typeface="Courier New"/>
                <a:ea typeface="Courier New"/>
                <a:cs typeface="Courier New"/>
                <a:sym typeface="Courier New"/>
              </a:rPr>
              <a:t>-50%</a:t>
            </a:r>
            <a:r>
              <a:rPr lang="ru" sz="1050">
                <a:solidFill>
                  <a:srgbClr val="D4D4D4"/>
                </a:solidFill>
                <a:highlight>
                  <a:srgbClr val="1E1E1E"/>
                </a:highlight>
                <a:latin typeface="Courier New"/>
                <a:ea typeface="Courier New"/>
                <a:cs typeface="Courier New"/>
                <a:sym typeface="Courier New"/>
              </a:rPr>
              <a:t>);</a:t>
            </a:r>
            <a:endParaRPr sz="10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ru"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
        <p:nvSpPr>
          <p:cNvPr id="109" name="Google Shape;109;p22"/>
          <p:cNvSpPr txBox="1"/>
          <p:nvPr/>
        </p:nvSpPr>
        <p:spPr>
          <a:xfrm>
            <a:off x="4001225" y="267900"/>
            <a:ext cx="4639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2100">
                <a:solidFill>
                  <a:srgbClr val="333333"/>
                </a:solidFill>
                <a:highlight>
                  <a:srgbClr val="FFFFFF"/>
                </a:highlight>
              </a:rPr>
              <a:t>Абсолютное позиционирование</a:t>
            </a:r>
            <a:endParaRPr b="1" sz="2100"/>
          </a:p>
        </p:txBody>
      </p:sp>
      <p:pic>
        <p:nvPicPr>
          <p:cNvPr id="110" name="Google Shape;110;p22"/>
          <p:cNvPicPr preferRelativeResize="0"/>
          <p:nvPr/>
        </p:nvPicPr>
        <p:blipFill rotWithShape="1">
          <a:blip r:embed="rId3">
            <a:alphaModFix/>
          </a:blip>
          <a:srcRect b="55692" l="0" r="43661" t="12083"/>
          <a:stretch/>
        </p:blipFill>
        <p:spPr>
          <a:xfrm>
            <a:off x="2646725" y="1258150"/>
            <a:ext cx="6414552" cy="20637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idx="1" type="body"/>
          </p:nvPr>
        </p:nvSpPr>
        <p:spPr>
          <a:xfrm>
            <a:off x="311700" y="321475"/>
            <a:ext cx="8635800" cy="462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500">
                <a:solidFill>
                  <a:srgbClr val="333333"/>
                </a:solidFill>
                <a:highlight>
                  <a:srgbClr val="FFFFFF"/>
                </a:highlight>
              </a:rPr>
              <a:t>В плане вертикального центрирования эта таблица стилей схожа с таблицей из предыдущего примера. Но теперь мы ещё перемещаем элемент на полпути через контейнер с помощью правила 'left: 50%' и одновременно сдвигаем его влево на половину своей собственной ширины в преобразовании 'translate'.</a:t>
            </a:r>
            <a:endParaRPr sz="1500">
              <a:solidFill>
                <a:srgbClr val="333333"/>
              </a:solidFill>
              <a:highlight>
                <a:srgbClr val="FFFFFF"/>
              </a:highlight>
            </a:endParaRPr>
          </a:p>
          <a:p>
            <a:pPr indent="0" lvl="0" marL="0" rtl="0" algn="l">
              <a:spcBef>
                <a:spcPts val="1200"/>
              </a:spcBef>
              <a:spcAft>
                <a:spcPts val="0"/>
              </a:spcAft>
              <a:buNone/>
            </a:pPr>
            <a:r>
              <a:t/>
            </a:r>
            <a:endParaRPr sz="1500">
              <a:solidFill>
                <a:srgbClr val="333333"/>
              </a:solidFill>
              <a:highlight>
                <a:srgbClr val="FFFFFF"/>
              </a:highlight>
            </a:endParaRPr>
          </a:p>
          <a:p>
            <a:pPr indent="0" lvl="0" marL="0" rtl="0" algn="l">
              <a:spcBef>
                <a:spcPts val="1200"/>
              </a:spcBef>
              <a:spcAft>
                <a:spcPts val="0"/>
              </a:spcAft>
              <a:buNone/>
            </a:pPr>
            <a:r>
              <a:rPr lang="ru" sz="1500">
                <a:solidFill>
                  <a:srgbClr val="333333"/>
                </a:solidFill>
                <a:highlight>
                  <a:srgbClr val="FFFFFF"/>
                </a:highlight>
              </a:rPr>
              <a:t>Правило 'margin-right: -50%' необходимо для компенсации 'left: 50%'. Правило 'left' уменьшает доступную для элемента ширину на 50%. Поэтому визуализатор постарается сделать линии длиною не более половины ширины контейнера. Указав на то, что правое поле элемента находится правее на ту же самую величину, отметим, что максимальная длина линии снова равняется ширине контейнера.</a:t>
            </a:r>
            <a:endParaRPr sz="1500">
              <a:solidFill>
                <a:srgbClr val="333333"/>
              </a:solidFill>
              <a:highlight>
                <a:srgbClr val="FFFFFF"/>
              </a:highlight>
            </a:endParaRPr>
          </a:p>
          <a:p>
            <a:pPr indent="0" lvl="0" marL="0" rtl="0" algn="l">
              <a:spcBef>
                <a:spcPts val="1200"/>
              </a:spcBef>
              <a:spcAft>
                <a:spcPts val="0"/>
              </a:spcAft>
              <a:buNone/>
            </a:pPr>
            <a:r>
              <a:t/>
            </a:r>
            <a:endParaRPr sz="1500">
              <a:solidFill>
                <a:srgbClr val="333333"/>
              </a:solidFill>
              <a:highlight>
                <a:srgbClr val="FFFFFF"/>
              </a:highlight>
            </a:endParaRPr>
          </a:p>
          <a:p>
            <a:pPr indent="0" lvl="0" marL="0" rtl="0" algn="l">
              <a:spcBef>
                <a:spcPts val="1200"/>
              </a:spcBef>
              <a:spcAft>
                <a:spcPts val="1200"/>
              </a:spcAft>
              <a:buNone/>
            </a:pPr>
            <a:r>
              <a:rPr lang="ru" sz="1500">
                <a:solidFill>
                  <a:srgbClr val="333333"/>
                </a:solidFill>
                <a:highlight>
                  <a:srgbClr val="FFFFFF"/>
                </a:highlight>
              </a:rPr>
              <a:t>Пример: https://www.w3.org/Style/Examples/007/center-example2</a:t>
            </a:r>
            <a:endParaRPr sz="1500">
              <a:solidFill>
                <a:srgbClr val="333333"/>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idx="1" type="body"/>
          </p:nvPr>
        </p:nvSpPr>
        <p:spPr>
          <a:xfrm>
            <a:off x="53575" y="319500"/>
            <a:ext cx="3536100" cy="45045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ru" sz="1050">
                <a:solidFill>
                  <a:srgbClr val="808080"/>
                </a:solidFill>
                <a:highlight>
                  <a:srgbClr val="1E1E1E"/>
                </a:highlight>
                <a:latin typeface="Courier New"/>
                <a:ea typeface="Courier New"/>
                <a:cs typeface="Courier New"/>
                <a:sym typeface="Courier New"/>
              </a:rPr>
              <a:t>&lt;</a:t>
            </a:r>
            <a:r>
              <a:rPr lang="ru" sz="1050">
                <a:solidFill>
                  <a:srgbClr val="569CD6"/>
                </a:solidFill>
                <a:highlight>
                  <a:srgbClr val="1E1E1E"/>
                </a:highlight>
                <a:latin typeface="Courier New"/>
                <a:ea typeface="Courier New"/>
                <a:cs typeface="Courier New"/>
                <a:sym typeface="Courier New"/>
              </a:rPr>
              <a:t>div</a:t>
            </a:r>
            <a:r>
              <a:rPr lang="ru" sz="1050">
                <a:solidFill>
                  <a:srgbClr val="D4D4D4"/>
                </a:solidFill>
                <a:highlight>
                  <a:srgbClr val="1E1E1E"/>
                </a:highlight>
                <a:latin typeface="Courier New"/>
                <a:ea typeface="Courier New"/>
                <a:cs typeface="Courier New"/>
                <a:sym typeface="Courier New"/>
              </a:rPr>
              <a:t> </a:t>
            </a:r>
            <a:r>
              <a:rPr lang="ru" sz="1050">
                <a:solidFill>
                  <a:srgbClr val="9CDCFE"/>
                </a:solidFill>
                <a:highlight>
                  <a:srgbClr val="1E1E1E"/>
                </a:highlight>
                <a:latin typeface="Courier New"/>
                <a:ea typeface="Courier New"/>
                <a:cs typeface="Courier New"/>
                <a:sym typeface="Courier New"/>
              </a:rPr>
              <a:t>class</a:t>
            </a:r>
            <a:r>
              <a:rPr lang="ru" sz="1050">
                <a:solidFill>
                  <a:srgbClr val="D4D4D4"/>
                </a:solidFill>
                <a:highlight>
                  <a:srgbClr val="1E1E1E"/>
                </a:highlight>
                <a:latin typeface="Courier New"/>
                <a:ea typeface="Courier New"/>
                <a:cs typeface="Courier New"/>
                <a:sym typeface="Courier New"/>
              </a:rPr>
              <a:t>=</a:t>
            </a:r>
            <a:r>
              <a:rPr lang="ru" sz="1050">
                <a:solidFill>
                  <a:srgbClr val="CE9178"/>
                </a:solidFill>
                <a:highlight>
                  <a:srgbClr val="1E1E1E"/>
                </a:highlight>
                <a:latin typeface="Courier New"/>
                <a:ea typeface="Courier New"/>
                <a:cs typeface="Courier New"/>
                <a:sym typeface="Courier New"/>
              </a:rPr>
              <a:t>"container"</a:t>
            </a:r>
            <a:r>
              <a:rPr lang="ru"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ru" sz="1050">
                <a:solidFill>
                  <a:srgbClr val="D4D4D4"/>
                </a:solidFill>
                <a:highlight>
                  <a:srgbClr val="1E1E1E"/>
                </a:highlight>
                <a:latin typeface="Courier New"/>
                <a:ea typeface="Courier New"/>
                <a:cs typeface="Courier New"/>
                <a:sym typeface="Courier New"/>
              </a:rPr>
              <a:t>        </a:t>
            </a:r>
            <a:r>
              <a:rPr lang="ru" sz="1050">
                <a:solidFill>
                  <a:srgbClr val="808080"/>
                </a:solidFill>
                <a:highlight>
                  <a:srgbClr val="1E1E1E"/>
                </a:highlight>
                <a:latin typeface="Courier New"/>
                <a:ea typeface="Courier New"/>
                <a:cs typeface="Courier New"/>
                <a:sym typeface="Courier New"/>
              </a:rPr>
              <a:t>&lt;</a:t>
            </a:r>
            <a:r>
              <a:rPr lang="ru" sz="1050">
                <a:solidFill>
                  <a:srgbClr val="569CD6"/>
                </a:solidFill>
                <a:highlight>
                  <a:srgbClr val="1E1E1E"/>
                </a:highlight>
                <a:latin typeface="Courier New"/>
                <a:ea typeface="Courier New"/>
                <a:cs typeface="Courier New"/>
                <a:sym typeface="Courier New"/>
              </a:rPr>
              <a:t>p</a:t>
            </a:r>
            <a:r>
              <a:rPr lang="ru" sz="1050">
                <a:solidFill>
                  <a:srgbClr val="808080"/>
                </a:solidFill>
                <a:highlight>
                  <a:srgbClr val="1E1E1E"/>
                </a:highlight>
                <a:latin typeface="Courier New"/>
                <a:ea typeface="Courier New"/>
                <a:cs typeface="Courier New"/>
                <a:sym typeface="Courier New"/>
              </a:rPr>
              <a:t>&gt;</a:t>
            </a:r>
            <a:r>
              <a:rPr lang="ru" sz="1050">
                <a:solidFill>
                  <a:srgbClr val="D4D4D4"/>
                </a:solidFill>
                <a:highlight>
                  <a:srgbClr val="1E1E1E"/>
                </a:highlight>
                <a:latin typeface="Courier New"/>
                <a:ea typeface="Courier New"/>
                <a:cs typeface="Courier New"/>
                <a:sym typeface="Courier New"/>
              </a:rPr>
              <a:t>Этот абзац…</a:t>
            </a:r>
            <a:r>
              <a:rPr lang="ru" sz="1050">
                <a:solidFill>
                  <a:srgbClr val="808080"/>
                </a:solidFill>
                <a:highlight>
                  <a:srgbClr val="1E1E1E"/>
                </a:highlight>
                <a:latin typeface="Courier New"/>
                <a:ea typeface="Courier New"/>
                <a:cs typeface="Courier New"/>
                <a:sym typeface="Courier New"/>
              </a:rPr>
              <a:t>&lt;/</a:t>
            </a:r>
            <a:r>
              <a:rPr lang="ru" sz="1050">
                <a:solidFill>
                  <a:srgbClr val="569CD6"/>
                </a:solidFill>
                <a:highlight>
                  <a:srgbClr val="1E1E1E"/>
                </a:highlight>
                <a:latin typeface="Courier New"/>
                <a:ea typeface="Courier New"/>
                <a:cs typeface="Courier New"/>
                <a:sym typeface="Courier New"/>
              </a:rPr>
              <a:t>p</a:t>
            </a:r>
            <a:r>
              <a:rPr lang="ru" sz="1050">
                <a:solidFill>
                  <a:srgbClr val="808080"/>
                </a:solidFill>
                <a:highlight>
                  <a:srgbClr val="1E1E1E"/>
                </a:highlight>
                <a:latin typeface="Courier New"/>
                <a:ea typeface="Courier New"/>
                <a:cs typeface="Courier New"/>
                <a:sym typeface="Courier New"/>
              </a:rPr>
              <a:t>&gt;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ru" sz="1050">
                <a:solidFill>
                  <a:srgbClr val="808080"/>
                </a:solidFill>
                <a:highlight>
                  <a:srgbClr val="1E1E1E"/>
                </a:highlight>
                <a:latin typeface="Courier New"/>
                <a:ea typeface="Courier New"/>
                <a:cs typeface="Courier New"/>
                <a:sym typeface="Courier New"/>
              </a:rPr>
              <a:t>&lt;/</a:t>
            </a:r>
            <a:r>
              <a:rPr lang="ru" sz="1050">
                <a:solidFill>
                  <a:srgbClr val="569CD6"/>
                </a:solidFill>
                <a:highlight>
                  <a:srgbClr val="1E1E1E"/>
                </a:highlight>
                <a:latin typeface="Courier New"/>
                <a:ea typeface="Courier New"/>
                <a:cs typeface="Courier New"/>
                <a:sym typeface="Courier New"/>
              </a:rPr>
              <a:t>div</a:t>
            </a:r>
            <a:r>
              <a:rPr lang="ru"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ru" sz="1050">
                <a:solidFill>
                  <a:srgbClr val="D7BA7D"/>
                </a:solidFill>
                <a:highlight>
                  <a:srgbClr val="1E1E1E"/>
                </a:highlight>
                <a:latin typeface="Courier New"/>
                <a:ea typeface="Courier New"/>
                <a:cs typeface="Courier New"/>
                <a:sym typeface="Courier New"/>
              </a:rPr>
              <a:t>.container</a:t>
            </a:r>
            <a:r>
              <a:rPr lang="ru"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ru" sz="1050">
                <a:solidFill>
                  <a:srgbClr val="D4D4D4"/>
                </a:solidFill>
                <a:highlight>
                  <a:srgbClr val="1E1E1E"/>
                </a:highlight>
                <a:latin typeface="Courier New"/>
                <a:ea typeface="Courier New"/>
                <a:cs typeface="Courier New"/>
                <a:sym typeface="Courier New"/>
              </a:rPr>
              <a:t>    </a:t>
            </a:r>
            <a:r>
              <a:rPr lang="ru" sz="1050">
                <a:solidFill>
                  <a:srgbClr val="9CDCFE"/>
                </a:solidFill>
                <a:highlight>
                  <a:srgbClr val="1E1E1E"/>
                </a:highlight>
                <a:latin typeface="Courier New"/>
                <a:ea typeface="Courier New"/>
                <a:cs typeface="Courier New"/>
                <a:sym typeface="Courier New"/>
              </a:rPr>
              <a:t>height</a:t>
            </a:r>
            <a:r>
              <a:rPr lang="ru" sz="1050">
                <a:solidFill>
                  <a:srgbClr val="D4D4D4"/>
                </a:solidFill>
                <a:highlight>
                  <a:srgbClr val="1E1E1E"/>
                </a:highlight>
                <a:latin typeface="Courier New"/>
                <a:ea typeface="Courier New"/>
                <a:cs typeface="Courier New"/>
                <a:sym typeface="Courier New"/>
              </a:rPr>
              <a:t>: </a:t>
            </a:r>
            <a:r>
              <a:rPr lang="ru" sz="1050">
                <a:solidFill>
                  <a:srgbClr val="B5CEA8"/>
                </a:solidFill>
                <a:highlight>
                  <a:srgbClr val="1E1E1E"/>
                </a:highlight>
                <a:latin typeface="Courier New"/>
                <a:ea typeface="Courier New"/>
                <a:cs typeface="Courier New"/>
                <a:sym typeface="Courier New"/>
              </a:rPr>
              <a:t>10em</a:t>
            </a:r>
            <a:r>
              <a:rPr lang="ru"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ru" sz="1050">
                <a:solidFill>
                  <a:srgbClr val="D4D4D4"/>
                </a:solidFill>
                <a:highlight>
                  <a:srgbClr val="1E1E1E"/>
                </a:highlight>
                <a:latin typeface="Courier New"/>
                <a:ea typeface="Courier New"/>
                <a:cs typeface="Courier New"/>
                <a:sym typeface="Courier New"/>
              </a:rPr>
              <a:t>    </a:t>
            </a:r>
            <a:r>
              <a:rPr lang="ru" sz="1050">
                <a:solidFill>
                  <a:srgbClr val="9CDCFE"/>
                </a:solidFill>
                <a:highlight>
                  <a:srgbClr val="1E1E1E"/>
                </a:highlight>
                <a:latin typeface="Courier New"/>
                <a:ea typeface="Courier New"/>
                <a:cs typeface="Courier New"/>
                <a:sym typeface="Courier New"/>
              </a:rPr>
              <a:t>background-color</a:t>
            </a:r>
            <a:r>
              <a:rPr lang="ru" sz="1050">
                <a:solidFill>
                  <a:srgbClr val="D4D4D4"/>
                </a:solidFill>
                <a:highlight>
                  <a:srgbClr val="1E1E1E"/>
                </a:highlight>
                <a:latin typeface="Courier New"/>
                <a:ea typeface="Courier New"/>
                <a:cs typeface="Courier New"/>
                <a:sym typeface="Courier New"/>
              </a:rPr>
              <a:t>: </a:t>
            </a:r>
            <a:r>
              <a:rPr lang="ru" sz="1050">
                <a:solidFill>
                  <a:srgbClr val="CE9178"/>
                </a:solidFill>
                <a:highlight>
                  <a:srgbClr val="1E1E1E"/>
                </a:highlight>
                <a:latin typeface="Courier New"/>
                <a:ea typeface="Courier New"/>
                <a:cs typeface="Courier New"/>
                <a:sym typeface="Courier New"/>
              </a:rPr>
              <a:t>brown</a:t>
            </a:r>
            <a:r>
              <a:rPr lang="ru"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ru" sz="1050">
                <a:solidFill>
                  <a:srgbClr val="D4D4D4"/>
                </a:solidFill>
                <a:highlight>
                  <a:srgbClr val="1E1E1E"/>
                </a:highlight>
                <a:latin typeface="Courier New"/>
                <a:ea typeface="Courier New"/>
                <a:cs typeface="Courier New"/>
                <a:sym typeface="Courier New"/>
              </a:rPr>
              <a:t>    </a:t>
            </a:r>
            <a:r>
              <a:rPr lang="ru" sz="1050">
                <a:solidFill>
                  <a:srgbClr val="9CDCFE"/>
                </a:solidFill>
                <a:highlight>
                  <a:srgbClr val="1E1E1E"/>
                </a:highlight>
                <a:latin typeface="Courier New"/>
                <a:ea typeface="Courier New"/>
                <a:cs typeface="Courier New"/>
                <a:sym typeface="Courier New"/>
              </a:rPr>
              <a:t>display</a:t>
            </a:r>
            <a:r>
              <a:rPr lang="ru" sz="1050">
                <a:solidFill>
                  <a:srgbClr val="D4D4D4"/>
                </a:solidFill>
                <a:highlight>
                  <a:srgbClr val="1E1E1E"/>
                </a:highlight>
                <a:latin typeface="Courier New"/>
                <a:ea typeface="Courier New"/>
                <a:cs typeface="Courier New"/>
                <a:sym typeface="Courier New"/>
              </a:rPr>
              <a:t>: </a:t>
            </a:r>
            <a:r>
              <a:rPr lang="ru" sz="1050">
                <a:solidFill>
                  <a:srgbClr val="CE9178"/>
                </a:solidFill>
                <a:highlight>
                  <a:srgbClr val="1E1E1E"/>
                </a:highlight>
                <a:latin typeface="Courier New"/>
                <a:ea typeface="Courier New"/>
                <a:cs typeface="Courier New"/>
                <a:sym typeface="Courier New"/>
              </a:rPr>
              <a:t>flex</a:t>
            </a:r>
            <a:r>
              <a:rPr lang="ru"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ru" sz="1050">
                <a:solidFill>
                  <a:srgbClr val="D4D4D4"/>
                </a:solidFill>
                <a:highlight>
                  <a:srgbClr val="1E1E1E"/>
                </a:highlight>
                <a:latin typeface="Courier New"/>
                <a:ea typeface="Courier New"/>
                <a:cs typeface="Courier New"/>
                <a:sym typeface="Courier New"/>
              </a:rPr>
              <a:t>    </a:t>
            </a:r>
            <a:r>
              <a:rPr lang="ru" sz="1050">
                <a:solidFill>
                  <a:srgbClr val="9CDCFE"/>
                </a:solidFill>
                <a:highlight>
                  <a:srgbClr val="1E1E1E"/>
                </a:highlight>
                <a:latin typeface="Courier New"/>
                <a:ea typeface="Courier New"/>
                <a:cs typeface="Courier New"/>
                <a:sym typeface="Courier New"/>
              </a:rPr>
              <a:t>align-items</a:t>
            </a:r>
            <a:r>
              <a:rPr lang="ru" sz="1050">
                <a:solidFill>
                  <a:srgbClr val="D4D4D4"/>
                </a:solidFill>
                <a:highlight>
                  <a:srgbClr val="1E1E1E"/>
                </a:highlight>
                <a:latin typeface="Courier New"/>
                <a:ea typeface="Courier New"/>
                <a:cs typeface="Courier New"/>
                <a:sym typeface="Courier New"/>
              </a:rPr>
              <a:t>: </a:t>
            </a:r>
            <a:r>
              <a:rPr lang="ru" sz="1050">
                <a:solidFill>
                  <a:srgbClr val="CE9178"/>
                </a:solidFill>
                <a:highlight>
                  <a:srgbClr val="1E1E1E"/>
                </a:highlight>
                <a:latin typeface="Courier New"/>
                <a:ea typeface="Courier New"/>
                <a:cs typeface="Courier New"/>
                <a:sym typeface="Courier New"/>
              </a:rPr>
              <a:t>center</a:t>
            </a:r>
            <a:r>
              <a:rPr lang="ru"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ru" sz="1050">
                <a:solidFill>
                  <a:srgbClr val="D4D4D4"/>
                </a:solidFill>
                <a:highlight>
                  <a:srgbClr val="1E1E1E"/>
                </a:highlight>
                <a:latin typeface="Courier New"/>
                <a:ea typeface="Courier New"/>
                <a:cs typeface="Courier New"/>
                <a:sym typeface="Courier New"/>
              </a:rPr>
              <a:t>    </a:t>
            </a:r>
            <a:r>
              <a:rPr lang="ru" sz="1050">
                <a:solidFill>
                  <a:srgbClr val="9CDCFE"/>
                </a:solidFill>
                <a:highlight>
                  <a:srgbClr val="1E1E1E"/>
                </a:highlight>
                <a:latin typeface="Courier New"/>
                <a:ea typeface="Courier New"/>
                <a:cs typeface="Courier New"/>
                <a:sym typeface="Courier New"/>
              </a:rPr>
              <a:t>justify-content</a:t>
            </a:r>
            <a:r>
              <a:rPr lang="ru" sz="1050">
                <a:solidFill>
                  <a:srgbClr val="D4D4D4"/>
                </a:solidFill>
                <a:highlight>
                  <a:srgbClr val="1E1E1E"/>
                </a:highlight>
                <a:latin typeface="Courier New"/>
                <a:ea typeface="Courier New"/>
                <a:cs typeface="Courier New"/>
                <a:sym typeface="Courier New"/>
              </a:rPr>
              <a:t>: </a:t>
            </a:r>
            <a:r>
              <a:rPr lang="ru" sz="1050">
                <a:solidFill>
                  <a:srgbClr val="CE9178"/>
                </a:solidFill>
                <a:highlight>
                  <a:srgbClr val="1E1E1E"/>
                </a:highlight>
                <a:latin typeface="Courier New"/>
                <a:ea typeface="Courier New"/>
                <a:cs typeface="Courier New"/>
                <a:sym typeface="Courier New"/>
              </a:rPr>
              <a:t>center</a:t>
            </a:r>
            <a:r>
              <a:rPr lang="ru"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ru"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ru" sz="1050">
                <a:solidFill>
                  <a:srgbClr val="D7BA7D"/>
                </a:solidFill>
                <a:highlight>
                  <a:srgbClr val="1E1E1E"/>
                </a:highlight>
                <a:latin typeface="Courier New"/>
                <a:ea typeface="Courier New"/>
                <a:cs typeface="Courier New"/>
                <a:sym typeface="Courier New"/>
              </a:rPr>
              <a:t>.container</a:t>
            </a:r>
            <a:r>
              <a:rPr lang="ru" sz="1050">
                <a:solidFill>
                  <a:srgbClr val="D4D4D4"/>
                </a:solidFill>
                <a:highlight>
                  <a:srgbClr val="1E1E1E"/>
                </a:highlight>
                <a:latin typeface="Courier New"/>
                <a:ea typeface="Courier New"/>
                <a:cs typeface="Courier New"/>
                <a:sym typeface="Courier New"/>
              </a:rPr>
              <a:t> </a:t>
            </a:r>
            <a:r>
              <a:rPr lang="ru" sz="1050">
                <a:solidFill>
                  <a:srgbClr val="D7BA7D"/>
                </a:solidFill>
                <a:highlight>
                  <a:srgbClr val="1E1E1E"/>
                </a:highlight>
                <a:latin typeface="Courier New"/>
                <a:ea typeface="Courier New"/>
                <a:cs typeface="Courier New"/>
                <a:sym typeface="Courier New"/>
              </a:rPr>
              <a:t>p</a:t>
            </a:r>
            <a:r>
              <a:rPr lang="ru"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ru" sz="1050">
                <a:solidFill>
                  <a:srgbClr val="D4D4D4"/>
                </a:solidFill>
                <a:highlight>
                  <a:srgbClr val="1E1E1E"/>
                </a:highlight>
                <a:latin typeface="Courier New"/>
                <a:ea typeface="Courier New"/>
                <a:cs typeface="Courier New"/>
                <a:sym typeface="Courier New"/>
              </a:rPr>
              <a:t>    </a:t>
            </a:r>
            <a:r>
              <a:rPr lang="ru" sz="1050">
                <a:solidFill>
                  <a:srgbClr val="9CDCFE"/>
                </a:solidFill>
                <a:highlight>
                  <a:srgbClr val="1E1E1E"/>
                </a:highlight>
                <a:latin typeface="Courier New"/>
                <a:ea typeface="Courier New"/>
                <a:cs typeface="Courier New"/>
                <a:sym typeface="Courier New"/>
              </a:rPr>
              <a:t>margin</a:t>
            </a:r>
            <a:r>
              <a:rPr lang="ru" sz="1050">
                <a:solidFill>
                  <a:srgbClr val="D4D4D4"/>
                </a:solidFill>
                <a:highlight>
                  <a:srgbClr val="1E1E1E"/>
                </a:highlight>
                <a:latin typeface="Courier New"/>
                <a:ea typeface="Courier New"/>
                <a:cs typeface="Courier New"/>
                <a:sym typeface="Courier New"/>
              </a:rPr>
              <a:t>: </a:t>
            </a:r>
            <a:r>
              <a:rPr lang="ru" sz="1050">
                <a:solidFill>
                  <a:srgbClr val="B5CEA8"/>
                </a:solidFill>
                <a:highlight>
                  <a:srgbClr val="1E1E1E"/>
                </a:highlight>
                <a:latin typeface="Courier New"/>
                <a:ea typeface="Courier New"/>
                <a:cs typeface="Courier New"/>
                <a:sym typeface="Courier New"/>
              </a:rPr>
              <a:t>0</a:t>
            </a:r>
            <a:r>
              <a:rPr lang="ru"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ru" sz="1050">
                <a:solidFill>
                  <a:srgbClr val="D4D4D4"/>
                </a:solidFill>
                <a:highlight>
                  <a:srgbClr val="1E1E1E"/>
                </a:highlight>
                <a:latin typeface="Courier New"/>
                <a:ea typeface="Courier New"/>
                <a:cs typeface="Courier New"/>
                <a:sym typeface="Courier New"/>
              </a:rPr>
              <a:t>    </a:t>
            </a:r>
            <a:r>
              <a:rPr lang="ru" sz="1050">
                <a:solidFill>
                  <a:srgbClr val="9CDCFE"/>
                </a:solidFill>
                <a:highlight>
                  <a:srgbClr val="1E1E1E"/>
                </a:highlight>
                <a:latin typeface="Courier New"/>
                <a:ea typeface="Courier New"/>
                <a:cs typeface="Courier New"/>
                <a:sym typeface="Courier New"/>
              </a:rPr>
              <a:t>color</a:t>
            </a:r>
            <a:r>
              <a:rPr lang="ru" sz="1050">
                <a:solidFill>
                  <a:srgbClr val="D4D4D4"/>
                </a:solidFill>
                <a:highlight>
                  <a:srgbClr val="1E1E1E"/>
                </a:highlight>
                <a:latin typeface="Courier New"/>
                <a:ea typeface="Courier New"/>
                <a:cs typeface="Courier New"/>
                <a:sym typeface="Courier New"/>
              </a:rPr>
              <a:t>: </a:t>
            </a:r>
            <a:r>
              <a:rPr lang="ru" sz="1050">
                <a:solidFill>
                  <a:srgbClr val="CE9178"/>
                </a:solidFill>
                <a:highlight>
                  <a:srgbClr val="1E1E1E"/>
                </a:highlight>
                <a:latin typeface="Courier New"/>
                <a:ea typeface="Courier New"/>
                <a:cs typeface="Courier New"/>
                <a:sym typeface="Courier New"/>
              </a:rPr>
              <a:t>white</a:t>
            </a:r>
            <a:r>
              <a:rPr lang="ru"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ru"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7BA7D"/>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808080"/>
              </a:solidFill>
              <a:highlight>
                <a:srgbClr val="1E1E1E"/>
              </a:highlight>
              <a:latin typeface="Courier New"/>
              <a:ea typeface="Courier New"/>
              <a:cs typeface="Courier New"/>
              <a:sym typeface="Courier New"/>
            </a:endParaRPr>
          </a:p>
        </p:txBody>
      </p:sp>
      <p:sp>
        <p:nvSpPr>
          <p:cNvPr id="121" name="Google Shape;121;p24"/>
          <p:cNvSpPr txBox="1"/>
          <p:nvPr/>
        </p:nvSpPr>
        <p:spPr>
          <a:xfrm>
            <a:off x="4001225" y="267900"/>
            <a:ext cx="4639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2100">
                <a:solidFill>
                  <a:srgbClr val="333333"/>
                </a:solidFill>
                <a:highlight>
                  <a:srgbClr val="FFFFFF"/>
                </a:highlight>
              </a:rPr>
              <a:t>С помощью flex</a:t>
            </a:r>
            <a:endParaRPr b="1" sz="2100"/>
          </a:p>
        </p:txBody>
      </p:sp>
      <p:pic>
        <p:nvPicPr>
          <p:cNvPr id="122" name="Google Shape;122;p24"/>
          <p:cNvPicPr preferRelativeResize="0"/>
          <p:nvPr/>
        </p:nvPicPr>
        <p:blipFill rotWithShape="1">
          <a:blip r:embed="rId3">
            <a:alphaModFix/>
          </a:blip>
          <a:srcRect b="55692" l="0" r="43661" t="12083"/>
          <a:stretch/>
        </p:blipFill>
        <p:spPr>
          <a:xfrm>
            <a:off x="2646725" y="1258150"/>
            <a:ext cx="6414552" cy="20637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idx="1" type="body"/>
          </p:nvPr>
        </p:nvSpPr>
        <p:spPr>
          <a:xfrm>
            <a:off x="53575" y="319500"/>
            <a:ext cx="3536100" cy="45045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ru" sz="1050">
                <a:solidFill>
                  <a:srgbClr val="808080"/>
                </a:solidFill>
                <a:highlight>
                  <a:srgbClr val="1E1E1E"/>
                </a:highlight>
                <a:latin typeface="Courier New"/>
                <a:ea typeface="Courier New"/>
                <a:cs typeface="Courier New"/>
                <a:sym typeface="Courier New"/>
              </a:rPr>
              <a:t>&lt;</a:t>
            </a:r>
            <a:r>
              <a:rPr lang="ru" sz="1050">
                <a:solidFill>
                  <a:srgbClr val="569CD6"/>
                </a:solidFill>
                <a:highlight>
                  <a:srgbClr val="1E1E1E"/>
                </a:highlight>
                <a:latin typeface="Courier New"/>
                <a:ea typeface="Courier New"/>
                <a:cs typeface="Courier New"/>
                <a:sym typeface="Courier New"/>
              </a:rPr>
              <a:t>div</a:t>
            </a:r>
            <a:r>
              <a:rPr lang="ru" sz="1050">
                <a:solidFill>
                  <a:srgbClr val="D4D4D4"/>
                </a:solidFill>
                <a:highlight>
                  <a:srgbClr val="1E1E1E"/>
                </a:highlight>
                <a:latin typeface="Courier New"/>
                <a:ea typeface="Courier New"/>
                <a:cs typeface="Courier New"/>
                <a:sym typeface="Courier New"/>
              </a:rPr>
              <a:t> </a:t>
            </a:r>
            <a:r>
              <a:rPr lang="ru" sz="1050">
                <a:solidFill>
                  <a:srgbClr val="9CDCFE"/>
                </a:solidFill>
                <a:highlight>
                  <a:srgbClr val="1E1E1E"/>
                </a:highlight>
                <a:latin typeface="Courier New"/>
                <a:ea typeface="Courier New"/>
                <a:cs typeface="Courier New"/>
                <a:sym typeface="Courier New"/>
              </a:rPr>
              <a:t>class</a:t>
            </a:r>
            <a:r>
              <a:rPr lang="ru" sz="1050">
                <a:solidFill>
                  <a:srgbClr val="D4D4D4"/>
                </a:solidFill>
                <a:highlight>
                  <a:srgbClr val="1E1E1E"/>
                </a:highlight>
                <a:latin typeface="Courier New"/>
                <a:ea typeface="Courier New"/>
                <a:cs typeface="Courier New"/>
                <a:sym typeface="Courier New"/>
              </a:rPr>
              <a:t>=</a:t>
            </a:r>
            <a:r>
              <a:rPr lang="ru" sz="1050">
                <a:solidFill>
                  <a:srgbClr val="CE9178"/>
                </a:solidFill>
                <a:highlight>
                  <a:srgbClr val="1E1E1E"/>
                </a:highlight>
                <a:latin typeface="Courier New"/>
                <a:ea typeface="Courier New"/>
                <a:cs typeface="Courier New"/>
                <a:sym typeface="Courier New"/>
              </a:rPr>
              <a:t>"container"</a:t>
            </a:r>
            <a:r>
              <a:rPr lang="ru"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ru" sz="1050">
                <a:solidFill>
                  <a:srgbClr val="D4D4D4"/>
                </a:solidFill>
                <a:highlight>
                  <a:srgbClr val="1E1E1E"/>
                </a:highlight>
                <a:latin typeface="Courier New"/>
                <a:ea typeface="Courier New"/>
                <a:cs typeface="Courier New"/>
                <a:sym typeface="Courier New"/>
              </a:rPr>
              <a:t>        </a:t>
            </a:r>
            <a:r>
              <a:rPr lang="ru" sz="1050">
                <a:solidFill>
                  <a:srgbClr val="808080"/>
                </a:solidFill>
                <a:highlight>
                  <a:srgbClr val="1E1E1E"/>
                </a:highlight>
                <a:latin typeface="Courier New"/>
                <a:ea typeface="Courier New"/>
                <a:cs typeface="Courier New"/>
                <a:sym typeface="Courier New"/>
              </a:rPr>
              <a:t>&lt;</a:t>
            </a:r>
            <a:r>
              <a:rPr lang="ru" sz="1050">
                <a:solidFill>
                  <a:srgbClr val="569CD6"/>
                </a:solidFill>
                <a:highlight>
                  <a:srgbClr val="1E1E1E"/>
                </a:highlight>
                <a:latin typeface="Courier New"/>
                <a:ea typeface="Courier New"/>
                <a:cs typeface="Courier New"/>
                <a:sym typeface="Courier New"/>
              </a:rPr>
              <a:t>p</a:t>
            </a:r>
            <a:r>
              <a:rPr lang="ru" sz="1050">
                <a:solidFill>
                  <a:srgbClr val="808080"/>
                </a:solidFill>
                <a:highlight>
                  <a:srgbClr val="1E1E1E"/>
                </a:highlight>
                <a:latin typeface="Courier New"/>
                <a:ea typeface="Courier New"/>
                <a:cs typeface="Courier New"/>
                <a:sym typeface="Courier New"/>
              </a:rPr>
              <a:t>&gt;</a:t>
            </a:r>
            <a:r>
              <a:rPr lang="ru" sz="1050">
                <a:solidFill>
                  <a:srgbClr val="D4D4D4"/>
                </a:solidFill>
                <a:highlight>
                  <a:srgbClr val="1E1E1E"/>
                </a:highlight>
                <a:latin typeface="Courier New"/>
                <a:ea typeface="Courier New"/>
                <a:cs typeface="Courier New"/>
                <a:sym typeface="Courier New"/>
              </a:rPr>
              <a:t>Этот абзац…</a:t>
            </a:r>
            <a:r>
              <a:rPr lang="ru" sz="1050">
                <a:solidFill>
                  <a:srgbClr val="808080"/>
                </a:solidFill>
                <a:highlight>
                  <a:srgbClr val="1E1E1E"/>
                </a:highlight>
                <a:latin typeface="Courier New"/>
                <a:ea typeface="Courier New"/>
                <a:cs typeface="Courier New"/>
                <a:sym typeface="Courier New"/>
              </a:rPr>
              <a:t>&lt;/</a:t>
            </a:r>
            <a:r>
              <a:rPr lang="ru" sz="1050">
                <a:solidFill>
                  <a:srgbClr val="569CD6"/>
                </a:solidFill>
                <a:highlight>
                  <a:srgbClr val="1E1E1E"/>
                </a:highlight>
                <a:latin typeface="Courier New"/>
                <a:ea typeface="Courier New"/>
                <a:cs typeface="Courier New"/>
                <a:sym typeface="Courier New"/>
              </a:rPr>
              <a:t>p</a:t>
            </a:r>
            <a:r>
              <a:rPr lang="ru" sz="1050">
                <a:solidFill>
                  <a:srgbClr val="808080"/>
                </a:solidFill>
                <a:highlight>
                  <a:srgbClr val="1E1E1E"/>
                </a:highlight>
                <a:latin typeface="Courier New"/>
                <a:ea typeface="Courier New"/>
                <a:cs typeface="Courier New"/>
                <a:sym typeface="Courier New"/>
              </a:rPr>
              <a:t>&gt;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ru" sz="1050">
                <a:solidFill>
                  <a:srgbClr val="808080"/>
                </a:solidFill>
                <a:highlight>
                  <a:srgbClr val="1E1E1E"/>
                </a:highlight>
                <a:latin typeface="Courier New"/>
                <a:ea typeface="Courier New"/>
                <a:cs typeface="Courier New"/>
                <a:sym typeface="Courier New"/>
              </a:rPr>
              <a:t>&lt;/</a:t>
            </a:r>
            <a:r>
              <a:rPr lang="ru" sz="1050">
                <a:solidFill>
                  <a:srgbClr val="569CD6"/>
                </a:solidFill>
                <a:highlight>
                  <a:srgbClr val="1E1E1E"/>
                </a:highlight>
                <a:latin typeface="Courier New"/>
                <a:ea typeface="Courier New"/>
                <a:cs typeface="Courier New"/>
                <a:sym typeface="Courier New"/>
              </a:rPr>
              <a:t>div</a:t>
            </a:r>
            <a:r>
              <a:rPr lang="ru"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ru" sz="1050">
                <a:solidFill>
                  <a:srgbClr val="D7BA7D"/>
                </a:solidFill>
                <a:highlight>
                  <a:srgbClr val="1E1E1E"/>
                </a:highlight>
                <a:latin typeface="Courier New"/>
                <a:ea typeface="Courier New"/>
                <a:cs typeface="Courier New"/>
                <a:sym typeface="Courier New"/>
              </a:rPr>
              <a:t>.container</a:t>
            </a:r>
            <a:r>
              <a:rPr lang="ru"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ru" sz="1050">
                <a:solidFill>
                  <a:srgbClr val="D4D4D4"/>
                </a:solidFill>
                <a:highlight>
                  <a:srgbClr val="1E1E1E"/>
                </a:highlight>
                <a:latin typeface="Courier New"/>
                <a:ea typeface="Courier New"/>
                <a:cs typeface="Courier New"/>
                <a:sym typeface="Courier New"/>
              </a:rPr>
              <a:t>    </a:t>
            </a:r>
            <a:r>
              <a:rPr lang="ru" sz="1050">
                <a:solidFill>
                  <a:srgbClr val="9CDCFE"/>
                </a:solidFill>
                <a:highlight>
                  <a:srgbClr val="1E1E1E"/>
                </a:highlight>
                <a:latin typeface="Courier New"/>
                <a:ea typeface="Courier New"/>
                <a:cs typeface="Courier New"/>
                <a:sym typeface="Courier New"/>
              </a:rPr>
              <a:t>background-color</a:t>
            </a:r>
            <a:r>
              <a:rPr lang="ru" sz="1050">
                <a:solidFill>
                  <a:srgbClr val="D4D4D4"/>
                </a:solidFill>
                <a:highlight>
                  <a:srgbClr val="1E1E1E"/>
                </a:highlight>
                <a:latin typeface="Courier New"/>
                <a:ea typeface="Courier New"/>
                <a:cs typeface="Courier New"/>
                <a:sym typeface="Courier New"/>
              </a:rPr>
              <a:t>: </a:t>
            </a:r>
            <a:r>
              <a:rPr lang="ru" sz="1050">
                <a:solidFill>
                  <a:srgbClr val="CE9178"/>
                </a:solidFill>
                <a:highlight>
                  <a:srgbClr val="1E1E1E"/>
                </a:highlight>
                <a:latin typeface="Courier New"/>
                <a:ea typeface="Courier New"/>
                <a:cs typeface="Courier New"/>
                <a:sym typeface="Courier New"/>
              </a:rPr>
              <a:t>brown</a:t>
            </a:r>
            <a:r>
              <a:rPr lang="ru"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ru" sz="1050">
                <a:solidFill>
                  <a:srgbClr val="D4D4D4"/>
                </a:solidFill>
                <a:highlight>
                  <a:srgbClr val="1E1E1E"/>
                </a:highlight>
                <a:latin typeface="Courier New"/>
                <a:ea typeface="Courier New"/>
                <a:cs typeface="Courier New"/>
                <a:sym typeface="Courier New"/>
              </a:rPr>
              <a:t>    </a:t>
            </a:r>
            <a:r>
              <a:rPr lang="ru" sz="1050">
                <a:solidFill>
                  <a:srgbClr val="9CDCFE"/>
                </a:solidFill>
                <a:highlight>
                  <a:srgbClr val="1E1E1E"/>
                </a:highlight>
                <a:latin typeface="Courier New"/>
                <a:ea typeface="Courier New"/>
                <a:cs typeface="Courier New"/>
                <a:sym typeface="Courier New"/>
              </a:rPr>
              <a:t>padding</a:t>
            </a:r>
            <a:r>
              <a:rPr lang="ru" sz="1050">
                <a:solidFill>
                  <a:srgbClr val="D4D4D4"/>
                </a:solidFill>
                <a:highlight>
                  <a:srgbClr val="1E1E1E"/>
                </a:highlight>
                <a:latin typeface="Courier New"/>
                <a:ea typeface="Courier New"/>
                <a:cs typeface="Courier New"/>
                <a:sym typeface="Courier New"/>
              </a:rPr>
              <a:t>: </a:t>
            </a:r>
            <a:r>
              <a:rPr lang="ru" sz="1050">
                <a:solidFill>
                  <a:srgbClr val="B5CEA8"/>
                </a:solidFill>
                <a:highlight>
                  <a:srgbClr val="1E1E1E"/>
                </a:highlight>
                <a:latin typeface="Courier New"/>
                <a:ea typeface="Courier New"/>
                <a:cs typeface="Courier New"/>
                <a:sym typeface="Courier New"/>
              </a:rPr>
              <a:t>5em</a:t>
            </a:r>
            <a:r>
              <a:rPr lang="ru" sz="1050">
                <a:solidFill>
                  <a:srgbClr val="D4D4D4"/>
                </a:solidFill>
                <a:highlight>
                  <a:srgbClr val="1E1E1E"/>
                </a:highlight>
                <a:latin typeface="Courier New"/>
                <a:ea typeface="Courier New"/>
                <a:cs typeface="Courier New"/>
                <a:sym typeface="Courier New"/>
              </a:rPr>
              <a:t> </a:t>
            </a:r>
            <a:r>
              <a:rPr lang="ru" sz="1050">
                <a:solidFill>
                  <a:srgbClr val="B5CEA8"/>
                </a:solidFill>
                <a:highlight>
                  <a:srgbClr val="1E1E1E"/>
                </a:highlight>
                <a:latin typeface="Courier New"/>
                <a:ea typeface="Courier New"/>
                <a:cs typeface="Courier New"/>
                <a:sym typeface="Courier New"/>
              </a:rPr>
              <a:t>0</a:t>
            </a:r>
            <a:r>
              <a:rPr lang="ru"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ru" sz="1050">
                <a:solidFill>
                  <a:srgbClr val="D4D4D4"/>
                </a:solidFill>
                <a:highlight>
                  <a:srgbClr val="1E1E1E"/>
                </a:highlight>
                <a:latin typeface="Courier New"/>
                <a:ea typeface="Courier New"/>
                <a:cs typeface="Courier New"/>
                <a:sym typeface="Courier New"/>
              </a:rPr>
              <a:t>    </a:t>
            </a:r>
            <a:r>
              <a:rPr lang="ru" sz="1050">
                <a:solidFill>
                  <a:srgbClr val="9CDCFE"/>
                </a:solidFill>
                <a:highlight>
                  <a:srgbClr val="1E1E1E"/>
                </a:highlight>
                <a:latin typeface="Courier New"/>
                <a:ea typeface="Courier New"/>
                <a:cs typeface="Courier New"/>
                <a:sym typeface="Courier New"/>
              </a:rPr>
              <a:t>text-align</a:t>
            </a:r>
            <a:r>
              <a:rPr lang="ru" sz="1050">
                <a:solidFill>
                  <a:srgbClr val="D4D4D4"/>
                </a:solidFill>
                <a:highlight>
                  <a:srgbClr val="1E1E1E"/>
                </a:highlight>
                <a:latin typeface="Courier New"/>
                <a:ea typeface="Courier New"/>
                <a:cs typeface="Courier New"/>
                <a:sym typeface="Courier New"/>
              </a:rPr>
              <a:t>: </a:t>
            </a:r>
            <a:r>
              <a:rPr lang="ru" sz="1050">
                <a:solidFill>
                  <a:srgbClr val="CE9178"/>
                </a:solidFill>
                <a:highlight>
                  <a:srgbClr val="1E1E1E"/>
                </a:highlight>
                <a:latin typeface="Courier New"/>
                <a:ea typeface="Courier New"/>
                <a:cs typeface="Courier New"/>
                <a:sym typeface="Courier New"/>
              </a:rPr>
              <a:t>center</a:t>
            </a:r>
            <a:r>
              <a:rPr lang="ru"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ru"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ru" sz="1050">
                <a:solidFill>
                  <a:srgbClr val="D7BA7D"/>
                </a:solidFill>
                <a:highlight>
                  <a:srgbClr val="1E1E1E"/>
                </a:highlight>
                <a:latin typeface="Courier New"/>
                <a:ea typeface="Courier New"/>
                <a:cs typeface="Courier New"/>
                <a:sym typeface="Courier New"/>
              </a:rPr>
              <a:t>.container</a:t>
            </a:r>
            <a:r>
              <a:rPr lang="ru" sz="1050">
                <a:solidFill>
                  <a:srgbClr val="D4D4D4"/>
                </a:solidFill>
                <a:highlight>
                  <a:srgbClr val="1E1E1E"/>
                </a:highlight>
                <a:latin typeface="Courier New"/>
                <a:ea typeface="Courier New"/>
                <a:cs typeface="Courier New"/>
                <a:sym typeface="Courier New"/>
              </a:rPr>
              <a:t> </a:t>
            </a:r>
            <a:r>
              <a:rPr lang="ru" sz="1050">
                <a:solidFill>
                  <a:srgbClr val="D7BA7D"/>
                </a:solidFill>
                <a:highlight>
                  <a:srgbClr val="1E1E1E"/>
                </a:highlight>
                <a:latin typeface="Courier New"/>
                <a:ea typeface="Courier New"/>
                <a:cs typeface="Courier New"/>
                <a:sym typeface="Courier New"/>
              </a:rPr>
              <a:t>p</a:t>
            </a:r>
            <a:r>
              <a:rPr lang="ru"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ru" sz="1050">
                <a:solidFill>
                  <a:srgbClr val="D4D4D4"/>
                </a:solidFill>
                <a:highlight>
                  <a:srgbClr val="1E1E1E"/>
                </a:highlight>
                <a:latin typeface="Courier New"/>
                <a:ea typeface="Courier New"/>
                <a:cs typeface="Courier New"/>
                <a:sym typeface="Courier New"/>
              </a:rPr>
              <a:t>    </a:t>
            </a:r>
            <a:r>
              <a:rPr lang="ru" sz="1050">
                <a:solidFill>
                  <a:srgbClr val="9CDCFE"/>
                </a:solidFill>
                <a:highlight>
                  <a:srgbClr val="1E1E1E"/>
                </a:highlight>
                <a:latin typeface="Courier New"/>
                <a:ea typeface="Courier New"/>
                <a:cs typeface="Courier New"/>
                <a:sym typeface="Courier New"/>
              </a:rPr>
              <a:t>margin</a:t>
            </a:r>
            <a:r>
              <a:rPr lang="ru" sz="1050">
                <a:solidFill>
                  <a:srgbClr val="D4D4D4"/>
                </a:solidFill>
                <a:highlight>
                  <a:srgbClr val="1E1E1E"/>
                </a:highlight>
                <a:latin typeface="Courier New"/>
                <a:ea typeface="Courier New"/>
                <a:cs typeface="Courier New"/>
                <a:sym typeface="Courier New"/>
              </a:rPr>
              <a:t>: </a:t>
            </a:r>
            <a:r>
              <a:rPr lang="ru" sz="1050">
                <a:solidFill>
                  <a:srgbClr val="B5CEA8"/>
                </a:solidFill>
                <a:highlight>
                  <a:srgbClr val="1E1E1E"/>
                </a:highlight>
                <a:latin typeface="Courier New"/>
                <a:ea typeface="Courier New"/>
                <a:cs typeface="Courier New"/>
                <a:sym typeface="Courier New"/>
              </a:rPr>
              <a:t>0</a:t>
            </a:r>
            <a:r>
              <a:rPr lang="ru"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ru" sz="1050">
                <a:solidFill>
                  <a:srgbClr val="D4D4D4"/>
                </a:solidFill>
                <a:highlight>
                  <a:srgbClr val="1E1E1E"/>
                </a:highlight>
                <a:latin typeface="Courier New"/>
                <a:ea typeface="Courier New"/>
                <a:cs typeface="Courier New"/>
                <a:sym typeface="Courier New"/>
              </a:rPr>
              <a:t>    </a:t>
            </a:r>
            <a:r>
              <a:rPr lang="ru" sz="1050">
                <a:solidFill>
                  <a:srgbClr val="9CDCFE"/>
                </a:solidFill>
                <a:highlight>
                  <a:srgbClr val="1E1E1E"/>
                </a:highlight>
                <a:latin typeface="Courier New"/>
                <a:ea typeface="Courier New"/>
                <a:cs typeface="Courier New"/>
                <a:sym typeface="Courier New"/>
              </a:rPr>
              <a:t>color</a:t>
            </a:r>
            <a:r>
              <a:rPr lang="ru" sz="1050">
                <a:solidFill>
                  <a:srgbClr val="D4D4D4"/>
                </a:solidFill>
                <a:highlight>
                  <a:srgbClr val="1E1E1E"/>
                </a:highlight>
                <a:latin typeface="Courier New"/>
                <a:ea typeface="Courier New"/>
                <a:cs typeface="Courier New"/>
                <a:sym typeface="Courier New"/>
              </a:rPr>
              <a:t>: </a:t>
            </a:r>
            <a:r>
              <a:rPr lang="ru" sz="1050">
                <a:solidFill>
                  <a:srgbClr val="CE9178"/>
                </a:solidFill>
                <a:highlight>
                  <a:srgbClr val="1E1E1E"/>
                </a:highlight>
                <a:latin typeface="Courier New"/>
                <a:ea typeface="Courier New"/>
                <a:cs typeface="Courier New"/>
                <a:sym typeface="Courier New"/>
              </a:rPr>
              <a:t>white</a:t>
            </a:r>
            <a:r>
              <a:rPr lang="ru"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ru"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7BA7D"/>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7BA7D"/>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808080"/>
              </a:solidFill>
              <a:highlight>
                <a:srgbClr val="1E1E1E"/>
              </a:highlight>
              <a:latin typeface="Courier New"/>
              <a:ea typeface="Courier New"/>
              <a:cs typeface="Courier New"/>
              <a:sym typeface="Courier New"/>
            </a:endParaRPr>
          </a:p>
        </p:txBody>
      </p:sp>
      <p:sp>
        <p:nvSpPr>
          <p:cNvPr id="128" name="Google Shape;128;p25"/>
          <p:cNvSpPr txBox="1"/>
          <p:nvPr/>
        </p:nvSpPr>
        <p:spPr>
          <a:xfrm>
            <a:off x="4001225" y="267900"/>
            <a:ext cx="4639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2100">
                <a:solidFill>
                  <a:srgbClr val="333333"/>
                </a:solidFill>
                <a:highlight>
                  <a:srgbClr val="FFFFFF"/>
                </a:highlight>
              </a:rPr>
              <a:t>С помощью </a:t>
            </a:r>
            <a:r>
              <a:rPr b="1" lang="ru" sz="2000">
                <a:solidFill>
                  <a:schemeClr val="dk1"/>
                </a:solidFill>
              </a:rPr>
              <a:t>padding </a:t>
            </a:r>
            <a:endParaRPr b="1" sz="2400">
              <a:solidFill>
                <a:schemeClr val="dk1"/>
              </a:solidFill>
              <a:highlight>
                <a:srgbClr val="FFFFFF"/>
              </a:highlight>
            </a:endParaRPr>
          </a:p>
        </p:txBody>
      </p:sp>
      <p:pic>
        <p:nvPicPr>
          <p:cNvPr id="129" name="Google Shape;129;p25"/>
          <p:cNvPicPr preferRelativeResize="0"/>
          <p:nvPr/>
        </p:nvPicPr>
        <p:blipFill rotWithShape="1">
          <a:blip r:embed="rId3">
            <a:alphaModFix/>
          </a:blip>
          <a:srcRect b="55692" l="0" r="43661" t="12083"/>
          <a:stretch/>
        </p:blipFill>
        <p:spPr>
          <a:xfrm>
            <a:off x="2646725" y="1258150"/>
            <a:ext cx="6414552" cy="20637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Дополнительно. По горизонтали</a:t>
            </a:r>
            <a:endParaRPr/>
          </a:p>
        </p:txBody>
      </p:sp>
      <p:sp>
        <p:nvSpPr>
          <p:cNvPr id="135" name="Google Shape;13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ru"/>
              <a:t>text-align: center; идеально для текста</a:t>
            </a:r>
            <a:endParaRPr/>
          </a:p>
          <a:p>
            <a:pPr indent="-342900" lvl="0" marL="457200" rtl="0" algn="l">
              <a:spcBef>
                <a:spcPts val="0"/>
              </a:spcBef>
              <a:spcAft>
                <a:spcPts val="0"/>
              </a:spcAft>
              <a:buSzPts val="1800"/>
              <a:buAutoNum type="arabicParenR"/>
            </a:pPr>
            <a:r>
              <a:rPr lang="ru"/>
              <a:t>margin: 0 auto; идеально для блоков, если известна их ширина.</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Где почитать подробнее:</a:t>
            </a:r>
            <a:endParaRPr/>
          </a:p>
        </p:txBody>
      </p:sp>
      <p:sp>
        <p:nvSpPr>
          <p:cNvPr id="141" name="Google Shape;14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arenR"/>
            </a:pPr>
            <a:r>
              <a:rPr lang="ru" u="sng">
                <a:solidFill>
                  <a:schemeClr val="hlink"/>
                </a:solidFill>
                <a:hlinkClick r:id="rId3"/>
              </a:rPr>
              <a:t>https://www.w3.org/Style/Examples/007/center.ru.html#vertical3</a:t>
            </a:r>
            <a:endParaRPr/>
          </a:p>
          <a:p>
            <a:pPr indent="-342900" lvl="0" marL="457200" rtl="0" algn="l">
              <a:spcBef>
                <a:spcPts val="0"/>
              </a:spcBef>
              <a:spcAft>
                <a:spcPts val="0"/>
              </a:spcAft>
              <a:buSzPts val="1800"/>
              <a:buAutoNum type="arabicParenR"/>
            </a:pPr>
            <a:r>
              <a:rPr lang="ru" u="sng">
                <a:solidFill>
                  <a:schemeClr val="hlink"/>
                </a:solidFill>
                <a:hlinkClick r:id="rId4"/>
              </a:rPr>
              <a:t>http://shpargalkablog.ru/2012/03/vyrovnyat-tekst-vertikali.html</a:t>
            </a:r>
            <a:endParaRPr/>
          </a:p>
          <a:p>
            <a:pPr indent="-342900" lvl="0" marL="457200" rtl="0" algn="l">
              <a:spcBef>
                <a:spcPts val="0"/>
              </a:spcBef>
              <a:spcAft>
                <a:spcPts val="0"/>
              </a:spcAft>
              <a:buSzPts val="1800"/>
              <a:buAutoNum type="arabicParenR"/>
            </a:pPr>
            <a:r>
              <a:rPr lang="ru" u="sng">
                <a:solidFill>
                  <a:schemeClr val="hlink"/>
                </a:solidFill>
                <a:hlinkClick r:id="rId5"/>
              </a:rPr>
              <a:t>https://ru.hexlet.io/blog/posts/html-css-kak-tsentrirovat-po-vertikali</a:t>
            </a:r>
            <a:endParaRPr/>
          </a:p>
          <a:p>
            <a:pPr indent="-342900" lvl="0" marL="457200" rtl="0" algn="l">
              <a:spcBef>
                <a:spcPts val="0"/>
              </a:spcBef>
              <a:spcAft>
                <a:spcPts val="0"/>
              </a:spcAft>
              <a:buSzPts val="1800"/>
              <a:buAutoNum type="arabicParenR"/>
            </a:pPr>
            <a:r>
              <a:rPr lang="ru" u="sng">
                <a:solidFill>
                  <a:schemeClr val="hlink"/>
                </a:solidFill>
                <a:hlinkClick r:id="rId6"/>
              </a:rPr>
              <a:t>https://www.freecodecamp.org/news/how-to-center-an-image-in-css/</a:t>
            </a:r>
            <a:endParaRPr/>
          </a:p>
          <a:p>
            <a:pPr indent="-342900" lvl="0" marL="457200" rtl="0" algn="l">
              <a:spcBef>
                <a:spcPts val="0"/>
              </a:spcBef>
              <a:spcAft>
                <a:spcPts val="0"/>
              </a:spcAft>
              <a:buSzPts val="1800"/>
              <a:buAutoNum type="arabicParenR"/>
            </a:pPr>
            <a:r>
              <a:rPr lang="ru" u="sng">
                <a:solidFill>
                  <a:schemeClr val="hlink"/>
                </a:solidFill>
                <a:hlinkClick r:id="rId7"/>
              </a:rPr>
              <a:t>https://programka.com.ua/instrukcija/oformlenie/kak-vyrovnjat-tekst-po-centru-v-css-po-vertikali</a:t>
            </a:r>
            <a:endParaRPr/>
          </a:p>
          <a:p>
            <a:pPr indent="-342900" lvl="0" marL="457200" rtl="0" algn="l">
              <a:spcBef>
                <a:spcPts val="0"/>
              </a:spcBef>
              <a:spcAft>
                <a:spcPts val="0"/>
              </a:spcAft>
              <a:buSzPts val="1800"/>
              <a:buAutoNum type="arabicParenR"/>
            </a:pPr>
            <a:r>
              <a:rPr lang="ru" u="sng">
                <a:solidFill>
                  <a:schemeClr val="hlink"/>
                </a:solidFill>
                <a:hlinkClick r:id="rId8"/>
              </a:rPr>
              <a:t>https://learntutorials.net/ru/css/topic/299/%D1%86%D0%B5%D0%BD%D1%82%D1%80%D0%B8%D1%80%D0%BE%D0%B2%D0%B0%D0%BD%D0%B8%D0%B5</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idx="1" type="body"/>
          </p:nvPr>
        </p:nvSpPr>
        <p:spPr>
          <a:xfrm>
            <a:off x="0" y="482200"/>
            <a:ext cx="4050600" cy="518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ru" sz="1050">
                <a:solidFill>
                  <a:srgbClr val="808080"/>
                </a:solidFill>
                <a:highlight>
                  <a:srgbClr val="1E1E1E"/>
                </a:highlight>
                <a:latin typeface="Courier New"/>
                <a:ea typeface="Courier New"/>
                <a:cs typeface="Courier New"/>
                <a:sym typeface="Courier New"/>
              </a:rPr>
              <a:t>&lt;</a:t>
            </a:r>
            <a:r>
              <a:rPr lang="ru" sz="1050">
                <a:solidFill>
                  <a:srgbClr val="569CD6"/>
                </a:solidFill>
                <a:highlight>
                  <a:srgbClr val="1E1E1E"/>
                </a:highlight>
                <a:latin typeface="Courier New"/>
                <a:ea typeface="Courier New"/>
                <a:cs typeface="Courier New"/>
                <a:sym typeface="Courier New"/>
              </a:rPr>
              <a:t>div</a:t>
            </a:r>
            <a:r>
              <a:rPr lang="ru" sz="1050">
                <a:solidFill>
                  <a:srgbClr val="D4D4D4"/>
                </a:solidFill>
                <a:highlight>
                  <a:srgbClr val="1E1E1E"/>
                </a:highlight>
                <a:latin typeface="Courier New"/>
                <a:ea typeface="Courier New"/>
                <a:cs typeface="Courier New"/>
                <a:sym typeface="Courier New"/>
              </a:rPr>
              <a:t> </a:t>
            </a:r>
            <a:r>
              <a:rPr lang="ru" sz="1050">
                <a:solidFill>
                  <a:srgbClr val="9CDCFE"/>
                </a:solidFill>
                <a:highlight>
                  <a:srgbClr val="1E1E1E"/>
                </a:highlight>
                <a:latin typeface="Courier New"/>
                <a:ea typeface="Courier New"/>
                <a:cs typeface="Courier New"/>
                <a:sym typeface="Courier New"/>
              </a:rPr>
              <a:t>class</a:t>
            </a:r>
            <a:r>
              <a:rPr lang="ru" sz="1050">
                <a:solidFill>
                  <a:srgbClr val="D4D4D4"/>
                </a:solidFill>
                <a:highlight>
                  <a:srgbClr val="1E1E1E"/>
                </a:highlight>
                <a:latin typeface="Courier New"/>
                <a:ea typeface="Courier New"/>
                <a:cs typeface="Courier New"/>
                <a:sym typeface="Courier New"/>
              </a:rPr>
              <a:t>=</a:t>
            </a:r>
            <a:r>
              <a:rPr lang="ru" sz="1050">
                <a:solidFill>
                  <a:srgbClr val="CE9178"/>
                </a:solidFill>
                <a:highlight>
                  <a:srgbClr val="1E1E1E"/>
                </a:highlight>
                <a:latin typeface="Courier New"/>
                <a:ea typeface="Courier New"/>
                <a:cs typeface="Courier New"/>
                <a:sym typeface="Courier New"/>
              </a:rPr>
              <a:t>"container"</a:t>
            </a:r>
            <a:r>
              <a:rPr lang="ru"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ru" sz="1050">
                <a:solidFill>
                  <a:srgbClr val="D4D4D4"/>
                </a:solidFill>
                <a:highlight>
                  <a:srgbClr val="1E1E1E"/>
                </a:highlight>
                <a:latin typeface="Courier New"/>
                <a:ea typeface="Courier New"/>
                <a:cs typeface="Courier New"/>
                <a:sym typeface="Courier New"/>
              </a:rPr>
              <a:t>        </a:t>
            </a:r>
            <a:r>
              <a:rPr lang="ru" sz="1050">
                <a:solidFill>
                  <a:srgbClr val="808080"/>
                </a:solidFill>
                <a:highlight>
                  <a:srgbClr val="1E1E1E"/>
                </a:highlight>
                <a:latin typeface="Courier New"/>
                <a:ea typeface="Courier New"/>
                <a:cs typeface="Courier New"/>
                <a:sym typeface="Courier New"/>
              </a:rPr>
              <a:t>&lt;</a:t>
            </a:r>
            <a:r>
              <a:rPr lang="ru" sz="1050">
                <a:solidFill>
                  <a:srgbClr val="569CD6"/>
                </a:solidFill>
                <a:highlight>
                  <a:srgbClr val="1E1E1E"/>
                </a:highlight>
                <a:latin typeface="Courier New"/>
                <a:ea typeface="Courier New"/>
                <a:cs typeface="Courier New"/>
                <a:sym typeface="Courier New"/>
              </a:rPr>
              <a:t>p</a:t>
            </a:r>
            <a:r>
              <a:rPr lang="ru" sz="1050">
                <a:solidFill>
                  <a:srgbClr val="808080"/>
                </a:solidFill>
                <a:highlight>
                  <a:srgbClr val="1E1E1E"/>
                </a:highlight>
                <a:latin typeface="Courier New"/>
                <a:ea typeface="Courier New"/>
                <a:cs typeface="Courier New"/>
                <a:sym typeface="Courier New"/>
              </a:rPr>
              <a:t>&gt;</a:t>
            </a:r>
            <a:r>
              <a:rPr lang="ru" sz="1050">
                <a:solidFill>
                  <a:srgbClr val="D4D4D4"/>
                </a:solidFill>
                <a:highlight>
                  <a:srgbClr val="1E1E1E"/>
                </a:highlight>
                <a:latin typeface="Courier New"/>
                <a:ea typeface="Courier New"/>
                <a:cs typeface="Courier New"/>
                <a:sym typeface="Courier New"/>
              </a:rPr>
              <a:t>Этот абзац…</a:t>
            </a:r>
            <a:r>
              <a:rPr lang="ru" sz="1050">
                <a:solidFill>
                  <a:srgbClr val="808080"/>
                </a:solidFill>
                <a:highlight>
                  <a:srgbClr val="1E1E1E"/>
                </a:highlight>
                <a:latin typeface="Courier New"/>
                <a:ea typeface="Courier New"/>
                <a:cs typeface="Courier New"/>
                <a:sym typeface="Courier New"/>
              </a:rPr>
              <a:t>&lt;/</a:t>
            </a:r>
            <a:r>
              <a:rPr lang="ru" sz="1050">
                <a:solidFill>
                  <a:srgbClr val="569CD6"/>
                </a:solidFill>
                <a:highlight>
                  <a:srgbClr val="1E1E1E"/>
                </a:highlight>
                <a:latin typeface="Courier New"/>
                <a:ea typeface="Courier New"/>
                <a:cs typeface="Courier New"/>
                <a:sym typeface="Courier New"/>
              </a:rPr>
              <a:t>p</a:t>
            </a:r>
            <a:r>
              <a:rPr lang="ru" sz="1050">
                <a:solidFill>
                  <a:srgbClr val="808080"/>
                </a:solidFill>
                <a:highlight>
                  <a:srgbClr val="1E1E1E"/>
                </a:highlight>
                <a:latin typeface="Courier New"/>
                <a:ea typeface="Courier New"/>
                <a:cs typeface="Courier New"/>
                <a:sym typeface="Courier New"/>
              </a:rPr>
              <a:t>&gt;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ru" sz="1050">
                <a:solidFill>
                  <a:srgbClr val="808080"/>
                </a:solidFill>
                <a:highlight>
                  <a:srgbClr val="1E1E1E"/>
                </a:highlight>
                <a:latin typeface="Courier New"/>
                <a:ea typeface="Courier New"/>
                <a:cs typeface="Courier New"/>
                <a:sym typeface="Courier New"/>
              </a:rPr>
              <a:t>&lt;/</a:t>
            </a:r>
            <a:r>
              <a:rPr lang="ru" sz="1050">
                <a:solidFill>
                  <a:srgbClr val="569CD6"/>
                </a:solidFill>
                <a:highlight>
                  <a:srgbClr val="1E1E1E"/>
                </a:highlight>
                <a:latin typeface="Courier New"/>
                <a:ea typeface="Courier New"/>
                <a:cs typeface="Courier New"/>
                <a:sym typeface="Courier New"/>
              </a:rPr>
              <a:t>div</a:t>
            </a:r>
            <a:r>
              <a:rPr lang="ru"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lnSpc>
                <a:spcPct val="135714"/>
              </a:lnSpc>
              <a:spcBef>
                <a:spcPts val="1200"/>
              </a:spcBef>
              <a:spcAft>
                <a:spcPts val="0"/>
              </a:spcAft>
              <a:buClr>
                <a:schemeClr val="dk1"/>
              </a:buClr>
              <a:buSzPts val="1100"/>
              <a:buFont typeface="Arial"/>
              <a:buNone/>
            </a:pPr>
            <a:r>
              <a:rPr lang="ru" sz="1050">
                <a:solidFill>
                  <a:srgbClr val="D7BA7D"/>
                </a:solidFill>
                <a:highlight>
                  <a:srgbClr val="1E1E1E"/>
                </a:highlight>
                <a:latin typeface="Courier New"/>
                <a:ea typeface="Courier New"/>
                <a:cs typeface="Courier New"/>
                <a:sym typeface="Courier New"/>
              </a:rPr>
              <a:t>.container</a:t>
            </a:r>
            <a:r>
              <a:rPr lang="ru"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ru" sz="1050">
                <a:solidFill>
                  <a:srgbClr val="D4D4D4"/>
                </a:solidFill>
                <a:highlight>
                  <a:srgbClr val="1E1E1E"/>
                </a:highlight>
                <a:latin typeface="Courier New"/>
                <a:ea typeface="Courier New"/>
                <a:cs typeface="Courier New"/>
                <a:sym typeface="Courier New"/>
              </a:rPr>
              <a:t>    </a:t>
            </a:r>
            <a:r>
              <a:rPr lang="ru" sz="1050">
                <a:solidFill>
                  <a:srgbClr val="9CDCFE"/>
                </a:solidFill>
                <a:highlight>
                  <a:srgbClr val="1E1E1E"/>
                </a:highlight>
                <a:latin typeface="Courier New"/>
                <a:ea typeface="Courier New"/>
                <a:cs typeface="Courier New"/>
                <a:sym typeface="Courier New"/>
              </a:rPr>
              <a:t>height</a:t>
            </a:r>
            <a:r>
              <a:rPr lang="ru" sz="1050">
                <a:solidFill>
                  <a:srgbClr val="D4D4D4"/>
                </a:solidFill>
                <a:highlight>
                  <a:srgbClr val="1E1E1E"/>
                </a:highlight>
                <a:latin typeface="Courier New"/>
                <a:ea typeface="Courier New"/>
                <a:cs typeface="Courier New"/>
                <a:sym typeface="Courier New"/>
              </a:rPr>
              <a:t>: </a:t>
            </a:r>
            <a:r>
              <a:rPr lang="ru" sz="1050">
                <a:solidFill>
                  <a:srgbClr val="B5CEA8"/>
                </a:solidFill>
                <a:highlight>
                  <a:srgbClr val="1E1E1E"/>
                </a:highlight>
                <a:latin typeface="Courier New"/>
                <a:ea typeface="Courier New"/>
                <a:cs typeface="Courier New"/>
                <a:sym typeface="Courier New"/>
              </a:rPr>
              <a:t>10em</a:t>
            </a:r>
            <a:r>
              <a:rPr lang="ru"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ru" sz="1050">
                <a:solidFill>
                  <a:srgbClr val="D4D4D4"/>
                </a:solidFill>
                <a:highlight>
                  <a:srgbClr val="1E1E1E"/>
                </a:highlight>
                <a:latin typeface="Courier New"/>
                <a:ea typeface="Courier New"/>
                <a:cs typeface="Courier New"/>
                <a:sym typeface="Courier New"/>
              </a:rPr>
              <a:t>    </a:t>
            </a:r>
            <a:r>
              <a:rPr lang="ru" sz="1050">
                <a:solidFill>
                  <a:srgbClr val="9CDCFE"/>
                </a:solidFill>
                <a:highlight>
                  <a:srgbClr val="1E1E1E"/>
                </a:highlight>
                <a:latin typeface="Courier New"/>
                <a:ea typeface="Courier New"/>
                <a:cs typeface="Courier New"/>
                <a:sym typeface="Courier New"/>
              </a:rPr>
              <a:t>background-color</a:t>
            </a:r>
            <a:r>
              <a:rPr lang="ru" sz="1050">
                <a:solidFill>
                  <a:srgbClr val="D4D4D4"/>
                </a:solidFill>
                <a:highlight>
                  <a:srgbClr val="1E1E1E"/>
                </a:highlight>
                <a:latin typeface="Courier New"/>
                <a:ea typeface="Courier New"/>
                <a:cs typeface="Courier New"/>
                <a:sym typeface="Courier New"/>
              </a:rPr>
              <a:t>: </a:t>
            </a:r>
            <a:r>
              <a:rPr lang="ru" sz="1050">
                <a:solidFill>
                  <a:srgbClr val="CE9178"/>
                </a:solidFill>
                <a:highlight>
                  <a:srgbClr val="1E1E1E"/>
                </a:highlight>
                <a:latin typeface="Courier New"/>
                <a:ea typeface="Courier New"/>
                <a:cs typeface="Courier New"/>
                <a:sym typeface="Courier New"/>
              </a:rPr>
              <a:t>brown</a:t>
            </a:r>
            <a:r>
              <a:rPr lang="ru"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ru" sz="1050">
                <a:solidFill>
                  <a:srgbClr val="D4D4D4"/>
                </a:solidFill>
                <a:highlight>
                  <a:srgbClr val="1E1E1E"/>
                </a:highlight>
                <a:latin typeface="Courier New"/>
                <a:ea typeface="Courier New"/>
                <a:cs typeface="Courier New"/>
                <a:sym typeface="Courier New"/>
              </a:rPr>
              <a:t>    </a:t>
            </a:r>
            <a:r>
              <a:rPr lang="ru" sz="1050">
                <a:solidFill>
                  <a:srgbClr val="9CDCFE"/>
                </a:solidFill>
                <a:highlight>
                  <a:srgbClr val="1E1E1E"/>
                </a:highlight>
                <a:latin typeface="Courier New"/>
                <a:ea typeface="Courier New"/>
                <a:cs typeface="Courier New"/>
                <a:sym typeface="Courier New"/>
              </a:rPr>
              <a:t>position</a:t>
            </a:r>
            <a:r>
              <a:rPr lang="ru" sz="1050">
                <a:solidFill>
                  <a:srgbClr val="D4D4D4"/>
                </a:solidFill>
                <a:highlight>
                  <a:srgbClr val="1E1E1E"/>
                </a:highlight>
                <a:latin typeface="Courier New"/>
                <a:ea typeface="Courier New"/>
                <a:cs typeface="Courier New"/>
                <a:sym typeface="Courier New"/>
              </a:rPr>
              <a:t>: </a:t>
            </a:r>
            <a:r>
              <a:rPr lang="ru" sz="1050">
                <a:solidFill>
                  <a:srgbClr val="CE9178"/>
                </a:solidFill>
                <a:highlight>
                  <a:srgbClr val="1E1E1E"/>
                </a:highlight>
                <a:latin typeface="Courier New"/>
                <a:ea typeface="Courier New"/>
                <a:cs typeface="Courier New"/>
                <a:sym typeface="Courier New"/>
              </a:rPr>
              <a:t>relative</a:t>
            </a:r>
            <a:r>
              <a:rPr lang="ru"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ru"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ru" sz="1050">
                <a:solidFill>
                  <a:srgbClr val="D7BA7D"/>
                </a:solidFill>
                <a:highlight>
                  <a:srgbClr val="1E1E1E"/>
                </a:highlight>
                <a:latin typeface="Courier New"/>
                <a:ea typeface="Courier New"/>
                <a:cs typeface="Courier New"/>
                <a:sym typeface="Courier New"/>
              </a:rPr>
              <a:t>.container</a:t>
            </a:r>
            <a:r>
              <a:rPr lang="ru" sz="1050">
                <a:solidFill>
                  <a:srgbClr val="D4D4D4"/>
                </a:solidFill>
                <a:highlight>
                  <a:srgbClr val="1E1E1E"/>
                </a:highlight>
                <a:latin typeface="Courier New"/>
                <a:ea typeface="Courier New"/>
                <a:cs typeface="Courier New"/>
                <a:sym typeface="Courier New"/>
              </a:rPr>
              <a:t> </a:t>
            </a:r>
            <a:r>
              <a:rPr lang="ru" sz="1050">
                <a:solidFill>
                  <a:srgbClr val="D7BA7D"/>
                </a:solidFill>
                <a:highlight>
                  <a:srgbClr val="1E1E1E"/>
                </a:highlight>
                <a:latin typeface="Courier New"/>
                <a:ea typeface="Courier New"/>
                <a:cs typeface="Courier New"/>
                <a:sym typeface="Courier New"/>
              </a:rPr>
              <a:t>p</a:t>
            </a:r>
            <a:r>
              <a:rPr lang="ru"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ru" sz="1050">
                <a:solidFill>
                  <a:srgbClr val="D4D4D4"/>
                </a:solidFill>
                <a:highlight>
                  <a:srgbClr val="1E1E1E"/>
                </a:highlight>
                <a:latin typeface="Courier New"/>
                <a:ea typeface="Courier New"/>
                <a:cs typeface="Courier New"/>
                <a:sym typeface="Courier New"/>
              </a:rPr>
              <a:t>    </a:t>
            </a:r>
            <a:r>
              <a:rPr lang="ru" sz="1050">
                <a:solidFill>
                  <a:srgbClr val="9CDCFE"/>
                </a:solidFill>
                <a:highlight>
                  <a:srgbClr val="1E1E1E"/>
                </a:highlight>
                <a:latin typeface="Courier New"/>
                <a:ea typeface="Courier New"/>
                <a:cs typeface="Courier New"/>
                <a:sym typeface="Courier New"/>
              </a:rPr>
              <a:t>margin</a:t>
            </a:r>
            <a:r>
              <a:rPr lang="ru" sz="1050">
                <a:solidFill>
                  <a:srgbClr val="D4D4D4"/>
                </a:solidFill>
                <a:highlight>
                  <a:srgbClr val="1E1E1E"/>
                </a:highlight>
                <a:latin typeface="Courier New"/>
                <a:ea typeface="Courier New"/>
                <a:cs typeface="Courier New"/>
                <a:sym typeface="Courier New"/>
              </a:rPr>
              <a:t>: </a:t>
            </a:r>
            <a:r>
              <a:rPr lang="ru" sz="1050">
                <a:solidFill>
                  <a:srgbClr val="B5CEA8"/>
                </a:solidFill>
                <a:highlight>
                  <a:srgbClr val="1E1E1E"/>
                </a:highlight>
                <a:latin typeface="Courier New"/>
                <a:ea typeface="Courier New"/>
                <a:cs typeface="Courier New"/>
                <a:sym typeface="Courier New"/>
              </a:rPr>
              <a:t>0</a:t>
            </a:r>
            <a:r>
              <a:rPr lang="ru"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ru" sz="1050">
                <a:solidFill>
                  <a:srgbClr val="D4D4D4"/>
                </a:solidFill>
                <a:highlight>
                  <a:srgbClr val="1E1E1E"/>
                </a:highlight>
                <a:latin typeface="Courier New"/>
                <a:ea typeface="Courier New"/>
                <a:cs typeface="Courier New"/>
                <a:sym typeface="Courier New"/>
              </a:rPr>
              <a:t>    </a:t>
            </a:r>
            <a:r>
              <a:rPr lang="ru" sz="1050">
                <a:solidFill>
                  <a:srgbClr val="9CDCFE"/>
                </a:solidFill>
                <a:highlight>
                  <a:srgbClr val="1E1E1E"/>
                </a:highlight>
                <a:latin typeface="Courier New"/>
                <a:ea typeface="Courier New"/>
                <a:cs typeface="Courier New"/>
                <a:sym typeface="Courier New"/>
              </a:rPr>
              <a:t>position</a:t>
            </a:r>
            <a:r>
              <a:rPr lang="ru" sz="1050">
                <a:solidFill>
                  <a:srgbClr val="D4D4D4"/>
                </a:solidFill>
                <a:highlight>
                  <a:srgbClr val="1E1E1E"/>
                </a:highlight>
                <a:latin typeface="Courier New"/>
                <a:ea typeface="Courier New"/>
                <a:cs typeface="Courier New"/>
                <a:sym typeface="Courier New"/>
              </a:rPr>
              <a:t>: </a:t>
            </a:r>
            <a:r>
              <a:rPr lang="ru" sz="1050">
                <a:solidFill>
                  <a:srgbClr val="CE9178"/>
                </a:solidFill>
                <a:highlight>
                  <a:srgbClr val="1E1E1E"/>
                </a:highlight>
                <a:latin typeface="Courier New"/>
                <a:ea typeface="Courier New"/>
                <a:cs typeface="Courier New"/>
                <a:sym typeface="Courier New"/>
              </a:rPr>
              <a:t>absolute</a:t>
            </a:r>
            <a:r>
              <a:rPr lang="ru"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ru" sz="1050">
                <a:solidFill>
                  <a:srgbClr val="D4D4D4"/>
                </a:solidFill>
                <a:highlight>
                  <a:srgbClr val="1E1E1E"/>
                </a:highlight>
                <a:latin typeface="Courier New"/>
                <a:ea typeface="Courier New"/>
                <a:cs typeface="Courier New"/>
                <a:sym typeface="Courier New"/>
              </a:rPr>
              <a:t>    </a:t>
            </a:r>
            <a:r>
              <a:rPr lang="ru" sz="1050">
                <a:solidFill>
                  <a:srgbClr val="9CDCFE"/>
                </a:solidFill>
                <a:highlight>
                  <a:srgbClr val="1E1E1E"/>
                </a:highlight>
                <a:latin typeface="Courier New"/>
                <a:ea typeface="Courier New"/>
                <a:cs typeface="Courier New"/>
                <a:sym typeface="Courier New"/>
              </a:rPr>
              <a:t>top</a:t>
            </a:r>
            <a:r>
              <a:rPr lang="ru" sz="1050">
                <a:solidFill>
                  <a:srgbClr val="D4D4D4"/>
                </a:solidFill>
                <a:highlight>
                  <a:srgbClr val="1E1E1E"/>
                </a:highlight>
                <a:latin typeface="Courier New"/>
                <a:ea typeface="Courier New"/>
                <a:cs typeface="Courier New"/>
                <a:sym typeface="Courier New"/>
              </a:rPr>
              <a:t>: </a:t>
            </a:r>
            <a:r>
              <a:rPr lang="ru" sz="1050">
                <a:solidFill>
                  <a:srgbClr val="B5CEA8"/>
                </a:solidFill>
                <a:highlight>
                  <a:srgbClr val="1E1E1E"/>
                </a:highlight>
                <a:latin typeface="Courier New"/>
                <a:ea typeface="Courier New"/>
                <a:cs typeface="Courier New"/>
                <a:sym typeface="Courier New"/>
              </a:rPr>
              <a:t>50%</a:t>
            </a:r>
            <a:r>
              <a:rPr lang="ru"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ru" sz="1050">
                <a:solidFill>
                  <a:srgbClr val="D4D4D4"/>
                </a:solidFill>
                <a:highlight>
                  <a:srgbClr val="1E1E1E"/>
                </a:highlight>
                <a:latin typeface="Courier New"/>
                <a:ea typeface="Courier New"/>
                <a:cs typeface="Courier New"/>
                <a:sym typeface="Courier New"/>
              </a:rPr>
              <a:t>    </a:t>
            </a:r>
            <a:r>
              <a:rPr lang="ru" sz="1050">
                <a:solidFill>
                  <a:srgbClr val="9CDCFE"/>
                </a:solidFill>
                <a:highlight>
                  <a:srgbClr val="1E1E1E"/>
                </a:highlight>
                <a:latin typeface="Courier New"/>
                <a:ea typeface="Courier New"/>
                <a:cs typeface="Courier New"/>
                <a:sym typeface="Courier New"/>
              </a:rPr>
              <a:t>transform</a:t>
            </a:r>
            <a:r>
              <a:rPr lang="ru" sz="1050">
                <a:solidFill>
                  <a:srgbClr val="D4D4D4"/>
                </a:solidFill>
                <a:highlight>
                  <a:srgbClr val="1E1E1E"/>
                </a:highlight>
                <a:latin typeface="Courier New"/>
                <a:ea typeface="Courier New"/>
                <a:cs typeface="Courier New"/>
                <a:sym typeface="Courier New"/>
              </a:rPr>
              <a:t>: </a:t>
            </a:r>
            <a:r>
              <a:rPr lang="ru" sz="1050">
                <a:solidFill>
                  <a:srgbClr val="DCDCAA"/>
                </a:solidFill>
                <a:highlight>
                  <a:srgbClr val="1E1E1E"/>
                </a:highlight>
                <a:latin typeface="Courier New"/>
                <a:ea typeface="Courier New"/>
                <a:cs typeface="Courier New"/>
                <a:sym typeface="Courier New"/>
              </a:rPr>
              <a:t>translate</a:t>
            </a:r>
            <a:r>
              <a:rPr lang="ru" sz="1050">
                <a:solidFill>
                  <a:srgbClr val="D4D4D4"/>
                </a:solidFill>
                <a:highlight>
                  <a:srgbClr val="1E1E1E"/>
                </a:highlight>
                <a:latin typeface="Courier New"/>
                <a:ea typeface="Courier New"/>
                <a:cs typeface="Courier New"/>
                <a:sym typeface="Courier New"/>
              </a:rPr>
              <a:t>(</a:t>
            </a:r>
            <a:r>
              <a:rPr lang="ru" sz="1050">
                <a:solidFill>
                  <a:srgbClr val="B5CEA8"/>
                </a:solidFill>
                <a:highlight>
                  <a:srgbClr val="1E1E1E"/>
                </a:highlight>
                <a:latin typeface="Courier New"/>
                <a:ea typeface="Courier New"/>
                <a:cs typeface="Courier New"/>
                <a:sym typeface="Courier New"/>
              </a:rPr>
              <a:t>0</a:t>
            </a:r>
            <a:r>
              <a:rPr lang="ru" sz="1050">
                <a:solidFill>
                  <a:srgbClr val="D4D4D4"/>
                </a:solidFill>
                <a:highlight>
                  <a:srgbClr val="1E1E1E"/>
                </a:highlight>
                <a:latin typeface="Courier New"/>
                <a:ea typeface="Courier New"/>
                <a:cs typeface="Courier New"/>
                <a:sym typeface="Courier New"/>
              </a:rPr>
              <a:t>, </a:t>
            </a:r>
            <a:r>
              <a:rPr lang="ru" sz="1050">
                <a:solidFill>
                  <a:srgbClr val="B5CEA8"/>
                </a:solidFill>
                <a:highlight>
                  <a:srgbClr val="1E1E1E"/>
                </a:highlight>
                <a:latin typeface="Courier New"/>
                <a:ea typeface="Courier New"/>
                <a:cs typeface="Courier New"/>
                <a:sym typeface="Courier New"/>
              </a:rPr>
              <a:t>-50%</a:t>
            </a:r>
            <a:r>
              <a:rPr lang="ru"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ru" sz="1050">
                <a:solidFill>
                  <a:srgbClr val="D4D4D4"/>
                </a:solidFill>
                <a:highlight>
                  <a:srgbClr val="1E1E1E"/>
                </a:highlight>
                <a:latin typeface="Courier New"/>
                <a:ea typeface="Courier New"/>
                <a:cs typeface="Courier New"/>
                <a:sym typeface="Courier New"/>
              </a:rPr>
              <a:t>    </a:t>
            </a:r>
            <a:r>
              <a:rPr lang="ru" sz="1050">
                <a:solidFill>
                  <a:srgbClr val="9CDCFE"/>
                </a:solidFill>
                <a:highlight>
                  <a:srgbClr val="1E1E1E"/>
                </a:highlight>
                <a:latin typeface="Courier New"/>
                <a:ea typeface="Courier New"/>
                <a:cs typeface="Courier New"/>
                <a:sym typeface="Courier New"/>
              </a:rPr>
              <a:t>color</a:t>
            </a:r>
            <a:r>
              <a:rPr lang="ru" sz="1050">
                <a:solidFill>
                  <a:srgbClr val="D4D4D4"/>
                </a:solidFill>
                <a:highlight>
                  <a:srgbClr val="1E1E1E"/>
                </a:highlight>
                <a:latin typeface="Courier New"/>
                <a:ea typeface="Courier New"/>
                <a:cs typeface="Courier New"/>
                <a:sym typeface="Courier New"/>
              </a:rPr>
              <a:t>: </a:t>
            </a:r>
            <a:r>
              <a:rPr lang="ru" sz="1050">
                <a:solidFill>
                  <a:srgbClr val="CE9178"/>
                </a:solidFill>
                <a:highlight>
                  <a:srgbClr val="1E1E1E"/>
                </a:highlight>
                <a:latin typeface="Courier New"/>
                <a:ea typeface="Courier New"/>
                <a:cs typeface="Courier New"/>
                <a:sym typeface="Courier New"/>
              </a:rPr>
              <a:t>white</a:t>
            </a:r>
            <a:r>
              <a:rPr lang="ru"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ru"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60" name="Google Shape;60;p14"/>
          <p:cNvPicPr preferRelativeResize="0"/>
          <p:nvPr/>
        </p:nvPicPr>
        <p:blipFill rotWithShape="1">
          <a:blip r:embed="rId3">
            <a:alphaModFix/>
          </a:blip>
          <a:srcRect b="44594" l="0" r="67470" t="12874"/>
          <a:stretch/>
        </p:blipFill>
        <p:spPr>
          <a:xfrm>
            <a:off x="3624325" y="1564475"/>
            <a:ext cx="5157850" cy="3793325"/>
          </a:xfrm>
          <a:prstGeom prst="rect">
            <a:avLst/>
          </a:prstGeom>
          <a:noFill/>
          <a:ln>
            <a:noFill/>
          </a:ln>
        </p:spPr>
      </p:pic>
      <p:sp>
        <p:nvSpPr>
          <p:cNvPr id="61" name="Google Shape;61;p14"/>
          <p:cNvSpPr txBox="1"/>
          <p:nvPr/>
        </p:nvSpPr>
        <p:spPr>
          <a:xfrm>
            <a:off x="4001225" y="267900"/>
            <a:ext cx="4639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2100">
                <a:solidFill>
                  <a:srgbClr val="333333"/>
                </a:solidFill>
                <a:highlight>
                  <a:srgbClr val="FFFFFF"/>
                </a:highlight>
              </a:rPr>
              <a:t>Абсолютное позиционирование</a:t>
            </a:r>
            <a:endParaRPr b="1"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lang="ru" sz="1400">
                <a:solidFill>
                  <a:srgbClr val="333333"/>
                </a:solidFill>
                <a:highlight>
                  <a:srgbClr val="FFFFFF"/>
                </a:highlight>
              </a:rPr>
              <a:t>Основные правила:</a:t>
            </a:r>
            <a:endParaRPr sz="1400">
              <a:solidFill>
                <a:srgbClr val="333333"/>
              </a:solidFill>
              <a:highlight>
                <a:srgbClr val="FFFFFF"/>
              </a:highlight>
            </a:endParaRPr>
          </a:p>
          <a:p>
            <a:pPr indent="-317500" lvl="0" marL="457200" rtl="0" algn="l">
              <a:spcBef>
                <a:spcPts val="1800"/>
              </a:spcBef>
              <a:spcAft>
                <a:spcPts val="0"/>
              </a:spcAft>
              <a:buClr>
                <a:srgbClr val="333333"/>
              </a:buClr>
              <a:buSzPts val="1400"/>
              <a:buAutoNum type="arabicPeriod"/>
            </a:pPr>
            <a:r>
              <a:rPr lang="ru" sz="1400">
                <a:solidFill>
                  <a:srgbClr val="333333"/>
                </a:solidFill>
                <a:highlight>
                  <a:srgbClr val="FFFFFF"/>
                </a:highlight>
              </a:rPr>
              <a:t>Сделайте контейнер </a:t>
            </a:r>
            <a:r>
              <a:rPr i="1" lang="ru" sz="1400">
                <a:solidFill>
                  <a:srgbClr val="333333"/>
                </a:solidFill>
                <a:highlight>
                  <a:srgbClr val="FFFFFF"/>
                </a:highlight>
              </a:rPr>
              <a:t>относительно позиционированным</a:t>
            </a:r>
            <a:r>
              <a:rPr lang="ru" sz="1400">
                <a:solidFill>
                  <a:srgbClr val="333333"/>
                </a:solidFill>
                <a:highlight>
                  <a:srgbClr val="FFFFFF"/>
                </a:highlight>
              </a:rPr>
              <a:t> (position: relative), что превратит его в контейнер для абсолютно позиционированных элементов.</a:t>
            </a:r>
            <a:endParaRPr sz="1400">
              <a:solidFill>
                <a:srgbClr val="333333"/>
              </a:solidFill>
              <a:highlight>
                <a:srgbClr val="FFFFFF"/>
              </a:highlight>
            </a:endParaRPr>
          </a:p>
          <a:p>
            <a:pPr indent="-317500" lvl="0" marL="457200" rtl="0" algn="l">
              <a:spcBef>
                <a:spcPts val="0"/>
              </a:spcBef>
              <a:spcAft>
                <a:spcPts val="0"/>
              </a:spcAft>
              <a:buClr>
                <a:srgbClr val="333333"/>
              </a:buClr>
              <a:buSzPts val="1400"/>
              <a:buAutoNum type="arabicPeriod"/>
            </a:pPr>
            <a:r>
              <a:rPr lang="ru" sz="1400">
                <a:solidFill>
                  <a:srgbClr val="333333"/>
                </a:solidFill>
                <a:highlight>
                  <a:srgbClr val="FFFFFF"/>
                </a:highlight>
              </a:rPr>
              <a:t>Сам элемент сделайте </a:t>
            </a:r>
            <a:r>
              <a:rPr i="1" lang="ru" sz="1400">
                <a:solidFill>
                  <a:srgbClr val="333333"/>
                </a:solidFill>
                <a:highlight>
                  <a:srgbClr val="FFFFFF"/>
                </a:highlight>
              </a:rPr>
              <a:t>абсолютно позиционированным</a:t>
            </a:r>
            <a:r>
              <a:rPr lang="ru" sz="1400">
                <a:solidFill>
                  <a:srgbClr val="333333"/>
                </a:solidFill>
                <a:highlight>
                  <a:srgbClr val="FFFFFF"/>
                </a:highlight>
              </a:rPr>
              <a:t> (position: absolute).</a:t>
            </a:r>
            <a:endParaRPr sz="1400">
              <a:solidFill>
                <a:srgbClr val="333333"/>
              </a:solidFill>
              <a:highlight>
                <a:srgbClr val="FFFFFF"/>
              </a:highlight>
            </a:endParaRPr>
          </a:p>
          <a:p>
            <a:pPr indent="-317500" lvl="0" marL="457200" rtl="0" algn="l">
              <a:spcBef>
                <a:spcPts val="0"/>
              </a:spcBef>
              <a:spcAft>
                <a:spcPts val="0"/>
              </a:spcAft>
              <a:buClr>
                <a:srgbClr val="333333"/>
              </a:buClr>
              <a:buSzPts val="1400"/>
              <a:buAutoNum type="arabicPeriod"/>
            </a:pPr>
            <a:r>
              <a:rPr lang="ru" sz="1400">
                <a:solidFill>
                  <a:srgbClr val="333333"/>
                </a:solidFill>
                <a:highlight>
                  <a:srgbClr val="FFFFFF"/>
                </a:highlight>
              </a:rPr>
              <a:t>Поместите элемент посередине контейнера с помощью 'top: 50%'. (Заметьте, что '50%' здесь означают 50% высоты контейнера.)</a:t>
            </a:r>
            <a:endParaRPr sz="1400">
              <a:solidFill>
                <a:srgbClr val="333333"/>
              </a:solidFill>
              <a:highlight>
                <a:srgbClr val="FFFFFF"/>
              </a:highlight>
            </a:endParaRPr>
          </a:p>
          <a:p>
            <a:pPr indent="-317500" lvl="0" marL="457200" rtl="0" algn="l">
              <a:spcBef>
                <a:spcPts val="0"/>
              </a:spcBef>
              <a:spcAft>
                <a:spcPts val="0"/>
              </a:spcAft>
              <a:buClr>
                <a:srgbClr val="333333"/>
              </a:buClr>
              <a:buSzPts val="1400"/>
              <a:buAutoNum type="arabicPeriod"/>
            </a:pPr>
            <a:r>
              <a:rPr lang="ru" sz="1400">
                <a:solidFill>
                  <a:srgbClr val="333333"/>
                </a:solidFill>
                <a:highlight>
                  <a:srgbClr val="FFFFFF"/>
                </a:highlight>
              </a:rPr>
              <a:t>Используйте translate, чтобы переместить элемент вверх на половину своей собственной высоты. ( '50%' в 'translate(0, -50%)' указывают на высоту самого элемента.)</a:t>
            </a:r>
            <a:endParaRPr sz="1400">
              <a:solidFill>
                <a:srgbClr val="333333"/>
              </a:solidFill>
              <a:highlight>
                <a:srgbClr val="FFFFFF"/>
              </a:highlight>
            </a:endParaRPr>
          </a:p>
          <a:p>
            <a:pPr indent="0" lvl="0" marL="0" rtl="0" algn="l">
              <a:spcBef>
                <a:spcPts val="14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idx="1" type="body"/>
          </p:nvPr>
        </p:nvSpPr>
        <p:spPr>
          <a:xfrm>
            <a:off x="53575" y="319500"/>
            <a:ext cx="3536100" cy="45045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ru" sz="1050">
                <a:solidFill>
                  <a:srgbClr val="808080"/>
                </a:solidFill>
                <a:highlight>
                  <a:srgbClr val="1E1E1E"/>
                </a:highlight>
                <a:latin typeface="Courier New"/>
                <a:ea typeface="Courier New"/>
                <a:cs typeface="Courier New"/>
                <a:sym typeface="Courier New"/>
              </a:rPr>
              <a:t>&lt;</a:t>
            </a:r>
            <a:r>
              <a:rPr lang="ru" sz="1050">
                <a:solidFill>
                  <a:srgbClr val="569CD6"/>
                </a:solidFill>
                <a:highlight>
                  <a:srgbClr val="1E1E1E"/>
                </a:highlight>
                <a:latin typeface="Courier New"/>
                <a:ea typeface="Courier New"/>
                <a:cs typeface="Courier New"/>
                <a:sym typeface="Courier New"/>
              </a:rPr>
              <a:t>div</a:t>
            </a:r>
            <a:r>
              <a:rPr lang="ru" sz="1050">
                <a:solidFill>
                  <a:srgbClr val="D4D4D4"/>
                </a:solidFill>
                <a:highlight>
                  <a:srgbClr val="1E1E1E"/>
                </a:highlight>
                <a:latin typeface="Courier New"/>
                <a:ea typeface="Courier New"/>
                <a:cs typeface="Courier New"/>
                <a:sym typeface="Courier New"/>
              </a:rPr>
              <a:t> </a:t>
            </a:r>
            <a:r>
              <a:rPr lang="ru" sz="1050">
                <a:solidFill>
                  <a:srgbClr val="9CDCFE"/>
                </a:solidFill>
                <a:highlight>
                  <a:srgbClr val="1E1E1E"/>
                </a:highlight>
                <a:latin typeface="Courier New"/>
                <a:ea typeface="Courier New"/>
                <a:cs typeface="Courier New"/>
                <a:sym typeface="Courier New"/>
              </a:rPr>
              <a:t>class</a:t>
            </a:r>
            <a:r>
              <a:rPr lang="ru" sz="1050">
                <a:solidFill>
                  <a:srgbClr val="D4D4D4"/>
                </a:solidFill>
                <a:highlight>
                  <a:srgbClr val="1E1E1E"/>
                </a:highlight>
                <a:latin typeface="Courier New"/>
                <a:ea typeface="Courier New"/>
                <a:cs typeface="Courier New"/>
                <a:sym typeface="Courier New"/>
              </a:rPr>
              <a:t>=</a:t>
            </a:r>
            <a:r>
              <a:rPr lang="ru" sz="1050">
                <a:solidFill>
                  <a:srgbClr val="CE9178"/>
                </a:solidFill>
                <a:highlight>
                  <a:srgbClr val="1E1E1E"/>
                </a:highlight>
                <a:latin typeface="Courier New"/>
                <a:ea typeface="Courier New"/>
                <a:cs typeface="Courier New"/>
                <a:sym typeface="Courier New"/>
              </a:rPr>
              <a:t>"container"</a:t>
            </a:r>
            <a:r>
              <a:rPr lang="ru"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ru" sz="1050">
                <a:solidFill>
                  <a:srgbClr val="D4D4D4"/>
                </a:solidFill>
                <a:highlight>
                  <a:srgbClr val="1E1E1E"/>
                </a:highlight>
                <a:latin typeface="Courier New"/>
                <a:ea typeface="Courier New"/>
                <a:cs typeface="Courier New"/>
                <a:sym typeface="Courier New"/>
              </a:rPr>
              <a:t>        </a:t>
            </a:r>
            <a:r>
              <a:rPr lang="ru" sz="1050">
                <a:solidFill>
                  <a:srgbClr val="808080"/>
                </a:solidFill>
                <a:highlight>
                  <a:srgbClr val="1E1E1E"/>
                </a:highlight>
                <a:latin typeface="Courier New"/>
                <a:ea typeface="Courier New"/>
                <a:cs typeface="Courier New"/>
                <a:sym typeface="Courier New"/>
              </a:rPr>
              <a:t>&lt;</a:t>
            </a:r>
            <a:r>
              <a:rPr lang="ru" sz="1050">
                <a:solidFill>
                  <a:srgbClr val="569CD6"/>
                </a:solidFill>
                <a:highlight>
                  <a:srgbClr val="1E1E1E"/>
                </a:highlight>
                <a:latin typeface="Courier New"/>
                <a:ea typeface="Courier New"/>
                <a:cs typeface="Courier New"/>
                <a:sym typeface="Courier New"/>
              </a:rPr>
              <a:t>p</a:t>
            </a:r>
            <a:r>
              <a:rPr lang="ru" sz="1050">
                <a:solidFill>
                  <a:srgbClr val="808080"/>
                </a:solidFill>
                <a:highlight>
                  <a:srgbClr val="1E1E1E"/>
                </a:highlight>
                <a:latin typeface="Courier New"/>
                <a:ea typeface="Courier New"/>
                <a:cs typeface="Courier New"/>
                <a:sym typeface="Courier New"/>
              </a:rPr>
              <a:t>&gt;</a:t>
            </a:r>
            <a:r>
              <a:rPr lang="ru" sz="1050">
                <a:solidFill>
                  <a:srgbClr val="D4D4D4"/>
                </a:solidFill>
                <a:highlight>
                  <a:srgbClr val="1E1E1E"/>
                </a:highlight>
                <a:latin typeface="Courier New"/>
                <a:ea typeface="Courier New"/>
                <a:cs typeface="Courier New"/>
                <a:sym typeface="Courier New"/>
              </a:rPr>
              <a:t>Этот абзац…</a:t>
            </a:r>
            <a:r>
              <a:rPr lang="ru" sz="1050">
                <a:solidFill>
                  <a:srgbClr val="808080"/>
                </a:solidFill>
                <a:highlight>
                  <a:srgbClr val="1E1E1E"/>
                </a:highlight>
                <a:latin typeface="Courier New"/>
                <a:ea typeface="Courier New"/>
                <a:cs typeface="Courier New"/>
                <a:sym typeface="Courier New"/>
              </a:rPr>
              <a:t>&lt;/</a:t>
            </a:r>
            <a:r>
              <a:rPr lang="ru" sz="1050">
                <a:solidFill>
                  <a:srgbClr val="569CD6"/>
                </a:solidFill>
                <a:highlight>
                  <a:srgbClr val="1E1E1E"/>
                </a:highlight>
                <a:latin typeface="Courier New"/>
                <a:ea typeface="Courier New"/>
                <a:cs typeface="Courier New"/>
                <a:sym typeface="Courier New"/>
              </a:rPr>
              <a:t>p</a:t>
            </a:r>
            <a:r>
              <a:rPr lang="ru" sz="1050">
                <a:solidFill>
                  <a:srgbClr val="808080"/>
                </a:solidFill>
                <a:highlight>
                  <a:srgbClr val="1E1E1E"/>
                </a:highlight>
                <a:latin typeface="Courier New"/>
                <a:ea typeface="Courier New"/>
                <a:cs typeface="Courier New"/>
                <a:sym typeface="Courier New"/>
              </a:rPr>
              <a:t>&gt;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ru" sz="1050">
                <a:solidFill>
                  <a:srgbClr val="808080"/>
                </a:solidFill>
                <a:highlight>
                  <a:srgbClr val="1E1E1E"/>
                </a:highlight>
                <a:latin typeface="Courier New"/>
                <a:ea typeface="Courier New"/>
                <a:cs typeface="Courier New"/>
                <a:sym typeface="Courier New"/>
              </a:rPr>
              <a:t>&lt;/</a:t>
            </a:r>
            <a:r>
              <a:rPr lang="ru" sz="1050">
                <a:solidFill>
                  <a:srgbClr val="569CD6"/>
                </a:solidFill>
                <a:highlight>
                  <a:srgbClr val="1E1E1E"/>
                </a:highlight>
                <a:latin typeface="Courier New"/>
                <a:ea typeface="Courier New"/>
                <a:cs typeface="Courier New"/>
                <a:sym typeface="Courier New"/>
              </a:rPr>
              <a:t>div</a:t>
            </a:r>
            <a:r>
              <a:rPr lang="ru"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ru" sz="1050">
                <a:solidFill>
                  <a:srgbClr val="D7BA7D"/>
                </a:solidFill>
                <a:highlight>
                  <a:srgbClr val="1E1E1E"/>
                </a:highlight>
                <a:latin typeface="Courier New"/>
                <a:ea typeface="Courier New"/>
                <a:cs typeface="Courier New"/>
                <a:sym typeface="Courier New"/>
              </a:rPr>
              <a:t>.container</a:t>
            </a:r>
            <a:r>
              <a:rPr lang="ru"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ru" sz="1050">
                <a:solidFill>
                  <a:srgbClr val="D4D4D4"/>
                </a:solidFill>
                <a:highlight>
                  <a:srgbClr val="1E1E1E"/>
                </a:highlight>
                <a:latin typeface="Courier New"/>
                <a:ea typeface="Courier New"/>
                <a:cs typeface="Courier New"/>
                <a:sym typeface="Courier New"/>
              </a:rPr>
              <a:t>    </a:t>
            </a:r>
            <a:r>
              <a:rPr lang="ru" sz="1050">
                <a:solidFill>
                  <a:srgbClr val="9CDCFE"/>
                </a:solidFill>
                <a:highlight>
                  <a:srgbClr val="1E1E1E"/>
                </a:highlight>
                <a:latin typeface="Courier New"/>
                <a:ea typeface="Courier New"/>
                <a:cs typeface="Courier New"/>
                <a:sym typeface="Courier New"/>
              </a:rPr>
              <a:t>height</a:t>
            </a:r>
            <a:r>
              <a:rPr lang="ru" sz="1050">
                <a:solidFill>
                  <a:srgbClr val="D4D4D4"/>
                </a:solidFill>
                <a:highlight>
                  <a:srgbClr val="1E1E1E"/>
                </a:highlight>
                <a:latin typeface="Courier New"/>
                <a:ea typeface="Courier New"/>
                <a:cs typeface="Courier New"/>
                <a:sym typeface="Courier New"/>
              </a:rPr>
              <a:t>: </a:t>
            </a:r>
            <a:r>
              <a:rPr lang="ru" sz="1050">
                <a:solidFill>
                  <a:srgbClr val="B5CEA8"/>
                </a:solidFill>
                <a:highlight>
                  <a:srgbClr val="1E1E1E"/>
                </a:highlight>
                <a:latin typeface="Courier New"/>
                <a:ea typeface="Courier New"/>
                <a:cs typeface="Courier New"/>
                <a:sym typeface="Courier New"/>
              </a:rPr>
              <a:t>10em</a:t>
            </a:r>
            <a:r>
              <a:rPr lang="ru"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ru" sz="1050">
                <a:solidFill>
                  <a:srgbClr val="D4D4D4"/>
                </a:solidFill>
                <a:highlight>
                  <a:srgbClr val="1E1E1E"/>
                </a:highlight>
                <a:latin typeface="Courier New"/>
                <a:ea typeface="Courier New"/>
                <a:cs typeface="Courier New"/>
                <a:sym typeface="Courier New"/>
              </a:rPr>
              <a:t>    </a:t>
            </a:r>
            <a:r>
              <a:rPr lang="ru" sz="1050">
                <a:solidFill>
                  <a:srgbClr val="9CDCFE"/>
                </a:solidFill>
                <a:highlight>
                  <a:srgbClr val="1E1E1E"/>
                </a:highlight>
                <a:latin typeface="Courier New"/>
                <a:ea typeface="Courier New"/>
                <a:cs typeface="Courier New"/>
                <a:sym typeface="Courier New"/>
              </a:rPr>
              <a:t>background-color</a:t>
            </a:r>
            <a:r>
              <a:rPr lang="ru" sz="1050">
                <a:solidFill>
                  <a:srgbClr val="D4D4D4"/>
                </a:solidFill>
                <a:highlight>
                  <a:srgbClr val="1E1E1E"/>
                </a:highlight>
                <a:latin typeface="Courier New"/>
                <a:ea typeface="Courier New"/>
                <a:cs typeface="Courier New"/>
                <a:sym typeface="Courier New"/>
              </a:rPr>
              <a:t>: </a:t>
            </a:r>
            <a:r>
              <a:rPr lang="ru" sz="1050">
                <a:solidFill>
                  <a:srgbClr val="CE9178"/>
                </a:solidFill>
                <a:highlight>
                  <a:srgbClr val="1E1E1E"/>
                </a:highlight>
                <a:latin typeface="Courier New"/>
                <a:ea typeface="Courier New"/>
                <a:cs typeface="Courier New"/>
                <a:sym typeface="Courier New"/>
              </a:rPr>
              <a:t>brown</a:t>
            </a:r>
            <a:r>
              <a:rPr lang="ru"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ru" sz="1050">
                <a:solidFill>
                  <a:srgbClr val="D4D4D4"/>
                </a:solidFill>
                <a:highlight>
                  <a:srgbClr val="1E1E1E"/>
                </a:highlight>
                <a:latin typeface="Courier New"/>
                <a:ea typeface="Courier New"/>
                <a:cs typeface="Courier New"/>
                <a:sym typeface="Courier New"/>
              </a:rPr>
              <a:t>    </a:t>
            </a:r>
            <a:r>
              <a:rPr lang="ru" sz="1050">
                <a:solidFill>
                  <a:srgbClr val="9CDCFE"/>
                </a:solidFill>
                <a:highlight>
                  <a:srgbClr val="1E1E1E"/>
                </a:highlight>
                <a:latin typeface="Courier New"/>
                <a:ea typeface="Courier New"/>
                <a:cs typeface="Courier New"/>
                <a:sym typeface="Courier New"/>
              </a:rPr>
              <a:t>display</a:t>
            </a:r>
            <a:r>
              <a:rPr lang="ru" sz="1050">
                <a:solidFill>
                  <a:srgbClr val="D4D4D4"/>
                </a:solidFill>
                <a:highlight>
                  <a:srgbClr val="1E1E1E"/>
                </a:highlight>
                <a:latin typeface="Courier New"/>
                <a:ea typeface="Courier New"/>
                <a:cs typeface="Courier New"/>
                <a:sym typeface="Courier New"/>
              </a:rPr>
              <a:t>: </a:t>
            </a:r>
            <a:r>
              <a:rPr lang="ru" sz="1050">
                <a:solidFill>
                  <a:srgbClr val="CE9178"/>
                </a:solidFill>
                <a:highlight>
                  <a:srgbClr val="1E1E1E"/>
                </a:highlight>
                <a:latin typeface="Courier New"/>
                <a:ea typeface="Courier New"/>
                <a:cs typeface="Courier New"/>
                <a:sym typeface="Courier New"/>
              </a:rPr>
              <a:t>flex</a:t>
            </a:r>
            <a:r>
              <a:rPr lang="ru"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ru" sz="1050">
                <a:solidFill>
                  <a:srgbClr val="D4D4D4"/>
                </a:solidFill>
                <a:highlight>
                  <a:srgbClr val="1E1E1E"/>
                </a:highlight>
                <a:latin typeface="Courier New"/>
                <a:ea typeface="Courier New"/>
                <a:cs typeface="Courier New"/>
                <a:sym typeface="Courier New"/>
              </a:rPr>
              <a:t>    </a:t>
            </a:r>
            <a:r>
              <a:rPr lang="ru" sz="1050">
                <a:solidFill>
                  <a:srgbClr val="9CDCFE"/>
                </a:solidFill>
                <a:highlight>
                  <a:srgbClr val="1E1E1E"/>
                </a:highlight>
                <a:latin typeface="Courier New"/>
                <a:ea typeface="Courier New"/>
                <a:cs typeface="Courier New"/>
                <a:sym typeface="Courier New"/>
              </a:rPr>
              <a:t>align-items</a:t>
            </a:r>
            <a:r>
              <a:rPr lang="ru" sz="1050">
                <a:solidFill>
                  <a:srgbClr val="D4D4D4"/>
                </a:solidFill>
                <a:highlight>
                  <a:srgbClr val="1E1E1E"/>
                </a:highlight>
                <a:latin typeface="Courier New"/>
                <a:ea typeface="Courier New"/>
                <a:cs typeface="Courier New"/>
                <a:sym typeface="Courier New"/>
              </a:rPr>
              <a:t>: </a:t>
            </a:r>
            <a:r>
              <a:rPr lang="ru" sz="1050">
                <a:solidFill>
                  <a:srgbClr val="CE9178"/>
                </a:solidFill>
                <a:highlight>
                  <a:srgbClr val="1E1E1E"/>
                </a:highlight>
                <a:latin typeface="Courier New"/>
                <a:ea typeface="Courier New"/>
                <a:cs typeface="Courier New"/>
                <a:sym typeface="Courier New"/>
              </a:rPr>
              <a:t>center</a:t>
            </a:r>
            <a:r>
              <a:rPr lang="ru"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ru"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ru" sz="1050">
                <a:solidFill>
                  <a:srgbClr val="D7BA7D"/>
                </a:solidFill>
                <a:highlight>
                  <a:srgbClr val="1E1E1E"/>
                </a:highlight>
                <a:latin typeface="Courier New"/>
                <a:ea typeface="Courier New"/>
                <a:cs typeface="Courier New"/>
                <a:sym typeface="Courier New"/>
              </a:rPr>
              <a:t>.container</a:t>
            </a:r>
            <a:r>
              <a:rPr lang="ru" sz="1050">
                <a:solidFill>
                  <a:srgbClr val="D4D4D4"/>
                </a:solidFill>
                <a:highlight>
                  <a:srgbClr val="1E1E1E"/>
                </a:highlight>
                <a:latin typeface="Courier New"/>
                <a:ea typeface="Courier New"/>
                <a:cs typeface="Courier New"/>
                <a:sym typeface="Courier New"/>
              </a:rPr>
              <a:t> </a:t>
            </a:r>
            <a:r>
              <a:rPr lang="ru" sz="1050">
                <a:solidFill>
                  <a:srgbClr val="D7BA7D"/>
                </a:solidFill>
                <a:highlight>
                  <a:srgbClr val="1E1E1E"/>
                </a:highlight>
                <a:latin typeface="Courier New"/>
                <a:ea typeface="Courier New"/>
                <a:cs typeface="Courier New"/>
                <a:sym typeface="Courier New"/>
              </a:rPr>
              <a:t>p</a:t>
            </a:r>
            <a:r>
              <a:rPr lang="ru"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ru" sz="1050">
                <a:solidFill>
                  <a:srgbClr val="D4D4D4"/>
                </a:solidFill>
                <a:highlight>
                  <a:srgbClr val="1E1E1E"/>
                </a:highlight>
                <a:latin typeface="Courier New"/>
                <a:ea typeface="Courier New"/>
                <a:cs typeface="Courier New"/>
                <a:sym typeface="Courier New"/>
              </a:rPr>
              <a:t>    </a:t>
            </a:r>
            <a:r>
              <a:rPr lang="ru" sz="1050">
                <a:solidFill>
                  <a:srgbClr val="9CDCFE"/>
                </a:solidFill>
                <a:highlight>
                  <a:srgbClr val="1E1E1E"/>
                </a:highlight>
                <a:latin typeface="Courier New"/>
                <a:ea typeface="Courier New"/>
                <a:cs typeface="Courier New"/>
                <a:sym typeface="Courier New"/>
              </a:rPr>
              <a:t>margin</a:t>
            </a:r>
            <a:r>
              <a:rPr lang="ru" sz="1050">
                <a:solidFill>
                  <a:srgbClr val="D4D4D4"/>
                </a:solidFill>
                <a:highlight>
                  <a:srgbClr val="1E1E1E"/>
                </a:highlight>
                <a:latin typeface="Courier New"/>
                <a:ea typeface="Courier New"/>
                <a:cs typeface="Courier New"/>
                <a:sym typeface="Courier New"/>
              </a:rPr>
              <a:t>: </a:t>
            </a:r>
            <a:r>
              <a:rPr lang="ru" sz="1050">
                <a:solidFill>
                  <a:srgbClr val="B5CEA8"/>
                </a:solidFill>
                <a:highlight>
                  <a:srgbClr val="1E1E1E"/>
                </a:highlight>
                <a:latin typeface="Courier New"/>
                <a:ea typeface="Courier New"/>
                <a:cs typeface="Courier New"/>
                <a:sym typeface="Courier New"/>
              </a:rPr>
              <a:t>0</a:t>
            </a:r>
            <a:r>
              <a:rPr lang="ru"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ru" sz="1050">
                <a:solidFill>
                  <a:srgbClr val="9CDCFE"/>
                </a:solidFill>
                <a:highlight>
                  <a:srgbClr val="1E1E1E"/>
                </a:highlight>
                <a:latin typeface="Courier New"/>
                <a:ea typeface="Courier New"/>
                <a:cs typeface="Courier New"/>
                <a:sym typeface="Courier New"/>
              </a:rPr>
              <a:t>    color</a:t>
            </a:r>
            <a:r>
              <a:rPr lang="ru" sz="1050">
                <a:solidFill>
                  <a:srgbClr val="D4D4D4"/>
                </a:solidFill>
                <a:highlight>
                  <a:srgbClr val="1E1E1E"/>
                </a:highlight>
                <a:latin typeface="Courier New"/>
                <a:ea typeface="Courier New"/>
                <a:cs typeface="Courier New"/>
                <a:sym typeface="Courier New"/>
              </a:rPr>
              <a:t>: </a:t>
            </a:r>
            <a:r>
              <a:rPr lang="ru" sz="1050">
                <a:solidFill>
                  <a:srgbClr val="CE9178"/>
                </a:solidFill>
                <a:highlight>
                  <a:srgbClr val="1E1E1E"/>
                </a:highlight>
                <a:latin typeface="Courier New"/>
                <a:ea typeface="Courier New"/>
                <a:cs typeface="Courier New"/>
                <a:sym typeface="Courier New"/>
              </a:rPr>
              <a:t>white</a:t>
            </a:r>
            <a:r>
              <a:rPr lang="ru"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ru"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808080"/>
              </a:solidFill>
              <a:highlight>
                <a:srgbClr val="1E1E1E"/>
              </a:highlight>
              <a:latin typeface="Courier New"/>
              <a:ea typeface="Courier New"/>
              <a:cs typeface="Courier New"/>
              <a:sym typeface="Courier New"/>
            </a:endParaRPr>
          </a:p>
        </p:txBody>
      </p:sp>
      <p:pic>
        <p:nvPicPr>
          <p:cNvPr id="73" name="Google Shape;73;p16"/>
          <p:cNvPicPr preferRelativeResize="0"/>
          <p:nvPr/>
        </p:nvPicPr>
        <p:blipFill rotWithShape="1">
          <a:blip r:embed="rId3">
            <a:alphaModFix/>
          </a:blip>
          <a:srcRect b="44594" l="0" r="67470" t="12874"/>
          <a:stretch/>
        </p:blipFill>
        <p:spPr>
          <a:xfrm>
            <a:off x="3624325" y="1564475"/>
            <a:ext cx="5157850" cy="3793325"/>
          </a:xfrm>
          <a:prstGeom prst="rect">
            <a:avLst/>
          </a:prstGeom>
          <a:noFill/>
          <a:ln>
            <a:noFill/>
          </a:ln>
        </p:spPr>
      </p:pic>
      <p:sp>
        <p:nvSpPr>
          <p:cNvPr id="74" name="Google Shape;74;p16"/>
          <p:cNvSpPr txBox="1"/>
          <p:nvPr/>
        </p:nvSpPr>
        <p:spPr>
          <a:xfrm>
            <a:off x="4001225" y="267900"/>
            <a:ext cx="4639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2100">
                <a:solidFill>
                  <a:srgbClr val="333333"/>
                </a:solidFill>
                <a:highlight>
                  <a:srgbClr val="FFFFFF"/>
                </a:highlight>
              </a:rPr>
              <a:t>С помощью flex</a:t>
            </a:r>
            <a:endParaRPr b="1"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idx="1" type="body"/>
          </p:nvPr>
        </p:nvSpPr>
        <p:spPr>
          <a:xfrm>
            <a:off x="129525" y="198800"/>
            <a:ext cx="3749400" cy="48267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ru" sz="1050">
                <a:solidFill>
                  <a:srgbClr val="808080"/>
                </a:solidFill>
                <a:highlight>
                  <a:srgbClr val="1E1E1E"/>
                </a:highlight>
                <a:latin typeface="Courier New"/>
                <a:ea typeface="Courier New"/>
                <a:cs typeface="Courier New"/>
                <a:sym typeface="Courier New"/>
              </a:rPr>
              <a:t>&lt;</a:t>
            </a:r>
            <a:r>
              <a:rPr lang="ru" sz="1050">
                <a:solidFill>
                  <a:srgbClr val="569CD6"/>
                </a:solidFill>
                <a:highlight>
                  <a:srgbClr val="1E1E1E"/>
                </a:highlight>
                <a:latin typeface="Courier New"/>
                <a:ea typeface="Courier New"/>
                <a:cs typeface="Courier New"/>
                <a:sym typeface="Courier New"/>
              </a:rPr>
              <a:t>div</a:t>
            </a:r>
            <a:r>
              <a:rPr lang="ru" sz="1050">
                <a:solidFill>
                  <a:srgbClr val="D4D4D4"/>
                </a:solidFill>
                <a:highlight>
                  <a:srgbClr val="1E1E1E"/>
                </a:highlight>
                <a:latin typeface="Courier New"/>
                <a:ea typeface="Courier New"/>
                <a:cs typeface="Courier New"/>
                <a:sym typeface="Courier New"/>
              </a:rPr>
              <a:t> </a:t>
            </a:r>
            <a:r>
              <a:rPr lang="ru" sz="1050">
                <a:solidFill>
                  <a:srgbClr val="9CDCFE"/>
                </a:solidFill>
                <a:highlight>
                  <a:srgbClr val="1E1E1E"/>
                </a:highlight>
                <a:latin typeface="Courier New"/>
                <a:ea typeface="Courier New"/>
                <a:cs typeface="Courier New"/>
                <a:sym typeface="Courier New"/>
              </a:rPr>
              <a:t>class</a:t>
            </a:r>
            <a:r>
              <a:rPr lang="ru" sz="1050">
                <a:solidFill>
                  <a:srgbClr val="D4D4D4"/>
                </a:solidFill>
                <a:highlight>
                  <a:srgbClr val="1E1E1E"/>
                </a:highlight>
                <a:latin typeface="Courier New"/>
                <a:ea typeface="Courier New"/>
                <a:cs typeface="Courier New"/>
                <a:sym typeface="Courier New"/>
              </a:rPr>
              <a:t>=</a:t>
            </a:r>
            <a:r>
              <a:rPr lang="ru" sz="1050">
                <a:solidFill>
                  <a:srgbClr val="CE9178"/>
                </a:solidFill>
                <a:highlight>
                  <a:srgbClr val="1E1E1E"/>
                </a:highlight>
                <a:latin typeface="Courier New"/>
                <a:ea typeface="Courier New"/>
                <a:cs typeface="Courier New"/>
                <a:sym typeface="Courier New"/>
              </a:rPr>
              <a:t>"container"</a:t>
            </a:r>
            <a:r>
              <a:rPr lang="ru"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ru" sz="1050">
                <a:solidFill>
                  <a:srgbClr val="D4D4D4"/>
                </a:solidFill>
                <a:highlight>
                  <a:srgbClr val="1E1E1E"/>
                </a:highlight>
                <a:latin typeface="Courier New"/>
                <a:ea typeface="Courier New"/>
                <a:cs typeface="Courier New"/>
                <a:sym typeface="Courier New"/>
              </a:rPr>
              <a:t>        </a:t>
            </a:r>
            <a:r>
              <a:rPr lang="ru" sz="1050">
                <a:solidFill>
                  <a:srgbClr val="808080"/>
                </a:solidFill>
                <a:highlight>
                  <a:srgbClr val="1E1E1E"/>
                </a:highlight>
                <a:latin typeface="Courier New"/>
                <a:ea typeface="Courier New"/>
                <a:cs typeface="Courier New"/>
                <a:sym typeface="Courier New"/>
              </a:rPr>
              <a:t>&lt;</a:t>
            </a:r>
            <a:r>
              <a:rPr lang="ru" sz="1050">
                <a:solidFill>
                  <a:srgbClr val="569CD6"/>
                </a:solidFill>
                <a:highlight>
                  <a:srgbClr val="1E1E1E"/>
                </a:highlight>
                <a:latin typeface="Courier New"/>
                <a:ea typeface="Courier New"/>
                <a:cs typeface="Courier New"/>
                <a:sym typeface="Courier New"/>
              </a:rPr>
              <a:t>p</a:t>
            </a:r>
            <a:r>
              <a:rPr lang="ru" sz="1050">
                <a:solidFill>
                  <a:srgbClr val="808080"/>
                </a:solidFill>
                <a:highlight>
                  <a:srgbClr val="1E1E1E"/>
                </a:highlight>
                <a:latin typeface="Courier New"/>
                <a:ea typeface="Courier New"/>
                <a:cs typeface="Courier New"/>
                <a:sym typeface="Courier New"/>
              </a:rPr>
              <a:t>&gt;</a:t>
            </a:r>
            <a:r>
              <a:rPr lang="ru" sz="1050">
                <a:solidFill>
                  <a:srgbClr val="D4D4D4"/>
                </a:solidFill>
                <a:highlight>
                  <a:srgbClr val="1E1E1E"/>
                </a:highlight>
                <a:latin typeface="Courier New"/>
                <a:ea typeface="Courier New"/>
                <a:cs typeface="Courier New"/>
                <a:sym typeface="Courier New"/>
              </a:rPr>
              <a:t>Этот абзац…</a:t>
            </a:r>
            <a:r>
              <a:rPr lang="ru" sz="1050">
                <a:solidFill>
                  <a:srgbClr val="808080"/>
                </a:solidFill>
                <a:highlight>
                  <a:srgbClr val="1E1E1E"/>
                </a:highlight>
                <a:latin typeface="Courier New"/>
                <a:ea typeface="Courier New"/>
                <a:cs typeface="Courier New"/>
                <a:sym typeface="Courier New"/>
              </a:rPr>
              <a:t>&lt;/</a:t>
            </a:r>
            <a:r>
              <a:rPr lang="ru" sz="1050">
                <a:solidFill>
                  <a:srgbClr val="569CD6"/>
                </a:solidFill>
                <a:highlight>
                  <a:srgbClr val="1E1E1E"/>
                </a:highlight>
                <a:latin typeface="Courier New"/>
                <a:ea typeface="Courier New"/>
                <a:cs typeface="Courier New"/>
                <a:sym typeface="Courier New"/>
              </a:rPr>
              <a:t>p</a:t>
            </a:r>
            <a:r>
              <a:rPr lang="ru" sz="1050">
                <a:solidFill>
                  <a:srgbClr val="808080"/>
                </a:solidFill>
                <a:highlight>
                  <a:srgbClr val="1E1E1E"/>
                </a:highlight>
                <a:latin typeface="Courier New"/>
                <a:ea typeface="Courier New"/>
                <a:cs typeface="Courier New"/>
                <a:sym typeface="Courier New"/>
              </a:rPr>
              <a:t>&gt;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ru" sz="1050">
                <a:solidFill>
                  <a:srgbClr val="808080"/>
                </a:solidFill>
                <a:highlight>
                  <a:srgbClr val="1E1E1E"/>
                </a:highlight>
                <a:latin typeface="Courier New"/>
                <a:ea typeface="Courier New"/>
                <a:cs typeface="Courier New"/>
                <a:sym typeface="Courier New"/>
              </a:rPr>
              <a:t>&lt;/</a:t>
            </a:r>
            <a:r>
              <a:rPr lang="ru" sz="1050">
                <a:solidFill>
                  <a:srgbClr val="569CD6"/>
                </a:solidFill>
                <a:highlight>
                  <a:srgbClr val="1E1E1E"/>
                </a:highlight>
                <a:latin typeface="Courier New"/>
                <a:ea typeface="Courier New"/>
                <a:cs typeface="Courier New"/>
                <a:sym typeface="Courier New"/>
              </a:rPr>
              <a:t>div</a:t>
            </a:r>
            <a:r>
              <a:rPr lang="ru"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lnSpc>
                <a:spcPct val="135714"/>
              </a:lnSpc>
              <a:spcBef>
                <a:spcPts val="1200"/>
              </a:spcBef>
              <a:spcAft>
                <a:spcPts val="0"/>
              </a:spcAft>
              <a:buClr>
                <a:schemeClr val="dk1"/>
              </a:buClr>
              <a:buSzPts val="1100"/>
              <a:buFont typeface="Arial"/>
              <a:buNone/>
            </a:pPr>
            <a:r>
              <a:rPr lang="ru" sz="1050">
                <a:solidFill>
                  <a:srgbClr val="D7BA7D"/>
                </a:solidFill>
                <a:highlight>
                  <a:srgbClr val="1E1E1E"/>
                </a:highlight>
                <a:latin typeface="Courier New"/>
                <a:ea typeface="Courier New"/>
                <a:cs typeface="Courier New"/>
                <a:sym typeface="Courier New"/>
              </a:rPr>
              <a:t>.container</a:t>
            </a:r>
            <a:r>
              <a:rPr lang="ru" sz="1050">
                <a:solidFill>
                  <a:srgbClr val="D4D4D4"/>
                </a:solidFill>
                <a:highlight>
                  <a:srgbClr val="1E1E1E"/>
                </a:highlight>
                <a:latin typeface="Courier New"/>
                <a:ea typeface="Courier New"/>
                <a:cs typeface="Courier New"/>
                <a:sym typeface="Courier New"/>
              </a:rPr>
              <a:t> </a:t>
            </a:r>
            <a:r>
              <a:rPr lang="ru" sz="1050">
                <a:solidFill>
                  <a:srgbClr val="D7BA7D"/>
                </a:solidFill>
                <a:highlight>
                  <a:srgbClr val="1E1E1E"/>
                </a:highlight>
                <a:latin typeface="Courier New"/>
                <a:ea typeface="Courier New"/>
                <a:cs typeface="Courier New"/>
                <a:sym typeface="Courier New"/>
              </a:rPr>
              <a:t>p</a:t>
            </a:r>
            <a:r>
              <a:rPr lang="ru"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ru" sz="1050">
                <a:solidFill>
                  <a:srgbClr val="D4D4D4"/>
                </a:solidFill>
                <a:highlight>
                  <a:srgbClr val="1E1E1E"/>
                </a:highlight>
                <a:latin typeface="Courier New"/>
                <a:ea typeface="Courier New"/>
                <a:cs typeface="Courier New"/>
                <a:sym typeface="Courier New"/>
              </a:rPr>
              <a:t>    </a:t>
            </a:r>
            <a:r>
              <a:rPr lang="ru" sz="1050">
                <a:solidFill>
                  <a:srgbClr val="9CDCFE"/>
                </a:solidFill>
                <a:highlight>
                  <a:srgbClr val="1E1E1E"/>
                </a:highlight>
                <a:latin typeface="Courier New"/>
                <a:ea typeface="Courier New"/>
                <a:cs typeface="Courier New"/>
                <a:sym typeface="Courier New"/>
              </a:rPr>
              <a:t>margin</a:t>
            </a:r>
            <a:r>
              <a:rPr lang="ru" sz="1050">
                <a:solidFill>
                  <a:srgbClr val="D4D4D4"/>
                </a:solidFill>
                <a:highlight>
                  <a:srgbClr val="1E1E1E"/>
                </a:highlight>
                <a:latin typeface="Courier New"/>
                <a:ea typeface="Courier New"/>
                <a:cs typeface="Courier New"/>
                <a:sym typeface="Courier New"/>
              </a:rPr>
              <a:t>: </a:t>
            </a:r>
            <a:r>
              <a:rPr lang="ru" sz="1050">
                <a:solidFill>
                  <a:srgbClr val="B5CEA8"/>
                </a:solidFill>
                <a:highlight>
                  <a:srgbClr val="1E1E1E"/>
                </a:highlight>
                <a:latin typeface="Courier New"/>
                <a:ea typeface="Courier New"/>
                <a:cs typeface="Courier New"/>
                <a:sym typeface="Courier New"/>
              </a:rPr>
              <a:t>0</a:t>
            </a:r>
            <a:r>
              <a:rPr lang="ru"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ru" sz="1050">
                <a:solidFill>
                  <a:srgbClr val="D4D4D4"/>
                </a:solidFill>
                <a:highlight>
                  <a:srgbClr val="1E1E1E"/>
                </a:highlight>
                <a:latin typeface="Courier New"/>
                <a:ea typeface="Courier New"/>
                <a:cs typeface="Courier New"/>
                <a:sym typeface="Courier New"/>
              </a:rPr>
              <a:t>    </a:t>
            </a:r>
            <a:r>
              <a:rPr lang="ru" sz="1050">
                <a:solidFill>
                  <a:srgbClr val="9CDCFE"/>
                </a:solidFill>
                <a:highlight>
                  <a:srgbClr val="1E1E1E"/>
                </a:highlight>
                <a:latin typeface="Courier New"/>
                <a:ea typeface="Courier New"/>
                <a:cs typeface="Courier New"/>
                <a:sym typeface="Courier New"/>
              </a:rPr>
              <a:t>color</a:t>
            </a:r>
            <a:r>
              <a:rPr lang="ru" sz="1050">
                <a:solidFill>
                  <a:srgbClr val="D4D4D4"/>
                </a:solidFill>
                <a:highlight>
                  <a:srgbClr val="1E1E1E"/>
                </a:highlight>
                <a:latin typeface="Courier New"/>
                <a:ea typeface="Courier New"/>
                <a:cs typeface="Courier New"/>
                <a:sym typeface="Courier New"/>
              </a:rPr>
              <a:t>: </a:t>
            </a:r>
            <a:r>
              <a:rPr lang="ru" sz="1050">
                <a:solidFill>
                  <a:srgbClr val="CE9178"/>
                </a:solidFill>
                <a:highlight>
                  <a:srgbClr val="1E1E1E"/>
                </a:highlight>
                <a:latin typeface="Courier New"/>
                <a:ea typeface="Courier New"/>
                <a:cs typeface="Courier New"/>
                <a:sym typeface="Courier New"/>
              </a:rPr>
              <a:t>white</a:t>
            </a:r>
            <a:r>
              <a:rPr lang="ru"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ru" sz="1050">
                <a:solidFill>
                  <a:srgbClr val="D4D4D4"/>
                </a:solidFill>
                <a:highlight>
                  <a:srgbClr val="1E1E1E"/>
                </a:highlight>
                <a:latin typeface="Courier New"/>
                <a:ea typeface="Courier New"/>
                <a:cs typeface="Courier New"/>
                <a:sym typeface="Courier New"/>
              </a:rPr>
              <a:t>    </a:t>
            </a:r>
            <a:r>
              <a:rPr lang="ru" sz="1050">
                <a:solidFill>
                  <a:srgbClr val="9CDCFE"/>
                </a:solidFill>
                <a:highlight>
                  <a:srgbClr val="1E1E1E"/>
                </a:highlight>
                <a:latin typeface="Courier New"/>
                <a:ea typeface="Courier New"/>
                <a:cs typeface="Courier New"/>
                <a:sym typeface="Courier New"/>
              </a:rPr>
              <a:t>line-height</a:t>
            </a:r>
            <a:r>
              <a:rPr lang="ru" sz="1050">
                <a:solidFill>
                  <a:srgbClr val="D4D4D4"/>
                </a:solidFill>
                <a:highlight>
                  <a:srgbClr val="1E1E1E"/>
                </a:highlight>
                <a:latin typeface="Courier New"/>
                <a:ea typeface="Courier New"/>
                <a:cs typeface="Courier New"/>
                <a:sym typeface="Courier New"/>
              </a:rPr>
              <a:t>: </a:t>
            </a:r>
            <a:r>
              <a:rPr lang="ru" sz="1050">
                <a:solidFill>
                  <a:srgbClr val="B5CEA8"/>
                </a:solidFill>
                <a:highlight>
                  <a:srgbClr val="1E1E1E"/>
                </a:highlight>
                <a:latin typeface="Courier New"/>
                <a:ea typeface="Courier New"/>
                <a:cs typeface="Courier New"/>
                <a:sym typeface="Courier New"/>
              </a:rPr>
              <a:t>10em</a:t>
            </a:r>
            <a:r>
              <a:rPr lang="ru"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ru"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
        <p:nvSpPr>
          <p:cNvPr id="80" name="Google Shape;80;p17"/>
          <p:cNvSpPr txBox="1"/>
          <p:nvPr/>
        </p:nvSpPr>
        <p:spPr>
          <a:xfrm>
            <a:off x="5529250" y="396475"/>
            <a:ext cx="3139800" cy="884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3400"/>
              </a:spcBef>
              <a:spcAft>
                <a:spcPts val="0"/>
              </a:spcAft>
              <a:buClr>
                <a:schemeClr val="dk1"/>
              </a:buClr>
              <a:buSzPts val="1100"/>
              <a:buFont typeface="Arial"/>
              <a:buNone/>
            </a:pPr>
            <a:r>
              <a:rPr b="1" lang="ru" sz="2100">
                <a:solidFill>
                  <a:schemeClr val="dk1"/>
                </a:solidFill>
              </a:rPr>
              <a:t>line-height</a:t>
            </a:r>
            <a:endParaRPr b="1" sz="2100">
              <a:solidFill>
                <a:schemeClr val="dk1"/>
              </a:solidFill>
            </a:endParaRPr>
          </a:p>
          <a:p>
            <a:pPr indent="0" lvl="0" marL="0" rtl="0" algn="l">
              <a:spcBef>
                <a:spcPts val="400"/>
              </a:spcBef>
              <a:spcAft>
                <a:spcPts val="0"/>
              </a:spcAft>
              <a:buNone/>
            </a:pPr>
            <a:r>
              <a:t/>
            </a:r>
            <a:endParaRPr b="1" sz="1800">
              <a:solidFill>
                <a:schemeClr val="dk1"/>
              </a:solidFill>
            </a:endParaRPr>
          </a:p>
        </p:txBody>
      </p:sp>
      <p:pic>
        <p:nvPicPr>
          <p:cNvPr id="81" name="Google Shape;81;p17"/>
          <p:cNvPicPr preferRelativeResize="0"/>
          <p:nvPr/>
        </p:nvPicPr>
        <p:blipFill rotWithShape="1">
          <a:blip r:embed="rId3">
            <a:alphaModFix/>
          </a:blip>
          <a:srcRect b="44594" l="0" r="67470" t="12874"/>
          <a:stretch/>
        </p:blipFill>
        <p:spPr>
          <a:xfrm>
            <a:off x="3935075" y="1532325"/>
            <a:ext cx="5157850" cy="3793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solidFill>
                  <a:srgbClr val="222222"/>
                </a:solidFill>
              </a:rPr>
              <a:t>Если </a:t>
            </a:r>
            <a:r>
              <a:rPr lang="ru" u="sng">
                <a:solidFill>
                  <a:schemeClr val="hlink"/>
                </a:solidFill>
                <a:hlinkClick r:id="rId3"/>
              </a:rPr>
              <a:t>высоту строки (свойство line-height)</a:t>
            </a:r>
            <a:r>
              <a:rPr lang="ru">
                <a:solidFill>
                  <a:srgbClr val="222222"/>
                </a:solidFill>
              </a:rPr>
              <a:t> сделать равной высоте блока (свойство height), то вложенный элемент разместиться по центру.</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1062725" y="11310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3400"/>
              </a:spcBef>
              <a:spcAft>
                <a:spcPts val="0"/>
              </a:spcAft>
              <a:buClr>
                <a:schemeClr val="dk1"/>
              </a:buClr>
              <a:buSzPct val="54098"/>
              <a:buFont typeface="Arial"/>
              <a:buNone/>
            </a:pPr>
            <a:r>
              <a:rPr b="1" lang="ru" sz="2033"/>
              <a:t>Вертикальное выравнивание иконок и смайликов</a:t>
            </a:r>
            <a:endParaRPr b="1" sz="2033"/>
          </a:p>
          <a:p>
            <a:pPr indent="0" lvl="0" marL="0" rtl="0" algn="l">
              <a:spcBef>
                <a:spcPts val="400"/>
              </a:spcBef>
              <a:spcAft>
                <a:spcPts val="0"/>
              </a:spcAft>
              <a:buNone/>
            </a:pPr>
            <a:r>
              <a:t/>
            </a:r>
            <a:endParaRPr/>
          </a:p>
        </p:txBody>
      </p:sp>
      <p:sp>
        <p:nvSpPr>
          <p:cNvPr id="92" name="Google Shape;92;p19"/>
          <p:cNvSpPr txBox="1"/>
          <p:nvPr>
            <p:ph idx="1" type="body"/>
          </p:nvPr>
        </p:nvSpPr>
        <p:spPr>
          <a:xfrm>
            <a:off x="311700" y="685800"/>
            <a:ext cx="3642300" cy="4329000"/>
          </a:xfrm>
          <a:prstGeom prst="rect">
            <a:avLst/>
          </a:prstGeom>
        </p:spPr>
        <p:txBody>
          <a:bodyPr anchorCtr="0" anchor="t" bIns="91425" lIns="91425" spcFirstLastPara="1" rIns="91425" wrap="square" tIns="91425">
            <a:normAutofit lnSpcReduction="20000"/>
          </a:bodyPr>
          <a:lstStyle/>
          <a:p>
            <a:pPr indent="0" lvl="0" marL="0" rtl="0" algn="l">
              <a:lnSpc>
                <a:spcPct val="135714"/>
              </a:lnSpc>
              <a:spcBef>
                <a:spcPts val="0"/>
              </a:spcBef>
              <a:spcAft>
                <a:spcPts val="0"/>
              </a:spcAft>
              <a:buClr>
                <a:schemeClr val="dk1"/>
              </a:buClr>
              <a:buSzPts val="1100"/>
              <a:buFont typeface="Arial"/>
              <a:buNone/>
            </a:pPr>
            <a:r>
              <a:rPr lang="ru" sz="1050">
                <a:solidFill>
                  <a:srgbClr val="808080"/>
                </a:solidFill>
                <a:highlight>
                  <a:srgbClr val="1E1E1E"/>
                </a:highlight>
                <a:latin typeface="Courier New"/>
                <a:ea typeface="Courier New"/>
                <a:cs typeface="Courier New"/>
                <a:sym typeface="Courier New"/>
              </a:rPr>
              <a:t>&lt;</a:t>
            </a:r>
            <a:r>
              <a:rPr lang="ru" sz="1050">
                <a:solidFill>
                  <a:srgbClr val="569CD6"/>
                </a:solidFill>
                <a:highlight>
                  <a:srgbClr val="1E1E1E"/>
                </a:highlight>
                <a:latin typeface="Courier New"/>
                <a:ea typeface="Courier New"/>
                <a:cs typeface="Courier New"/>
                <a:sym typeface="Courier New"/>
              </a:rPr>
              <a:t>div</a:t>
            </a:r>
            <a:r>
              <a:rPr lang="ru" sz="1050">
                <a:solidFill>
                  <a:srgbClr val="D4D4D4"/>
                </a:solidFill>
                <a:highlight>
                  <a:srgbClr val="1E1E1E"/>
                </a:highlight>
                <a:latin typeface="Courier New"/>
                <a:ea typeface="Courier New"/>
                <a:cs typeface="Courier New"/>
                <a:sym typeface="Courier New"/>
              </a:rPr>
              <a:t> </a:t>
            </a:r>
            <a:r>
              <a:rPr lang="ru" sz="1050">
                <a:solidFill>
                  <a:srgbClr val="9CDCFE"/>
                </a:solidFill>
                <a:highlight>
                  <a:srgbClr val="1E1E1E"/>
                </a:highlight>
                <a:latin typeface="Courier New"/>
                <a:ea typeface="Courier New"/>
                <a:cs typeface="Courier New"/>
                <a:sym typeface="Courier New"/>
              </a:rPr>
              <a:t>class</a:t>
            </a:r>
            <a:r>
              <a:rPr lang="ru" sz="1050">
                <a:solidFill>
                  <a:srgbClr val="D4D4D4"/>
                </a:solidFill>
                <a:highlight>
                  <a:srgbClr val="1E1E1E"/>
                </a:highlight>
                <a:latin typeface="Courier New"/>
                <a:ea typeface="Courier New"/>
                <a:cs typeface="Courier New"/>
                <a:sym typeface="Courier New"/>
              </a:rPr>
              <a:t>=</a:t>
            </a:r>
            <a:r>
              <a:rPr lang="ru" sz="1050">
                <a:solidFill>
                  <a:srgbClr val="CE9178"/>
                </a:solidFill>
                <a:highlight>
                  <a:srgbClr val="1E1E1E"/>
                </a:highlight>
                <a:latin typeface="Courier New"/>
                <a:ea typeface="Courier New"/>
                <a:cs typeface="Courier New"/>
                <a:sym typeface="Courier New"/>
              </a:rPr>
              <a:t>"container"</a:t>
            </a:r>
            <a:r>
              <a:rPr lang="ru"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ru" sz="1050">
                <a:solidFill>
                  <a:srgbClr val="D4D4D4"/>
                </a:solidFill>
                <a:highlight>
                  <a:srgbClr val="1E1E1E"/>
                </a:highlight>
                <a:latin typeface="Courier New"/>
                <a:ea typeface="Courier New"/>
                <a:cs typeface="Courier New"/>
                <a:sym typeface="Courier New"/>
              </a:rPr>
              <a:t>        </a:t>
            </a:r>
            <a:r>
              <a:rPr lang="ru" sz="1050">
                <a:solidFill>
                  <a:srgbClr val="808080"/>
                </a:solidFill>
                <a:highlight>
                  <a:srgbClr val="1E1E1E"/>
                </a:highlight>
                <a:latin typeface="Courier New"/>
                <a:ea typeface="Courier New"/>
                <a:cs typeface="Courier New"/>
                <a:sym typeface="Courier New"/>
              </a:rPr>
              <a:t>&lt;</a:t>
            </a:r>
            <a:r>
              <a:rPr lang="ru" sz="1050">
                <a:solidFill>
                  <a:srgbClr val="569CD6"/>
                </a:solidFill>
                <a:highlight>
                  <a:srgbClr val="1E1E1E"/>
                </a:highlight>
                <a:latin typeface="Courier New"/>
                <a:ea typeface="Courier New"/>
                <a:cs typeface="Courier New"/>
                <a:sym typeface="Courier New"/>
              </a:rPr>
              <a:t>p</a:t>
            </a:r>
            <a:r>
              <a:rPr lang="ru" sz="1050">
                <a:solidFill>
                  <a:srgbClr val="808080"/>
                </a:solidFill>
                <a:highlight>
                  <a:srgbClr val="1E1E1E"/>
                </a:highlight>
                <a:latin typeface="Courier New"/>
                <a:ea typeface="Courier New"/>
                <a:cs typeface="Courier New"/>
                <a:sym typeface="Courier New"/>
              </a:rPr>
              <a:t>&gt;</a:t>
            </a:r>
            <a:r>
              <a:rPr lang="ru" sz="1050">
                <a:solidFill>
                  <a:srgbClr val="D4D4D4"/>
                </a:solidFill>
                <a:highlight>
                  <a:srgbClr val="1E1E1E"/>
                </a:highlight>
                <a:latin typeface="Courier New"/>
                <a:ea typeface="Courier New"/>
                <a:cs typeface="Courier New"/>
                <a:sym typeface="Courier New"/>
              </a:rPr>
              <a:t>Этот абзац… </a:t>
            </a:r>
            <a:r>
              <a:rPr lang="ru" sz="1050">
                <a:solidFill>
                  <a:srgbClr val="808080"/>
                </a:solidFill>
                <a:highlight>
                  <a:srgbClr val="1E1E1E"/>
                </a:highlight>
                <a:latin typeface="Courier New"/>
                <a:ea typeface="Courier New"/>
                <a:cs typeface="Courier New"/>
                <a:sym typeface="Courier New"/>
              </a:rPr>
              <a:t>&lt;</a:t>
            </a:r>
            <a:r>
              <a:rPr lang="ru" sz="1050">
                <a:solidFill>
                  <a:srgbClr val="569CD6"/>
                </a:solidFill>
                <a:highlight>
                  <a:srgbClr val="1E1E1E"/>
                </a:highlight>
                <a:latin typeface="Courier New"/>
                <a:ea typeface="Courier New"/>
                <a:cs typeface="Courier New"/>
                <a:sym typeface="Courier New"/>
              </a:rPr>
              <a:t>img</a:t>
            </a:r>
            <a:r>
              <a:rPr lang="ru" sz="1050">
                <a:solidFill>
                  <a:srgbClr val="D4D4D4"/>
                </a:solidFill>
                <a:highlight>
                  <a:srgbClr val="1E1E1E"/>
                </a:highlight>
                <a:latin typeface="Courier New"/>
                <a:ea typeface="Courier New"/>
                <a:cs typeface="Courier New"/>
                <a:sym typeface="Courier New"/>
              </a:rPr>
              <a:t> </a:t>
            </a:r>
            <a:r>
              <a:rPr lang="ru" sz="1050">
                <a:solidFill>
                  <a:srgbClr val="9CDCFE"/>
                </a:solidFill>
                <a:highlight>
                  <a:srgbClr val="1E1E1E"/>
                </a:highlight>
                <a:latin typeface="Courier New"/>
                <a:ea typeface="Courier New"/>
                <a:cs typeface="Courier New"/>
                <a:sym typeface="Courier New"/>
              </a:rPr>
              <a:t>src</a:t>
            </a:r>
            <a:r>
              <a:rPr lang="ru" sz="1050">
                <a:solidFill>
                  <a:srgbClr val="D4D4D4"/>
                </a:solidFill>
                <a:highlight>
                  <a:srgbClr val="1E1E1E"/>
                </a:highlight>
                <a:latin typeface="Courier New"/>
                <a:ea typeface="Courier New"/>
                <a:cs typeface="Courier New"/>
                <a:sym typeface="Courier New"/>
              </a:rPr>
              <a:t>=</a:t>
            </a:r>
            <a:r>
              <a:rPr lang="ru" sz="1050">
                <a:solidFill>
                  <a:srgbClr val="CE9178"/>
                </a:solidFill>
                <a:highlight>
                  <a:srgbClr val="1E1E1E"/>
                </a:highlight>
                <a:latin typeface="Courier New"/>
                <a:ea typeface="Courier New"/>
                <a:cs typeface="Courier New"/>
                <a:sym typeface="Courier New"/>
              </a:rPr>
              <a:t>"images/the-witcher.jpg"</a:t>
            </a:r>
            <a:r>
              <a:rPr lang="ru" sz="1050">
                <a:solidFill>
                  <a:srgbClr val="D4D4D4"/>
                </a:solidFill>
                <a:highlight>
                  <a:srgbClr val="1E1E1E"/>
                </a:highlight>
                <a:latin typeface="Courier New"/>
                <a:ea typeface="Courier New"/>
                <a:cs typeface="Courier New"/>
                <a:sym typeface="Courier New"/>
              </a:rPr>
              <a:t> </a:t>
            </a:r>
            <a:r>
              <a:rPr lang="ru" sz="1050">
                <a:solidFill>
                  <a:srgbClr val="9CDCFE"/>
                </a:solidFill>
                <a:highlight>
                  <a:srgbClr val="1E1E1E"/>
                </a:highlight>
                <a:latin typeface="Courier New"/>
                <a:ea typeface="Courier New"/>
                <a:cs typeface="Courier New"/>
                <a:sym typeface="Courier New"/>
              </a:rPr>
              <a:t>alt</a:t>
            </a:r>
            <a:r>
              <a:rPr lang="ru" sz="1050">
                <a:solidFill>
                  <a:srgbClr val="D4D4D4"/>
                </a:solidFill>
                <a:highlight>
                  <a:srgbClr val="1E1E1E"/>
                </a:highlight>
                <a:latin typeface="Courier New"/>
                <a:ea typeface="Courier New"/>
                <a:cs typeface="Courier New"/>
                <a:sym typeface="Courier New"/>
              </a:rPr>
              <a:t>=</a:t>
            </a:r>
            <a:r>
              <a:rPr lang="ru" sz="1050">
                <a:solidFill>
                  <a:srgbClr val="CE9178"/>
                </a:solidFill>
                <a:highlight>
                  <a:srgbClr val="1E1E1E"/>
                </a:highlight>
                <a:latin typeface="Courier New"/>
                <a:ea typeface="Courier New"/>
                <a:cs typeface="Courier New"/>
                <a:sym typeface="Courier New"/>
              </a:rPr>
              <a:t>"Геральд"</a:t>
            </a:r>
            <a:r>
              <a:rPr lang="ru" sz="1050">
                <a:solidFill>
                  <a:srgbClr val="808080"/>
                </a:solidFill>
                <a:highlight>
                  <a:srgbClr val="1E1E1E"/>
                </a:highlight>
                <a:latin typeface="Courier New"/>
                <a:ea typeface="Courier New"/>
                <a:cs typeface="Courier New"/>
                <a:sym typeface="Courier New"/>
              </a:rPr>
              <a:t>&gt;</a:t>
            </a:r>
            <a:r>
              <a:rPr lang="ru" sz="1050">
                <a:solidFill>
                  <a:srgbClr val="D4D4D4"/>
                </a:solidFill>
                <a:highlight>
                  <a:srgbClr val="1E1E1E"/>
                </a:highlight>
                <a:latin typeface="Courier New"/>
                <a:ea typeface="Courier New"/>
                <a:cs typeface="Courier New"/>
                <a:sym typeface="Courier New"/>
              </a:rPr>
              <a:t>Этот абзац… </a:t>
            </a:r>
            <a:r>
              <a:rPr lang="ru" sz="1050">
                <a:solidFill>
                  <a:srgbClr val="808080"/>
                </a:solidFill>
                <a:highlight>
                  <a:srgbClr val="1E1E1E"/>
                </a:highlight>
                <a:latin typeface="Courier New"/>
                <a:ea typeface="Courier New"/>
                <a:cs typeface="Courier New"/>
                <a:sym typeface="Courier New"/>
              </a:rPr>
              <a:t>&lt;/</a:t>
            </a:r>
            <a:r>
              <a:rPr lang="ru" sz="1050">
                <a:solidFill>
                  <a:srgbClr val="569CD6"/>
                </a:solidFill>
                <a:highlight>
                  <a:srgbClr val="1E1E1E"/>
                </a:highlight>
                <a:latin typeface="Courier New"/>
                <a:ea typeface="Courier New"/>
                <a:cs typeface="Courier New"/>
                <a:sym typeface="Courier New"/>
              </a:rPr>
              <a:t>p</a:t>
            </a:r>
            <a:r>
              <a:rPr lang="ru"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ru" sz="1050">
                <a:solidFill>
                  <a:srgbClr val="D4D4D4"/>
                </a:solidFill>
                <a:highlight>
                  <a:srgbClr val="1E1E1E"/>
                </a:highlight>
                <a:latin typeface="Courier New"/>
                <a:ea typeface="Courier New"/>
                <a:cs typeface="Courier New"/>
                <a:sym typeface="Courier New"/>
              </a:rPr>
              <a:t>    </a:t>
            </a:r>
            <a:r>
              <a:rPr lang="ru" sz="1050">
                <a:solidFill>
                  <a:srgbClr val="808080"/>
                </a:solidFill>
                <a:highlight>
                  <a:srgbClr val="1E1E1E"/>
                </a:highlight>
                <a:latin typeface="Courier New"/>
                <a:ea typeface="Courier New"/>
                <a:cs typeface="Courier New"/>
                <a:sym typeface="Courier New"/>
              </a:rPr>
              <a:t>&lt;/</a:t>
            </a:r>
            <a:r>
              <a:rPr lang="ru" sz="1050">
                <a:solidFill>
                  <a:srgbClr val="569CD6"/>
                </a:solidFill>
                <a:highlight>
                  <a:srgbClr val="1E1E1E"/>
                </a:highlight>
                <a:latin typeface="Courier New"/>
                <a:ea typeface="Courier New"/>
                <a:cs typeface="Courier New"/>
                <a:sym typeface="Courier New"/>
              </a:rPr>
              <a:t>div</a:t>
            </a:r>
            <a:r>
              <a:rPr lang="ru"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ru" sz="1050">
                <a:solidFill>
                  <a:srgbClr val="D7BA7D"/>
                </a:solidFill>
                <a:highlight>
                  <a:srgbClr val="1E1E1E"/>
                </a:highlight>
                <a:latin typeface="Courier New"/>
                <a:ea typeface="Courier New"/>
                <a:cs typeface="Courier New"/>
                <a:sym typeface="Courier New"/>
              </a:rPr>
              <a:t>.container</a:t>
            </a:r>
            <a:r>
              <a:rPr lang="ru"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ru" sz="1050">
                <a:solidFill>
                  <a:srgbClr val="D4D4D4"/>
                </a:solidFill>
                <a:highlight>
                  <a:srgbClr val="1E1E1E"/>
                </a:highlight>
                <a:latin typeface="Courier New"/>
                <a:ea typeface="Courier New"/>
                <a:cs typeface="Courier New"/>
                <a:sym typeface="Courier New"/>
              </a:rPr>
              <a:t>    </a:t>
            </a:r>
            <a:r>
              <a:rPr lang="ru" sz="1050">
                <a:solidFill>
                  <a:srgbClr val="9CDCFE"/>
                </a:solidFill>
                <a:highlight>
                  <a:srgbClr val="1E1E1E"/>
                </a:highlight>
                <a:latin typeface="Courier New"/>
                <a:ea typeface="Courier New"/>
                <a:cs typeface="Courier New"/>
                <a:sym typeface="Courier New"/>
              </a:rPr>
              <a:t>background-color</a:t>
            </a:r>
            <a:r>
              <a:rPr lang="ru" sz="1050">
                <a:solidFill>
                  <a:srgbClr val="D4D4D4"/>
                </a:solidFill>
                <a:highlight>
                  <a:srgbClr val="1E1E1E"/>
                </a:highlight>
                <a:latin typeface="Courier New"/>
                <a:ea typeface="Courier New"/>
                <a:cs typeface="Courier New"/>
                <a:sym typeface="Courier New"/>
              </a:rPr>
              <a:t>: </a:t>
            </a:r>
            <a:r>
              <a:rPr lang="ru" sz="1050">
                <a:solidFill>
                  <a:srgbClr val="CE9178"/>
                </a:solidFill>
                <a:highlight>
                  <a:srgbClr val="1E1E1E"/>
                </a:highlight>
                <a:latin typeface="Courier New"/>
                <a:ea typeface="Courier New"/>
                <a:cs typeface="Courier New"/>
                <a:sym typeface="Courier New"/>
              </a:rPr>
              <a:t>brown</a:t>
            </a:r>
            <a:r>
              <a:rPr lang="ru"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ru" sz="1050">
                <a:solidFill>
                  <a:srgbClr val="D4D4D4"/>
                </a:solidFill>
                <a:highlight>
                  <a:srgbClr val="1E1E1E"/>
                </a:highlight>
                <a:latin typeface="Courier New"/>
                <a:ea typeface="Courier New"/>
                <a:cs typeface="Courier New"/>
                <a:sym typeface="Courier New"/>
              </a:rPr>
              <a:t>    </a:t>
            </a:r>
            <a:r>
              <a:rPr lang="ru" sz="1050">
                <a:solidFill>
                  <a:srgbClr val="9CDCFE"/>
                </a:solidFill>
                <a:highlight>
                  <a:srgbClr val="1E1E1E"/>
                </a:highlight>
                <a:latin typeface="Courier New"/>
                <a:ea typeface="Courier New"/>
                <a:cs typeface="Courier New"/>
                <a:sym typeface="Courier New"/>
              </a:rPr>
              <a:t>height</a:t>
            </a:r>
            <a:r>
              <a:rPr lang="ru" sz="1050">
                <a:solidFill>
                  <a:srgbClr val="D4D4D4"/>
                </a:solidFill>
                <a:highlight>
                  <a:srgbClr val="1E1E1E"/>
                </a:highlight>
                <a:latin typeface="Courier New"/>
                <a:ea typeface="Courier New"/>
                <a:cs typeface="Courier New"/>
                <a:sym typeface="Courier New"/>
              </a:rPr>
              <a:t>: </a:t>
            </a:r>
            <a:r>
              <a:rPr lang="ru" sz="1050">
                <a:solidFill>
                  <a:srgbClr val="B5CEA8"/>
                </a:solidFill>
                <a:highlight>
                  <a:srgbClr val="1E1E1E"/>
                </a:highlight>
                <a:latin typeface="Courier New"/>
                <a:ea typeface="Courier New"/>
                <a:cs typeface="Courier New"/>
                <a:sym typeface="Courier New"/>
              </a:rPr>
              <a:t>10em</a:t>
            </a:r>
            <a:r>
              <a:rPr lang="ru"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ru"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ru" sz="1050">
                <a:solidFill>
                  <a:srgbClr val="D7BA7D"/>
                </a:solidFill>
                <a:highlight>
                  <a:srgbClr val="1E1E1E"/>
                </a:highlight>
                <a:latin typeface="Courier New"/>
                <a:ea typeface="Courier New"/>
                <a:cs typeface="Courier New"/>
                <a:sym typeface="Courier New"/>
              </a:rPr>
              <a:t>.container</a:t>
            </a:r>
            <a:r>
              <a:rPr lang="ru" sz="1050">
                <a:solidFill>
                  <a:srgbClr val="D4D4D4"/>
                </a:solidFill>
                <a:highlight>
                  <a:srgbClr val="1E1E1E"/>
                </a:highlight>
                <a:latin typeface="Courier New"/>
                <a:ea typeface="Courier New"/>
                <a:cs typeface="Courier New"/>
                <a:sym typeface="Courier New"/>
              </a:rPr>
              <a:t> </a:t>
            </a:r>
            <a:r>
              <a:rPr lang="ru" sz="1050">
                <a:solidFill>
                  <a:srgbClr val="D7BA7D"/>
                </a:solidFill>
                <a:highlight>
                  <a:srgbClr val="1E1E1E"/>
                </a:highlight>
                <a:latin typeface="Courier New"/>
                <a:ea typeface="Courier New"/>
                <a:cs typeface="Courier New"/>
                <a:sym typeface="Courier New"/>
              </a:rPr>
              <a:t>p</a:t>
            </a:r>
            <a:r>
              <a:rPr lang="ru"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ru" sz="1050">
                <a:solidFill>
                  <a:srgbClr val="D4D4D4"/>
                </a:solidFill>
                <a:highlight>
                  <a:srgbClr val="1E1E1E"/>
                </a:highlight>
                <a:latin typeface="Courier New"/>
                <a:ea typeface="Courier New"/>
                <a:cs typeface="Courier New"/>
                <a:sym typeface="Courier New"/>
              </a:rPr>
              <a:t>    </a:t>
            </a:r>
            <a:r>
              <a:rPr lang="ru" sz="1050">
                <a:solidFill>
                  <a:srgbClr val="9CDCFE"/>
                </a:solidFill>
                <a:highlight>
                  <a:srgbClr val="1E1E1E"/>
                </a:highlight>
                <a:latin typeface="Courier New"/>
                <a:ea typeface="Courier New"/>
                <a:cs typeface="Courier New"/>
                <a:sym typeface="Courier New"/>
              </a:rPr>
              <a:t>margin</a:t>
            </a:r>
            <a:r>
              <a:rPr lang="ru" sz="1050">
                <a:solidFill>
                  <a:srgbClr val="D4D4D4"/>
                </a:solidFill>
                <a:highlight>
                  <a:srgbClr val="1E1E1E"/>
                </a:highlight>
                <a:latin typeface="Courier New"/>
                <a:ea typeface="Courier New"/>
                <a:cs typeface="Courier New"/>
                <a:sym typeface="Courier New"/>
              </a:rPr>
              <a:t>: </a:t>
            </a:r>
            <a:r>
              <a:rPr lang="ru" sz="1050">
                <a:solidFill>
                  <a:srgbClr val="B5CEA8"/>
                </a:solidFill>
                <a:highlight>
                  <a:srgbClr val="1E1E1E"/>
                </a:highlight>
                <a:latin typeface="Courier New"/>
                <a:ea typeface="Courier New"/>
                <a:cs typeface="Courier New"/>
                <a:sym typeface="Courier New"/>
              </a:rPr>
              <a:t>0</a:t>
            </a:r>
            <a:r>
              <a:rPr lang="ru"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ru" sz="1050">
                <a:solidFill>
                  <a:srgbClr val="D4D4D4"/>
                </a:solidFill>
                <a:highlight>
                  <a:srgbClr val="1E1E1E"/>
                </a:highlight>
                <a:latin typeface="Courier New"/>
                <a:ea typeface="Courier New"/>
                <a:cs typeface="Courier New"/>
                <a:sym typeface="Courier New"/>
              </a:rPr>
              <a:t>    </a:t>
            </a:r>
            <a:r>
              <a:rPr lang="ru" sz="1050">
                <a:solidFill>
                  <a:srgbClr val="9CDCFE"/>
                </a:solidFill>
                <a:highlight>
                  <a:srgbClr val="1E1E1E"/>
                </a:highlight>
                <a:latin typeface="Courier New"/>
                <a:ea typeface="Courier New"/>
                <a:cs typeface="Courier New"/>
                <a:sym typeface="Courier New"/>
              </a:rPr>
              <a:t>color</a:t>
            </a:r>
            <a:r>
              <a:rPr lang="ru" sz="1050">
                <a:solidFill>
                  <a:srgbClr val="D4D4D4"/>
                </a:solidFill>
                <a:highlight>
                  <a:srgbClr val="1E1E1E"/>
                </a:highlight>
                <a:latin typeface="Courier New"/>
                <a:ea typeface="Courier New"/>
                <a:cs typeface="Courier New"/>
                <a:sym typeface="Courier New"/>
              </a:rPr>
              <a:t>: </a:t>
            </a:r>
            <a:r>
              <a:rPr lang="ru" sz="1050">
                <a:solidFill>
                  <a:srgbClr val="CE9178"/>
                </a:solidFill>
                <a:highlight>
                  <a:srgbClr val="1E1E1E"/>
                </a:highlight>
                <a:latin typeface="Courier New"/>
                <a:ea typeface="Courier New"/>
                <a:cs typeface="Courier New"/>
                <a:sym typeface="Courier New"/>
              </a:rPr>
              <a:t>white</a:t>
            </a:r>
            <a:r>
              <a:rPr lang="ru"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ru"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ru" sz="1050">
                <a:solidFill>
                  <a:srgbClr val="D7BA7D"/>
                </a:solidFill>
                <a:highlight>
                  <a:srgbClr val="1E1E1E"/>
                </a:highlight>
                <a:latin typeface="Courier New"/>
                <a:ea typeface="Courier New"/>
                <a:cs typeface="Courier New"/>
                <a:sym typeface="Courier New"/>
              </a:rPr>
              <a:t>.container</a:t>
            </a:r>
            <a:r>
              <a:rPr lang="ru" sz="1050">
                <a:solidFill>
                  <a:srgbClr val="D4D4D4"/>
                </a:solidFill>
                <a:highlight>
                  <a:srgbClr val="1E1E1E"/>
                </a:highlight>
                <a:latin typeface="Courier New"/>
                <a:ea typeface="Courier New"/>
                <a:cs typeface="Courier New"/>
                <a:sym typeface="Courier New"/>
              </a:rPr>
              <a:t> </a:t>
            </a:r>
            <a:r>
              <a:rPr lang="ru" sz="1050">
                <a:solidFill>
                  <a:srgbClr val="D7BA7D"/>
                </a:solidFill>
                <a:highlight>
                  <a:srgbClr val="1E1E1E"/>
                </a:highlight>
                <a:latin typeface="Courier New"/>
                <a:ea typeface="Courier New"/>
                <a:cs typeface="Courier New"/>
                <a:sym typeface="Courier New"/>
              </a:rPr>
              <a:t>img</a:t>
            </a:r>
            <a:r>
              <a:rPr lang="ru"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ru" sz="1050">
                <a:solidFill>
                  <a:srgbClr val="D4D4D4"/>
                </a:solidFill>
                <a:highlight>
                  <a:srgbClr val="1E1E1E"/>
                </a:highlight>
                <a:latin typeface="Courier New"/>
                <a:ea typeface="Courier New"/>
                <a:cs typeface="Courier New"/>
                <a:sym typeface="Courier New"/>
              </a:rPr>
              <a:t>    </a:t>
            </a:r>
            <a:r>
              <a:rPr lang="ru" sz="1050">
                <a:solidFill>
                  <a:srgbClr val="9CDCFE"/>
                </a:solidFill>
                <a:highlight>
                  <a:srgbClr val="1E1E1E"/>
                </a:highlight>
                <a:latin typeface="Courier New"/>
                <a:ea typeface="Courier New"/>
                <a:cs typeface="Courier New"/>
                <a:sym typeface="Courier New"/>
              </a:rPr>
              <a:t>width</a:t>
            </a:r>
            <a:r>
              <a:rPr lang="ru" sz="1050">
                <a:solidFill>
                  <a:srgbClr val="D4D4D4"/>
                </a:solidFill>
                <a:highlight>
                  <a:srgbClr val="1E1E1E"/>
                </a:highlight>
                <a:latin typeface="Courier New"/>
                <a:ea typeface="Courier New"/>
                <a:cs typeface="Courier New"/>
                <a:sym typeface="Courier New"/>
              </a:rPr>
              <a:t>: </a:t>
            </a:r>
            <a:r>
              <a:rPr lang="ru" sz="1050">
                <a:solidFill>
                  <a:srgbClr val="B5CEA8"/>
                </a:solidFill>
                <a:highlight>
                  <a:srgbClr val="1E1E1E"/>
                </a:highlight>
                <a:latin typeface="Courier New"/>
                <a:ea typeface="Courier New"/>
                <a:cs typeface="Courier New"/>
                <a:sym typeface="Courier New"/>
              </a:rPr>
              <a:t>200px</a:t>
            </a:r>
            <a:r>
              <a:rPr lang="ru"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ru" sz="1050">
                <a:solidFill>
                  <a:srgbClr val="D4D4D4"/>
                </a:solidFill>
                <a:highlight>
                  <a:srgbClr val="1E1E1E"/>
                </a:highlight>
                <a:latin typeface="Courier New"/>
                <a:ea typeface="Courier New"/>
                <a:cs typeface="Courier New"/>
                <a:sym typeface="Courier New"/>
              </a:rPr>
              <a:t>    </a:t>
            </a:r>
            <a:r>
              <a:rPr lang="ru" sz="1050">
                <a:solidFill>
                  <a:srgbClr val="9CDCFE"/>
                </a:solidFill>
                <a:highlight>
                  <a:srgbClr val="1E1E1E"/>
                </a:highlight>
                <a:latin typeface="Courier New"/>
                <a:ea typeface="Courier New"/>
                <a:cs typeface="Courier New"/>
                <a:sym typeface="Courier New"/>
              </a:rPr>
              <a:t>vertical-align</a:t>
            </a:r>
            <a:r>
              <a:rPr lang="ru" sz="1050">
                <a:solidFill>
                  <a:srgbClr val="D4D4D4"/>
                </a:solidFill>
                <a:highlight>
                  <a:srgbClr val="1E1E1E"/>
                </a:highlight>
                <a:latin typeface="Courier New"/>
                <a:ea typeface="Courier New"/>
                <a:cs typeface="Courier New"/>
                <a:sym typeface="Courier New"/>
              </a:rPr>
              <a:t>: </a:t>
            </a:r>
            <a:r>
              <a:rPr lang="ru" sz="1050">
                <a:solidFill>
                  <a:srgbClr val="CE9178"/>
                </a:solidFill>
                <a:highlight>
                  <a:srgbClr val="1E1E1E"/>
                </a:highlight>
                <a:latin typeface="Courier New"/>
                <a:ea typeface="Courier New"/>
                <a:cs typeface="Courier New"/>
                <a:sym typeface="Courier New"/>
              </a:rPr>
              <a:t>middle</a:t>
            </a:r>
            <a:r>
              <a:rPr lang="ru"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ru" sz="1050">
                <a:solidFill>
                  <a:srgbClr val="D4D4D4"/>
                </a:solidFill>
                <a:highlight>
                  <a:srgbClr val="1E1E1E"/>
                </a:highlight>
                <a:latin typeface="Courier New"/>
                <a:ea typeface="Courier New"/>
                <a:cs typeface="Courier New"/>
                <a:sym typeface="Courier New"/>
              </a:rPr>
              <a:t>}</a:t>
            </a:r>
            <a:endParaRPr/>
          </a:p>
        </p:txBody>
      </p:sp>
      <p:pic>
        <p:nvPicPr>
          <p:cNvPr id="93" name="Google Shape;93;p19"/>
          <p:cNvPicPr preferRelativeResize="0"/>
          <p:nvPr/>
        </p:nvPicPr>
        <p:blipFill rotWithShape="1">
          <a:blip r:embed="rId3">
            <a:alphaModFix/>
          </a:blip>
          <a:srcRect b="54461" l="0" r="47843" t="13172"/>
          <a:stretch/>
        </p:blipFill>
        <p:spPr>
          <a:xfrm>
            <a:off x="3424025" y="1586650"/>
            <a:ext cx="6536626" cy="22816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Подробнее про </a:t>
            </a:r>
            <a:r>
              <a:rPr b="1" lang="ru" sz="1900">
                <a:solidFill>
                  <a:srgbClr val="655545"/>
                </a:solidFill>
              </a:rPr>
              <a:t>vertical-align</a:t>
            </a:r>
            <a:endParaRPr b="1" sz="1900">
              <a:solidFill>
                <a:srgbClr val="655545"/>
              </a:solidFill>
            </a:endParaRPr>
          </a:p>
          <a:p>
            <a:pPr indent="-342900" lvl="0" marL="457200" rtl="0" algn="l">
              <a:spcBef>
                <a:spcPts val="1200"/>
              </a:spcBef>
              <a:spcAft>
                <a:spcPts val="0"/>
              </a:spcAft>
              <a:buSzPts val="1800"/>
              <a:buAutoNum type="arabicParenR"/>
            </a:pPr>
            <a:r>
              <a:rPr lang="ru" u="sng">
                <a:solidFill>
                  <a:schemeClr val="hlink"/>
                </a:solidFill>
                <a:hlinkClick r:id="rId3"/>
              </a:rPr>
              <a:t>http://shpargalkablog.ru/2012/04/vertical-align.html</a:t>
            </a:r>
            <a:endParaRPr/>
          </a:p>
          <a:p>
            <a:pPr indent="-342900" lvl="0" marL="457200" rtl="0" algn="l">
              <a:spcBef>
                <a:spcPts val="0"/>
              </a:spcBef>
              <a:spcAft>
                <a:spcPts val="0"/>
              </a:spcAft>
              <a:buSzPts val="1800"/>
              <a:buAutoNum type="arabicParenR"/>
            </a:pPr>
            <a:r>
              <a:rPr lang="ru" u="sng">
                <a:solidFill>
                  <a:schemeClr val="hlink"/>
                </a:solidFill>
                <a:hlinkClick r:id="rId4"/>
              </a:rPr>
              <a:t>https://developer.mozilla.org/ru/docs/Web/CSS/vertical-align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idx="4294967295" type="ctrTitle"/>
          </p:nvPr>
        </p:nvSpPr>
        <p:spPr>
          <a:xfrm>
            <a:off x="493883" y="1333950"/>
            <a:ext cx="8520600" cy="205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Центрирование и по горизонтали и вертикали</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E7EF69A4269BA847A5D5FBF9C8D95997" ma:contentTypeVersion="10" ma:contentTypeDescription="Создание документа." ma:contentTypeScope="" ma:versionID="7fc1254503f80e318e44dbc69c989855">
  <xsd:schema xmlns:xsd="http://www.w3.org/2001/XMLSchema" xmlns:xs="http://www.w3.org/2001/XMLSchema" xmlns:p="http://schemas.microsoft.com/office/2006/metadata/properties" xmlns:ns2="e93f62b3-2c8a-4eca-be1b-57ee6bd45c23" xmlns:ns3="1bb18f60-5d1a-449b-bc0b-2f2aa4fc26fd" targetNamespace="http://schemas.microsoft.com/office/2006/metadata/properties" ma:root="true" ma:fieldsID="3fd41a59eeb90d1d251604002580d776" ns2:_="" ns3:_="">
    <xsd:import namespace="e93f62b3-2c8a-4eca-be1b-57ee6bd45c23"/>
    <xsd:import namespace="1bb18f60-5d1a-449b-bc0b-2f2aa4fc26f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3f62b3-2c8a-4eca-be1b-57ee6bd45c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bb18f60-5d1a-449b-bc0b-2f2aa4fc26fd" elementFormDefault="qualified">
    <xsd:import namespace="http://schemas.microsoft.com/office/2006/documentManagement/types"/>
    <xsd:import namespace="http://schemas.microsoft.com/office/infopath/2007/PartnerControls"/>
    <xsd:element name="SharedWithUsers" ma:index="15" nillable="true" ma:displayName="Общий доступ с использованием"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Совместно с подробностями"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C929AA6-C0B3-4A7A-8981-FAE0C5870DCF}"/>
</file>

<file path=customXml/itemProps2.xml><?xml version="1.0" encoding="utf-8"?>
<ds:datastoreItem xmlns:ds="http://schemas.openxmlformats.org/officeDocument/2006/customXml" ds:itemID="{96E86848-C7C2-4304-8A88-1EBA9C595659}"/>
</file>