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722"/>
  </p:normalViewPr>
  <p:slideViewPr>
    <p:cSldViewPr snapToGrid="0">
      <p:cViewPr varScale="1">
        <p:scale>
          <a:sx n="94" d="100"/>
          <a:sy n="94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FD6E4-A33E-0C4E-8E2F-9308943A9E1D}" type="datetimeFigureOut">
              <a:rPr lang="en-IL" smtClean="0"/>
              <a:t>30/08/2024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F0066-A3EA-EC4F-9722-26F5D0BDFB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412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F0066-A3EA-EC4F-9722-26F5D0BDFBA3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77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F0066-A3EA-EC4F-9722-26F5D0BDFBA3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1060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F0066-A3EA-EC4F-9722-26F5D0BDFBA3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010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F0066-A3EA-EC4F-9722-26F5D0BDFBA3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3060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F0066-A3EA-EC4F-9722-26F5D0BDFBA3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851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afhenig1/DS17_TMDB_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aniczka/full-tmdb-tv-shows-dataset-2023-150k-show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0752-82DC-C97D-F3ED-1AC192C6D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4"/>
            <a:ext cx="10459290" cy="1612458"/>
          </a:xfrm>
        </p:spPr>
        <p:txBody>
          <a:bodyPr/>
          <a:lstStyle/>
          <a:p>
            <a:r>
              <a:rPr lang="en-IL" sz="4800" dirty="0"/>
              <a:t>TMDB’s TV-SHOWS </a:t>
            </a:r>
            <a:br>
              <a:rPr lang="en-IL" sz="4800" dirty="0"/>
            </a:br>
            <a:r>
              <a:rPr lang="en-IL" sz="4800" dirty="0"/>
              <a:t>‘POPULARITY’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39A92-F17D-F6C4-D3CA-4B7CE8A70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08389"/>
            <a:ext cx="8825658" cy="1077509"/>
          </a:xfrm>
        </p:spPr>
        <p:txBody>
          <a:bodyPr>
            <a:normAutofit lnSpcReduction="10000"/>
          </a:bodyPr>
          <a:lstStyle/>
          <a:p>
            <a:r>
              <a:rPr lang="en-IL" sz="2900" dirty="0"/>
              <a:t>ML DS17 Project </a:t>
            </a:r>
          </a:p>
          <a:p>
            <a:r>
              <a:rPr lang="en-IL" sz="2900" dirty="0"/>
              <a:t>Sep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5CA16-87AE-8800-524C-C594D4E44668}"/>
              </a:ext>
            </a:extLst>
          </p:cNvPr>
          <p:cNvSpPr txBox="1"/>
          <p:nvPr/>
        </p:nvSpPr>
        <p:spPr>
          <a:xfrm>
            <a:off x="1154955" y="5490780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1800" dirty="0">
                <a:solidFill>
                  <a:schemeClr val="bg1"/>
                </a:solidFill>
              </a:rPr>
              <a:t>Asaf Henig </a:t>
            </a:r>
          </a:p>
          <a:p>
            <a:r>
              <a:rPr lang="en-IL" sz="1800" dirty="0">
                <a:solidFill>
                  <a:schemeClr val="bg1"/>
                </a:solidFill>
              </a:rPr>
              <a:t>Part of Bar-Ilan U</a:t>
            </a:r>
            <a:r>
              <a:rPr lang="en-US" sz="1800" dirty="0">
                <a:solidFill>
                  <a:schemeClr val="bg1"/>
                </a:solidFill>
              </a:rPr>
              <a:t>n</a:t>
            </a:r>
            <a:r>
              <a:rPr lang="en-IL" sz="1800" dirty="0">
                <a:solidFill>
                  <a:schemeClr val="bg1"/>
                </a:solidFill>
              </a:rPr>
              <a:t>iveristy ML/DS17 Course</a:t>
            </a:r>
          </a:p>
        </p:txBody>
      </p:sp>
    </p:spTree>
    <p:extLst>
      <p:ext uri="{BB962C8B-B14F-4D97-AF65-F5344CB8AC3E}">
        <p14:creationId xmlns:p14="http://schemas.microsoft.com/office/powerpoint/2010/main" val="124653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1300-E4A3-701D-388A-9B853393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Data Pulling and Visualization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632409-D11E-0B0A-E7D8-F89582E6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3611"/>
            <a:ext cx="6814671" cy="3530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62DD28-1C68-203A-5BA3-DC8A29EDD869}"/>
              </a:ext>
            </a:extLst>
          </p:cNvPr>
          <p:cNvSpPr txBox="1"/>
          <p:nvPr/>
        </p:nvSpPr>
        <p:spPr>
          <a:xfrm>
            <a:off x="189316" y="5972469"/>
            <a:ext cx="66253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L" sz="1600" b="1" dirty="0"/>
              <a:t>No strong relations between ‘Popularity’ and any feature except Genres Type. ‘Soap’ type TV-show received the highest popularity avg. Note ‘Soap’ have high number of Episodes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497E9-B4AD-AB9F-F0CA-6EAFDFC65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55" y="2339963"/>
            <a:ext cx="5188013" cy="4306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B669F4-D541-040A-A9DE-B3BEF6300EE4}"/>
              </a:ext>
            </a:extLst>
          </p:cNvPr>
          <p:cNvSpPr/>
          <p:nvPr/>
        </p:nvSpPr>
        <p:spPr>
          <a:xfrm>
            <a:off x="10085696" y="2893324"/>
            <a:ext cx="559560" cy="46743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343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1300-E4A3-701D-388A-9B853393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541177" cy="706964"/>
          </a:xfrm>
        </p:spPr>
        <p:txBody>
          <a:bodyPr/>
          <a:lstStyle/>
          <a:p>
            <a:r>
              <a:rPr lang="en-US" dirty="0"/>
              <a:t>EDA - Data Cleansing and One-Hot encoding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AD1B-29DD-B17C-3CA5-BA7CCEC7A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97" y="2603500"/>
            <a:ext cx="9191767" cy="4124846"/>
          </a:xfrm>
        </p:spPr>
        <p:txBody>
          <a:bodyPr>
            <a:normAutofit lnSpcReduction="10000"/>
          </a:bodyPr>
          <a:lstStyle/>
          <a:p>
            <a:r>
              <a:rPr lang="en-IL" sz="1600" dirty="0"/>
              <a:t>Original distribution of all numerical featrues was not Normal and strongly right Skewed 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For outliers presentation we’ve create a log (in base 10) numerical values version of the </a:t>
            </a:r>
            <a:r>
              <a:rPr lang="en-US" sz="1400" dirty="0" err="1"/>
              <a:t>df</a:t>
            </a:r>
            <a:r>
              <a:rPr lang="en-US" sz="14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We have used IQR test to search for outliers and cleanse the dataset</a:t>
            </a:r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600" dirty="0"/>
              <a:t>We have decided to fix outliers (cleanse) in only two numerical features: 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‘</a:t>
            </a:r>
            <a:r>
              <a:rPr lang="en-US" sz="1400" dirty="0" err="1"/>
              <a:t>episode_run_time</a:t>
            </a:r>
            <a:r>
              <a:rPr lang="en-US" sz="1400" dirty="0"/>
              <a:t>’  (1055 outliers) and ‘</a:t>
            </a:r>
            <a:r>
              <a:rPr lang="en-US" sz="1400" dirty="0" err="1"/>
              <a:t>num_production_companies</a:t>
            </a:r>
            <a:r>
              <a:rPr lang="en-US" sz="1400" dirty="0"/>
              <a:t>’ (3322 outliers)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Outliers values were turned to NULL and Imputation done through the                                 MICE (Multiple Imputation by Chained Equations) algorithm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sz="1600" dirty="0"/>
              <a:t>Dataset preparation for MICE included these feature modifications: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’</a:t>
            </a:r>
            <a:r>
              <a:rPr lang="en-US" sz="1400" dirty="0" err="1"/>
              <a:t>Last_Air_Date</a:t>
            </a:r>
            <a:r>
              <a:rPr lang="en-US" sz="1400" dirty="0"/>
              <a:t>’ was modified to 3 features: day, month, year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One-hot encoding on these categorial feature: 'type’, 'status’, 'networks', '</a:t>
            </a:r>
            <a:r>
              <a:rPr lang="en-US" sz="1400" dirty="0" err="1"/>
              <a:t>original_language</a:t>
            </a:r>
            <a:r>
              <a:rPr lang="en-US" sz="1400" dirty="0"/>
              <a:t>', '</a:t>
            </a:r>
            <a:r>
              <a:rPr lang="en-US" sz="1400" dirty="0" err="1"/>
              <a:t>origin_continent</a:t>
            </a:r>
            <a:r>
              <a:rPr lang="en-US" sz="1400" dirty="0"/>
              <a:t>’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b="1" dirty="0"/>
              <a:t>New dataset: 71370 x 73</a:t>
            </a: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9BCC0-75F4-ED65-7C67-FF0E7F82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672" y="2242536"/>
            <a:ext cx="2449771" cy="1823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36AD43-FEBF-AC1D-79B9-D889B0A74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826" y="4424022"/>
            <a:ext cx="3965617" cy="991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2A1753-0E35-BC79-D117-5317CD746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4480" y="5934246"/>
            <a:ext cx="3776963" cy="8440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28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A8D6-8323-EAB4-D5E7-58AA7FE7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45643" cy="706964"/>
          </a:xfrm>
        </p:spPr>
        <p:txBody>
          <a:bodyPr/>
          <a:lstStyle/>
          <a:p>
            <a:r>
              <a:rPr lang="en-IL" dirty="0"/>
              <a:t>Feature Engineering and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06E4-F927-CFCF-B05C-5C1451932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1037046" cy="4098687"/>
          </a:xfrm>
        </p:spPr>
        <p:txBody>
          <a:bodyPr>
            <a:normAutofit/>
          </a:bodyPr>
          <a:lstStyle/>
          <a:p>
            <a:r>
              <a:rPr lang="en-IL" sz="1600" dirty="0"/>
              <a:t>Some feature-engineering was done in previous steps, e.g. spliting ‘last_air_date’ to ‘day’,’month’,’year’</a:t>
            </a:r>
          </a:p>
          <a:p>
            <a:endParaRPr lang="en-IL" sz="1600" dirty="0"/>
          </a:p>
          <a:p>
            <a:r>
              <a:rPr lang="en-IL" sz="1600" dirty="0"/>
              <a:t>Sentiment was calculated on each TV-show by examining the original ‘overview’ feature.</a:t>
            </a:r>
          </a:p>
          <a:p>
            <a:pPr lvl="1"/>
            <a:r>
              <a:rPr lang="en-IL" sz="1400" dirty="0"/>
              <a:t>No relations was found between Popularity and Sentiment and new featrue was removed</a:t>
            </a:r>
          </a:p>
          <a:p>
            <a:endParaRPr lang="en-IL" dirty="0"/>
          </a:p>
          <a:p>
            <a:r>
              <a:rPr lang="en-US" sz="1600" dirty="0"/>
              <a:t>Feature Selection was done using Multivariable Analysis with these 								     algorithms: Lasso, Linear Regression, Random Forest, Gradient Boost</a:t>
            </a:r>
          </a:p>
          <a:p>
            <a:pPr lvl="1"/>
            <a:r>
              <a:rPr lang="en-US" sz="1400" dirty="0"/>
              <a:t> Filter the </a:t>
            </a:r>
            <a:r>
              <a:rPr lang="en-US" sz="1400" dirty="0" err="1"/>
              <a:t>Dataframe</a:t>
            </a:r>
            <a:r>
              <a:rPr lang="en-US" sz="1400" dirty="0"/>
              <a:t> where 'sum' is less than 3</a:t>
            </a:r>
          </a:p>
          <a:p>
            <a:pPr lvl="1"/>
            <a:r>
              <a:rPr lang="en-US" sz="1400" b="1" dirty="0"/>
              <a:t>16 columns filtered out</a:t>
            </a:r>
          </a:p>
          <a:p>
            <a:pPr lvl="1"/>
            <a:endParaRPr lang="en-US" sz="1400" dirty="0"/>
          </a:p>
          <a:p>
            <a:r>
              <a:rPr lang="en-US" sz="1600" b="1" dirty="0"/>
              <a:t>New dataset: 71370 x 57</a:t>
            </a:r>
            <a:endParaRPr lang="en-US" sz="1600" dirty="0"/>
          </a:p>
          <a:p>
            <a:endParaRPr lang="en-IL" dirty="0"/>
          </a:p>
          <a:p>
            <a:pPr lvl="1"/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085F2-3878-E19E-FF85-A4D040AAE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203" y="4032356"/>
            <a:ext cx="3504685" cy="2641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AE11445-EB03-2012-51C9-55DC95F5C368}"/>
              </a:ext>
            </a:extLst>
          </p:cNvPr>
          <p:cNvGrpSpPr/>
          <p:nvPr/>
        </p:nvGrpSpPr>
        <p:grpSpPr>
          <a:xfrm>
            <a:off x="4609130" y="5487111"/>
            <a:ext cx="3756948" cy="1215076"/>
            <a:chOff x="2589260" y="5467254"/>
            <a:chExt cx="3756948" cy="12150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01FB58-49AC-B7B5-F551-F763D33D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9260" y="5467254"/>
              <a:ext cx="2946400" cy="12065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64C737F-03B5-F004-E0B4-67DF39610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5659" y="5492653"/>
              <a:ext cx="810549" cy="11896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0B0F05-1B73-1729-2DDF-FA55C89201EE}"/>
                </a:ext>
              </a:extLst>
            </p:cNvPr>
            <p:cNvSpPr/>
            <p:nvPr/>
          </p:nvSpPr>
          <p:spPr>
            <a:xfrm>
              <a:off x="2589260" y="5467254"/>
              <a:ext cx="3756948" cy="12065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19161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3D25-5B64-3A37-047D-9EB4B03A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Model Selection and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B2C2-EAD5-826A-BDEC-661D48122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967971" cy="3569695"/>
          </a:xfrm>
        </p:spPr>
        <p:txBody>
          <a:bodyPr>
            <a:normAutofit fontScale="92500" lnSpcReduction="10000"/>
          </a:bodyPr>
          <a:lstStyle/>
          <a:p>
            <a:r>
              <a:rPr lang="en-IL" sz="1600" dirty="0"/>
              <a:t>Dataset was split between Training (70%), Validation (15%) and Test (15%)</a:t>
            </a:r>
          </a:p>
          <a:p>
            <a:pPr marL="0" indent="0">
              <a:buNone/>
            </a:pPr>
            <a:endParaRPr lang="en-IL" sz="1600" dirty="0"/>
          </a:p>
          <a:p>
            <a:r>
              <a:rPr lang="en-IL" sz="1600" dirty="0"/>
              <a:t>Comparison between 7 models was done on the Training-set  </a:t>
            </a:r>
          </a:p>
          <a:p>
            <a:pPr lvl="1"/>
            <a:r>
              <a:rPr lang="en-IL" sz="1400" dirty="0"/>
              <a:t>Decision-Tree was chosen </a:t>
            </a:r>
          </a:p>
          <a:p>
            <a:pPr lvl="1"/>
            <a:endParaRPr lang="en-IL" sz="1400" dirty="0"/>
          </a:p>
          <a:p>
            <a:r>
              <a:rPr lang="en-IL" sz="1600" dirty="0"/>
              <a:t>Fine-tuning process was done using GridSearch on the                                                                    validation dataset </a:t>
            </a:r>
          </a:p>
          <a:p>
            <a:pPr lvl="1"/>
            <a:r>
              <a:rPr lang="en-IL" sz="1400" b="1" dirty="0"/>
              <a:t>No improvement was ach</a:t>
            </a:r>
            <a:r>
              <a:rPr lang="en-US" sz="1400" b="1" dirty="0" err="1"/>
              <a:t>ie</a:t>
            </a:r>
            <a:r>
              <a:rPr lang="en-IL" sz="1400" b="1" dirty="0"/>
              <a:t>ved and chosen model remained the basic Decision-Tree</a:t>
            </a:r>
          </a:p>
          <a:p>
            <a:pPr lvl="1"/>
            <a:endParaRPr lang="en-IL" sz="1400" b="1" dirty="0"/>
          </a:p>
          <a:p>
            <a:r>
              <a:rPr lang="en-IL" sz="1600" dirty="0"/>
              <a:t>Prediction was conducted using Test dataset with basic DecisionTree Model </a:t>
            </a:r>
          </a:p>
          <a:p>
            <a:pPr lvl="1"/>
            <a:r>
              <a:rPr lang="en-IL" sz="1400" dirty="0"/>
              <a:t>Extremely poor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8DB7F-36F4-463A-4D75-31A6C0A0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322" y="2961581"/>
            <a:ext cx="3830023" cy="1667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B95DAD-D2B0-A218-A11C-9A3E95BFF7B8}"/>
              </a:ext>
            </a:extLst>
          </p:cNvPr>
          <p:cNvCxnSpPr>
            <a:cxnSpLocks/>
          </p:cNvCxnSpPr>
          <p:nvPr/>
        </p:nvCxnSpPr>
        <p:spPr>
          <a:xfrm>
            <a:off x="4183038" y="3756545"/>
            <a:ext cx="3732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D96283E-FFA9-1281-C03D-D6D43472F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619" y="6173195"/>
            <a:ext cx="8682748" cy="250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92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4D98-CDE4-672F-1EFA-9EF76AAC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527530" cy="706964"/>
          </a:xfrm>
        </p:spPr>
        <p:txBody>
          <a:bodyPr/>
          <a:lstStyle/>
          <a:p>
            <a:r>
              <a:rPr lang="en-US" sz="3200" dirty="0"/>
              <a:t>Deployment and Beneficiaries of Machine Learning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C9B2-68B6-519E-F360-45C40AC2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24" y="2320119"/>
            <a:ext cx="11037046" cy="4421875"/>
          </a:xfrm>
        </p:spPr>
        <p:txBody>
          <a:bodyPr>
            <a:normAutofit/>
          </a:bodyPr>
          <a:lstStyle/>
          <a:p>
            <a:r>
              <a:rPr lang="en-IL" sz="1600" dirty="0"/>
              <a:t>Project code is found on the public ‘</a:t>
            </a:r>
            <a:r>
              <a:rPr lang="en-US" sz="1600" dirty="0"/>
              <a:t>DS17_TMDB_Project’ repository</a:t>
            </a:r>
            <a:r>
              <a:rPr lang="en-IL" sz="1600" dirty="0"/>
              <a:t> in my Github account </a:t>
            </a:r>
            <a:r>
              <a:rPr lang="en-IL" sz="1600" dirty="0">
                <a:hlinkClick r:id="rId2"/>
              </a:rPr>
              <a:t>HERE</a:t>
            </a:r>
            <a:endParaRPr lang="en-IL" sz="1600" dirty="0"/>
          </a:p>
          <a:p>
            <a:pPr lvl="1"/>
            <a:r>
              <a:rPr lang="en-IL" sz="1400" dirty="0"/>
              <a:t>Repository include 4 python files represeting the below 4 steps</a:t>
            </a:r>
          </a:p>
          <a:p>
            <a:pPr lvl="2"/>
            <a:r>
              <a:rPr lang="en-US" sz="1200" dirty="0"/>
              <a:t>EDA Data Pulling and Visualization (ML_TMDB_PROJECT_EDA_1.ipynb)</a:t>
            </a:r>
          </a:p>
          <a:p>
            <a:pPr lvl="2"/>
            <a:r>
              <a:rPr lang="en-US" sz="1200" dirty="0"/>
              <a:t>EDA Data Cleansing and One hot Encoding  (ML_TMDB_PROJECT_EDA_2.ipynb)</a:t>
            </a:r>
          </a:p>
          <a:p>
            <a:pPr lvl="2"/>
            <a:r>
              <a:rPr lang="en-US" sz="1200" dirty="0"/>
              <a:t>Feature engineering (ML_TMDB_PROJECT_EDA_3.ipynb)</a:t>
            </a:r>
          </a:p>
          <a:p>
            <a:pPr lvl="2"/>
            <a:r>
              <a:rPr lang="en-US" sz="1200" dirty="0"/>
              <a:t>Model Selection and finetuning (ML_TMDB_PROJECT_MODEL_SELECTION.ipynb)</a:t>
            </a:r>
          </a:p>
          <a:p>
            <a:pPr lvl="1"/>
            <a:r>
              <a:rPr lang="en-IL" sz="1400" dirty="0"/>
              <a:t>Initial data preperation / fat-file creation is not included and instead the fat file itself can be found (</a:t>
            </a:r>
            <a:r>
              <a:rPr lang="en-US" sz="1400" dirty="0" err="1"/>
              <a:t>tmdb_flat_file.pkl</a:t>
            </a:r>
            <a:r>
              <a:rPr lang="en-IL" sz="1400" dirty="0"/>
              <a:t>)</a:t>
            </a:r>
          </a:p>
          <a:p>
            <a:r>
              <a:rPr lang="en-IL" sz="1600" dirty="0"/>
              <a:t>To use the code it is sufficent to run the model selection file (</a:t>
            </a:r>
            <a:r>
              <a:rPr lang="en-US" sz="1600" dirty="0"/>
              <a:t>ML_TMDB_PROJECT_MODEL_SELECTION.ipynb</a:t>
            </a:r>
            <a:r>
              <a:rPr lang="en-IL" sz="1600" dirty="0"/>
              <a:t>) as it starts by loading pickle file from previous step (</a:t>
            </a:r>
            <a:r>
              <a:rPr lang="en-US" sz="1600" dirty="0" err="1"/>
              <a:t>tmdb_EDA_feature_eng_file.pkl</a:t>
            </a:r>
            <a:r>
              <a:rPr lang="en-US" sz="1600" dirty="0"/>
              <a:t>)</a:t>
            </a:r>
          </a:p>
          <a:p>
            <a:r>
              <a:rPr lang="en-US" sz="1600" dirty="0"/>
              <a:t>Any new TV-show for which popularity prediction is needed can use the chosen model provided that a dataset with 56 columns (57 – ‘popularity’ feature) is available. To run prediction:</a:t>
            </a:r>
          </a:p>
          <a:p>
            <a:pPr lvl="1"/>
            <a:r>
              <a:rPr lang="en-US" sz="1400" dirty="0"/>
              <a:t>Run this code: </a:t>
            </a:r>
            <a:r>
              <a:rPr lang="en-US" sz="1400" dirty="0" err="1"/>
              <a:t>pupulairy_prediction</a:t>
            </a:r>
            <a:r>
              <a:rPr lang="en-US" sz="1400" dirty="0"/>
              <a:t> = mod2.predict(</a:t>
            </a:r>
            <a:r>
              <a:rPr lang="en-US" sz="1400" dirty="0" err="1"/>
              <a:t>New_TV_Show</a:t>
            </a:r>
            <a:r>
              <a:rPr lang="en-US" sz="1400" dirty="0"/>
              <a:t>). mod2 is the </a:t>
            </a:r>
            <a:r>
              <a:rPr lang="en-US" sz="1400" dirty="0" err="1"/>
              <a:t>DecisionTreeRegressor</a:t>
            </a:r>
            <a:r>
              <a:rPr lang="en-US" sz="1400" dirty="0"/>
              <a:t> that run on the </a:t>
            </a:r>
            <a:r>
              <a:rPr lang="en-US" sz="1400" dirty="0" err="1"/>
              <a:t>X_train</a:t>
            </a:r>
            <a:r>
              <a:rPr lang="en-US" sz="1400" dirty="0"/>
              <a:t>/</a:t>
            </a:r>
            <a:r>
              <a:rPr lang="en-US" sz="1400" dirty="0" err="1"/>
              <a:t>y_train</a:t>
            </a:r>
            <a:r>
              <a:rPr lang="en-US" sz="1400" dirty="0"/>
              <a:t> </a:t>
            </a:r>
          </a:p>
          <a:p>
            <a:pPr lvl="1"/>
            <a:r>
              <a:rPr lang="en-US" sz="1400" dirty="0" err="1"/>
              <a:t>New_TV_Show</a:t>
            </a:r>
            <a:r>
              <a:rPr lang="en-US" sz="1400" dirty="0"/>
              <a:t> – is the new dataset that includes the new TV-show with the 56 features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416185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94AE-B9EE-623E-C6BC-BA9221C2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FC400-09B9-DDB6-F797-A8F6402D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29301"/>
            <a:ext cx="9804198" cy="417621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L" dirty="0"/>
              <a:t>Project Introduction </a:t>
            </a:r>
          </a:p>
          <a:p>
            <a:pPr lvl="1"/>
            <a:r>
              <a:rPr lang="en-IL" dirty="0"/>
              <a:t>Describing the dataset</a:t>
            </a:r>
          </a:p>
          <a:p>
            <a:pPr lvl="1"/>
            <a:r>
              <a:rPr lang="en-IL" dirty="0"/>
              <a:t>Describing the Target Feature</a:t>
            </a:r>
          </a:p>
          <a:p>
            <a:pPr lvl="1"/>
            <a:r>
              <a:rPr lang="en-IL" dirty="0"/>
              <a:t>Project Goal and major chall</a:t>
            </a:r>
            <a:r>
              <a:rPr lang="en-US" dirty="0"/>
              <a:t>e</a:t>
            </a:r>
            <a:r>
              <a:rPr lang="en-IL" dirty="0"/>
              <a:t>nges</a:t>
            </a:r>
          </a:p>
          <a:p>
            <a:pPr>
              <a:buFont typeface="+mj-lt"/>
              <a:buAutoNum type="arabicPeriod"/>
            </a:pPr>
            <a:r>
              <a:rPr lang="en-US" dirty="0"/>
              <a:t>Project Description</a:t>
            </a:r>
          </a:p>
          <a:p>
            <a:pPr lvl="1"/>
            <a:r>
              <a:rPr lang="en-US" dirty="0"/>
              <a:t>Data Preparation: Reducing dataset and modifying large categories, clean text...</a:t>
            </a:r>
          </a:p>
          <a:p>
            <a:pPr lvl="1"/>
            <a:r>
              <a:rPr lang="en-US" dirty="0"/>
              <a:t>EDA - Data Pulling: Visualization, relations</a:t>
            </a:r>
          </a:p>
          <a:p>
            <a:pPr lvl="1"/>
            <a:r>
              <a:rPr lang="en-US" dirty="0"/>
              <a:t>EDA - Data Cleansing and One hot Encoding </a:t>
            </a:r>
          </a:p>
          <a:p>
            <a:pPr lvl="1"/>
            <a:r>
              <a:rPr lang="en-US" dirty="0"/>
              <a:t>Feature engineering – adding features, (PCA)</a:t>
            </a:r>
          </a:p>
          <a:p>
            <a:pPr lvl="1"/>
            <a:r>
              <a:rPr lang="en-US" dirty="0"/>
              <a:t>Model Selection and finetuning</a:t>
            </a:r>
          </a:p>
          <a:p>
            <a:pPr>
              <a:buFont typeface="+mj-lt"/>
              <a:buAutoNum type="arabicPeriod"/>
            </a:pPr>
            <a:r>
              <a:rPr lang="en-US" dirty="0"/>
              <a:t>Deployment and Beneficiaries of Machine Learning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8230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6D3F-A154-AEE2-64F8-EF4D1BC8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553826" cy="706964"/>
          </a:xfrm>
        </p:spPr>
        <p:txBody>
          <a:bodyPr/>
          <a:lstStyle/>
          <a:p>
            <a:r>
              <a:rPr lang="en-IL" dirty="0"/>
              <a:t>Project Introduction –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333B-4D4C-DE4B-237E-AAC9D2098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4059"/>
            <a:ext cx="10899514" cy="4393580"/>
          </a:xfrm>
        </p:spPr>
        <p:txBody>
          <a:bodyPr>
            <a:normAutofit fontScale="85000" lnSpcReduction="20000"/>
          </a:bodyPr>
          <a:lstStyle/>
          <a:p>
            <a:pPr marL="355600" indent="-355600"/>
            <a:r>
              <a:rPr lang="en-IL" dirty="0"/>
              <a:t>The Database: “</a:t>
            </a: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Full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zeitung"/>
              </a:rPr>
              <a:t>TMDb</a:t>
            </a: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 TV Shows Dataset 2024 (150K Shows)” </a:t>
            </a:r>
            <a:r>
              <a:rPr lang="en-US" b="1" i="0" dirty="0">
                <a:solidFill>
                  <a:srgbClr val="202124"/>
                </a:solidFill>
                <a:effectLst/>
                <a:latin typeface="zeitung"/>
                <a:hlinkClick r:id="rId3"/>
              </a:rPr>
              <a:t>HERE</a:t>
            </a:r>
            <a:endParaRPr lang="en-US" b="1" i="0" dirty="0">
              <a:solidFill>
                <a:srgbClr val="202124"/>
              </a:solidFill>
              <a:effectLst/>
              <a:latin typeface="zeitung"/>
            </a:endParaRPr>
          </a:p>
          <a:p>
            <a:pPr lvl="1"/>
            <a:r>
              <a:rPr lang="en-IL" dirty="0"/>
              <a:t>TMDB = ‘The Movie Database’ - Database of world-wide Movies and TV shows going back to 1917</a:t>
            </a:r>
          </a:p>
          <a:p>
            <a:pPr lvl="1"/>
            <a:r>
              <a:rPr lang="en-IL" dirty="0"/>
              <a:t>Shape = 29 columns (2 x dates, 4 x int, 2 x float, 2 x boolean, 8 x string, 11 x categories) x 168640 rows</a:t>
            </a:r>
          </a:p>
          <a:p>
            <a:pPr lvl="1"/>
            <a:r>
              <a:rPr lang="en-IL" dirty="0"/>
              <a:t>Important columns:</a:t>
            </a:r>
          </a:p>
          <a:p>
            <a:pPr marL="979488" lvl="2" indent="-233363"/>
            <a:r>
              <a:rPr lang="en-IL" sz="1600" dirty="0">
                <a:latin typeface="Calibri" panose="020F0502020204030204" pitchFamily="34" charset="0"/>
                <a:cs typeface="Calibri" panose="020F0502020204030204" pitchFamily="34" charset="0"/>
              </a:rPr>
              <a:t>Id (int) , Name (string) = Identify the TV Show. </a:t>
            </a:r>
          </a:p>
          <a:p>
            <a:pPr marL="979488" lvl="2" indent="-233363"/>
            <a:r>
              <a:rPr lang="en-IL" sz="1600" dirty="0">
                <a:latin typeface="Calibri" panose="020F0502020204030204" pitchFamily="34" charset="0"/>
                <a:cs typeface="Calibri" panose="020F0502020204030204" pitchFamily="34" charset="0"/>
              </a:rPr>
              <a:t>Number of Seasons (int), Number of Episodes (int) , episodes_run_time (int) – how long have the show been on the air and how long is the show</a:t>
            </a:r>
          </a:p>
          <a:p>
            <a:pPr marL="979488" lvl="2" indent="-233363"/>
            <a:r>
              <a:rPr lang="en-IL" sz="1600" dirty="0">
                <a:latin typeface="Calibri" panose="020F0502020204030204" pitchFamily="34" charset="0"/>
                <a:cs typeface="Calibri" panose="020F0502020204030204" pitchFamily="34" charset="0"/>
              </a:rPr>
              <a:t>Original language (cat), languages (cat), spoken_languages (cat) = The original language (string), current languages (list),  spken_languages (list)  of the show</a:t>
            </a:r>
          </a:p>
          <a:p>
            <a:pPr marL="979488" lvl="2" indent="-233363"/>
            <a:r>
              <a:rPr lang="en-IL" sz="1600" dirty="0">
                <a:latin typeface="Calibri" panose="020F0502020204030204" pitchFamily="34" charset="0"/>
                <a:cs typeface="Calibri" panose="020F0502020204030204" pitchFamily="34" charset="0"/>
              </a:rPr>
              <a:t>Vote-avg. (float)  = 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vg. vote rating for the TV show</a:t>
            </a:r>
          </a:p>
          <a:p>
            <a:pPr marL="979488" lvl="2" indent="-23336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Overview (string) = 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Overview or plot summary of the TV show.</a:t>
            </a:r>
          </a:p>
          <a:p>
            <a:pPr marL="979488" lvl="2" indent="-233363"/>
            <a:r>
              <a:rPr lang="en-US" sz="16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Adult (Boolean), </a:t>
            </a:r>
            <a:r>
              <a:rPr lang="en-US" sz="1600" dirty="0" err="1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in_production</a:t>
            </a:r>
            <a:r>
              <a:rPr lang="en-US" sz="16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(Boolean) = indicate if the </a:t>
            </a:r>
            <a:r>
              <a:rPr lang="en-US" sz="1600" dirty="0" err="1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TV_show</a:t>
            </a:r>
            <a:r>
              <a:rPr lang="en-US" sz="16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classified as Adult and whether it is currently in production</a:t>
            </a:r>
          </a:p>
          <a:p>
            <a:pPr marL="979488" lvl="2" indent="-233363"/>
            <a:r>
              <a:rPr lang="en-US" sz="16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Air Date (date), Last Air Date (date) = first aired and last aired</a:t>
            </a:r>
          </a:p>
          <a:p>
            <a:pPr marL="979488" lvl="2" indent="-233363"/>
            <a:r>
              <a:rPr lang="en-US" sz="1600" dirty="0" err="1">
                <a:solidFill>
                  <a:srgbClr val="202124"/>
                </a:solidFill>
                <a:latin typeface="Inter"/>
                <a:cs typeface="Calibri" panose="020F0502020204030204" pitchFamily="34" charset="0"/>
              </a:rPr>
              <a:t>production_companies</a:t>
            </a:r>
            <a:r>
              <a:rPr lang="en-US" sz="1600" dirty="0">
                <a:solidFill>
                  <a:srgbClr val="202124"/>
                </a:solidFill>
                <a:latin typeface="Inter"/>
                <a:cs typeface="Calibri" panose="020F0502020204030204" pitchFamily="34" charset="0"/>
              </a:rPr>
              <a:t> (string), networks (string) -  who is producing the show and in which network you can see it</a:t>
            </a:r>
          </a:p>
          <a:p>
            <a:pPr marL="979488" lvl="2" indent="-233363"/>
            <a:r>
              <a:rPr lang="en-US" sz="1600" dirty="0">
                <a:solidFill>
                  <a:srgbClr val="202124"/>
                </a:solidFill>
                <a:latin typeface="Inter"/>
                <a:cs typeface="Calibri" panose="020F0502020204030204" pitchFamily="34" charset="0"/>
              </a:rPr>
              <a:t>Genres (cat) – what is the show </a:t>
            </a:r>
            <a:r>
              <a:rPr lang="en-US" sz="1600" dirty="0" err="1">
                <a:solidFill>
                  <a:srgbClr val="202124"/>
                </a:solidFill>
                <a:latin typeface="Inter"/>
                <a:cs typeface="Calibri" panose="020F0502020204030204" pitchFamily="34" charset="0"/>
              </a:rPr>
              <a:t>gener</a:t>
            </a:r>
            <a:endParaRPr lang="en-US" sz="1600" dirty="0">
              <a:solidFill>
                <a:srgbClr val="202124"/>
              </a:solidFill>
              <a:latin typeface="Inter"/>
              <a:cs typeface="Calibri" panose="020F0502020204030204" pitchFamily="34" charset="0"/>
            </a:endParaRPr>
          </a:p>
          <a:p>
            <a:pPr marL="979488" lvl="2" indent="-233363"/>
            <a:endParaRPr lang="en-US" sz="1600" dirty="0">
              <a:solidFill>
                <a:srgbClr val="202124"/>
              </a:solidFill>
              <a:latin typeface="Inter"/>
              <a:cs typeface="Calibri" panose="020F0502020204030204" pitchFamily="34" charset="0"/>
            </a:endParaRPr>
          </a:p>
          <a:p>
            <a:pPr marL="979488" lvl="2" indent="-233363"/>
            <a:endParaRPr lang="en-US" sz="16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IL" dirty="0"/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2533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07EC-AB37-2964-80B2-CC860489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Project Introduction – Target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5DB1A-C32B-18D9-4066-3D6C46B01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1037046" cy="4254501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Target = ‘Popularity’ column:  </a:t>
            </a:r>
          </a:p>
          <a:p>
            <a:pPr lvl="1"/>
            <a:r>
              <a:rPr lang="en-US" dirty="0"/>
              <a:t>Float64</a:t>
            </a:r>
          </a:p>
          <a:p>
            <a:pPr lvl="1"/>
            <a:r>
              <a:rPr lang="en-US" dirty="0"/>
              <a:t>Min 0. No real Max (in DB 3707) - score can increase indefinitely depending on engagement with TV-show. </a:t>
            </a:r>
          </a:p>
          <a:p>
            <a:r>
              <a:rPr lang="en-US" sz="1800" dirty="0"/>
              <a:t>Description: A score for the TV-show given by TMDB itself based on an unknown algorithm. </a:t>
            </a:r>
          </a:p>
          <a:p>
            <a:r>
              <a:rPr lang="en-US" sz="1800" dirty="0"/>
              <a:t>Represent the current level of interest and engagement by TMDB users (</a:t>
            </a:r>
            <a:r>
              <a:rPr lang="en-US" dirty="0"/>
              <a:t>in the TMDB website) </a:t>
            </a:r>
            <a:r>
              <a:rPr lang="en-US" sz="1800" dirty="0"/>
              <a:t>for the specific show - </a:t>
            </a:r>
            <a:r>
              <a:rPr lang="en-US" dirty="0"/>
              <a:t>reflect how well the TV show is received by </a:t>
            </a:r>
            <a:r>
              <a:rPr lang="en-US" dirty="0" err="1"/>
              <a:t>TMDb</a:t>
            </a:r>
            <a:r>
              <a:rPr lang="en-US" dirty="0"/>
              <a:t> users.</a:t>
            </a:r>
          </a:p>
          <a:p>
            <a:r>
              <a:rPr lang="en-US" dirty="0"/>
              <a:t>Possible ‘Popularity’ score influencers: </a:t>
            </a:r>
          </a:p>
          <a:p>
            <a:pPr lvl="1"/>
            <a:r>
              <a:rPr lang="en-US" b="1" dirty="0"/>
              <a:t>Page Views</a:t>
            </a:r>
            <a:r>
              <a:rPr lang="en-US" dirty="0"/>
              <a:t>: The number of times a TV show's page is visited on TMDB.</a:t>
            </a:r>
          </a:p>
          <a:p>
            <a:pPr lvl="1"/>
            <a:r>
              <a:rPr lang="en-US" b="1" dirty="0"/>
              <a:t>User Engagement</a:t>
            </a:r>
            <a:r>
              <a:rPr lang="en-US" dirty="0"/>
              <a:t>: User actions like ratings, reviews, and watchlist additions.</a:t>
            </a:r>
          </a:p>
          <a:p>
            <a:pPr lvl="1"/>
            <a:r>
              <a:rPr lang="en-US" b="1" dirty="0"/>
              <a:t>Social Media Mentions</a:t>
            </a:r>
            <a:r>
              <a:rPr lang="en-US" dirty="0"/>
              <a:t>: Activity and discussions about the TV show on social media platforms.</a:t>
            </a:r>
          </a:p>
          <a:p>
            <a:pPr lvl="1"/>
            <a:r>
              <a:rPr lang="en-US" b="1" dirty="0"/>
              <a:t>Search Frequency:</a:t>
            </a:r>
            <a:r>
              <a:rPr lang="en-US" dirty="0"/>
              <a:t> How often the show is searched for on TMDB.</a:t>
            </a:r>
          </a:p>
          <a:p>
            <a:pPr lvl="1"/>
            <a:r>
              <a:rPr lang="en-US" b="1" dirty="0"/>
              <a:t>Recentness of Activity</a:t>
            </a:r>
            <a:r>
              <a:rPr lang="en-US" dirty="0"/>
              <a:t>: Recent interactions are weighted more heavily than older ones.</a:t>
            </a:r>
          </a:p>
          <a:p>
            <a:pPr lvl="1"/>
            <a:r>
              <a:rPr lang="en-US" b="1" dirty="0"/>
              <a:t>External Traffic: </a:t>
            </a:r>
            <a:r>
              <a:rPr lang="en-US" dirty="0"/>
              <a:t>Links from other websites driving traffic to the show's TMDB page.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3893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34CD-DE78-1C08-CA55-BE18C4F2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944118" cy="706964"/>
          </a:xfrm>
        </p:spPr>
        <p:txBody>
          <a:bodyPr/>
          <a:lstStyle/>
          <a:p>
            <a:r>
              <a:rPr lang="en-IL" dirty="0"/>
              <a:t>Project Introduction – Goal &amp; Challanges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39CEE-0EC5-4EAB-CAC6-B35DC14B9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944118" cy="3416300"/>
          </a:xfrm>
        </p:spPr>
        <p:txBody>
          <a:bodyPr/>
          <a:lstStyle/>
          <a:p>
            <a:r>
              <a:rPr lang="en-IL" dirty="0"/>
              <a:t>Predicting ‘Popularity’ score given an input featrue-set similar (or subset) to the original 28 features and reasonably assuming that TMDB ‘popularity’ calculation algorithm is unknown</a:t>
            </a:r>
          </a:p>
          <a:p>
            <a:pPr lvl="1"/>
            <a:r>
              <a:rPr lang="en-IL" dirty="0"/>
              <a:t>A ‘regression’ prediction chall</a:t>
            </a:r>
            <a:r>
              <a:rPr lang="en-US" dirty="0"/>
              <a:t>e</a:t>
            </a:r>
            <a:r>
              <a:rPr lang="en-IL" dirty="0"/>
              <a:t>nge</a:t>
            </a:r>
          </a:p>
          <a:p>
            <a:pPr lvl="1"/>
            <a:r>
              <a:rPr lang="en-IL" dirty="0"/>
              <a:t>Project chall</a:t>
            </a:r>
            <a:r>
              <a:rPr lang="en-US" dirty="0"/>
              <a:t>e</a:t>
            </a:r>
            <a:r>
              <a:rPr lang="en-IL" dirty="0"/>
              <a:t>nges:</a:t>
            </a:r>
          </a:p>
          <a:p>
            <a:pPr lvl="2"/>
            <a:r>
              <a:rPr lang="en-IL" dirty="0"/>
              <a:t>X-large dataset</a:t>
            </a:r>
          </a:p>
          <a:p>
            <a:pPr lvl="2"/>
            <a:r>
              <a:rPr lang="en-IL" dirty="0"/>
              <a:t>Not clear that all ‘algorithm’ ingrediants (features) are in the dataset</a:t>
            </a:r>
          </a:p>
          <a:p>
            <a:pPr lvl="2"/>
            <a:r>
              <a:rPr lang="en-IL" dirty="0"/>
              <a:t>Many features of type strings, e.g. overview, poster_path. Some in none english characters , e.g. original_name</a:t>
            </a:r>
          </a:p>
          <a:p>
            <a:pPr lvl="2"/>
            <a:r>
              <a:rPr lang="en-IL" dirty="0"/>
              <a:t>Many large volume category features, e.g. networks  </a:t>
            </a:r>
          </a:p>
          <a:p>
            <a:pPr lvl="2"/>
            <a:r>
              <a:rPr lang="en-IL" dirty="0"/>
              <a:t>Many categories have list-type entries, e.g. production_companies, origin_country </a:t>
            </a:r>
          </a:p>
          <a:p>
            <a:pPr lvl="2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1549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ABE4-5F72-021D-8237-B7B0A4D8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04700" cy="706964"/>
          </a:xfrm>
        </p:spPr>
        <p:txBody>
          <a:bodyPr/>
          <a:lstStyle/>
          <a:p>
            <a:r>
              <a:rPr lang="en-IL" dirty="0"/>
              <a:t>Data Preperation – Dataset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B7FA-00BB-3436-A46D-4AF4A6B6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896019" cy="3865539"/>
          </a:xfrm>
        </p:spPr>
        <p:txBody>
          <a:bodyPr>
            <a:normAutofit fontScale="62500" lnSpcReduction="20000"/>
          </a:bodyPr>
          <a:lstStyle/>
          <a:p>
            <a:r>
              <a:rPr lang="en-IL" b="1" dirty="0"/>
              <a:t>Decisions was made to reduce the dataset size: from 169K entries to 71K (71371)</a:t>
            </a:r>
          </a:p>
          <a:p>
            <a:pPr lvl="1"/>
            <a:r>
              <a:rPr lang="en-US" dirty="0"/>
              <a:t>R</a:t>
            </a:r>
            <a:r>
              <a:rPr lang="en-IL" dirty="0"/>
              <a:t>emoved entries representing shows that were first aired before 1/1/2015 and after 31/12/2023</a:t>
            </a:r>
          </a:p>
          <a:p>
            <a:pPr marL="457200" lvl="1" indent="0">
              <a:buNone/>
            </a:pPr>
            <a:endParaRPr lang="en-IL" dirty="0"/>
          </a:p>
          <a:p>
            <a:r>
              <a:rPr lang="en-IL" b="1" dirty="0"/>
              <a:t>10 features dropped out of the gate </a:t>
            </a:r>
          </a:p>
          <a:p>
            <a:pPr lvl="1"/>
            <a:r>
              <a:rPr lang="en-IL" dirty="0"/>
              <a:t>‘tagline’, ‘created_by’ </a:t>
            </a:r>
            <a:r>
              <a:rPr lang="en-IL" dirty="0">
                <a:sym typeface="Wingdings" pitchFamily="2" charset="2"/>
              </a:rPr>
              <a:t> 80% NULLs</a:t>
            </a:r>
          </a:p>
          <a:p>
            <a:pPr lvl="1"/>
            <a:r>
              <a:rPr lang="en-IL" dirty="0">
                <a:sym typeface="Wingdings" pitchFamily="2" charset="2"/>
              </a:rPr>
              <a:t>‘backdrop_path’, ‘poster_path’  location in TMDB repository – assuming no relations to ‘popularity’</a:t>
            </a:r>
          </a:p>
          <a:p>
            <a:pPr lvl="1"/>
            <a:r>
              <a:rPr lang="en-IL" dirty="0">
                <a:sym typeface="Wingdings" pitchFamily="2" charset="2"/>
              </a:rPr>
              <a:t>‘</a:t>
            </a:r>
            <a:r>
              <a:rPr lang="en-US" dirty="0"/>
              <a:t>spoken languages’ and ‘languages’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identical columns with 30% NULL and large categorical (462)</a:t>
            </a:r>
          </a:p>
          <a:p>
            <a:pPr lvl="1"/>
            <a:r>
              <a:rPr lang="en-US" dirty="0"/>
              <a:t>‘production countries’ </a:t>
            </a:r>
            <a:r>
              <a:rPr lang="en-US" dirty="0">
                <a:sym typeface="Wingdings" pitchFamily="2" charset="2"/>
              </a:rPr>
              <a:t> similar to ‘origin countries’ </a:t>
            </a:r>
          </a:p>
          <a:p>
            <a:pPr lvl="1"/>
            <a:r>
              <a:rPr lang="en-US" dirty="0">
                <a:sym typeface="Wingdings" pitchFamily="2" charset="2"/>
              </a:rPr>
              <a:t>‘original name’  None English characters we cannot work with</a:t>
            </a:r>
          </a:p>
          <a:p>
            <a:pPr lvl="1"/>
            <a:r>
              <a:rPr lang="en-US" dirty="0">
                <a:sym typeface="Wingdings" pitchFamily="2" charset="2"/>
              </a:rPr>
              <a:t>#remove </a:t>
            </a:r>
            <a:r>
              <a:rPr lang="en-US" dirty="0" err="1">
                <a:sym typeface="Wingdings" pitchFamily="2" charset="2"/>
              </a:rPr>
              <a:t>last_air_date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dirty="0" err="1">
                <a:sym typeface="Wingdings" pitchFamily="2" charset="2"/>
              </a:rPr>
              <a:t>in_production</a:t>
            </a:r>
            <a:r>
              <a:rPr lang="en-US" dirty="0">
                <a:sym typeface="Wingdings" pitchFamily="2" charset="2"/>
              </a:rPr>
              <a:t> columns due to large </a:t>
            </a:r>
            <a:r>
              <a:rPr lang="en-US" dirty="0" err="1">
                <a:sym typeface="Wingdings" pitchFamily="2" charset="2"/>
              </a:rPr>
              <a:t>precentage</a:t>
            </a:r>
            <a:r>
              <a:rPr lang="en-US" dirty="0">
                <a:sym typeface="Wingdings" pitchFamily="2" charset="2"/>
              </a:rPr>
              <a:t> of </a:t>
            </a:r>
            <a:r>
              <a:rPr lang="en-US" dirty="0" err="1">
                <a:sym typeface="Wingdings" pitchFamily="2" charset="2"/>
              </a:rPr>
              <a:t>mistaks</a:t>
            </a:r>
            <a:r>
              <a:rPr lang="en-US" dirty="0">
                <a:sym typeface="Wingdings" pitchFamily="2" charset="2"/>
              </a:rPr>
              <a:t> and per Orit instructions</a:t>
            </a:r>
          </a:p>
          <a:p>
            <a:pPr lvl="1"/>
            <a:r>
              <a:rPr lang="en-US" dirty="0">
                <a:sym typeface="Wingdings" pitchFamily="2" charset="2"/>
              </a:rPr>
              <a:t>'</a:t>
            </a:r>
            <a:r>
              <a:rPr lang="en-US" dirty="0" err="1">
                <a:sym typeface="Wingdings" pitchFamily="2" charset="2"/>
              </a:rPr>
              <a:t>last_air_date</a:t>
            </a:r>
            <a:r>
              <a:rPr lang="en-US" dirty="0">
                <a:sym typeface="Wingdings" pitchFamily="2" charset="2"/>
              </a:rPr>
              <a:t>’ and ‘</a:t>
            </a:r>
            <a:r>
              <a:rPr lang="en-US" dirty="0" err="1">
                <a:sym typeface="Wingdings" pitchFamily="2" charset="2"/>
              </a:rPr>
              <a:t>in_production</a:t>
            </a:r>
            <a:r>
              <a:rPr lang="en-US" dirty="0">
                <a:sym typeface="Wingdings" pitchFamily="2" charset="2"/>
              </a:rPr>
              <a:t>’ – dropped due to large amount of mistakes kept only ‘status’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sz="1800" b="1" dirty="0"/>
              <a:t>Create a separate Text dataset for few strings</a:t>
            </a:r>
            <a:r>
              <a:rPr lang="en-US" sz="1800" dirty="0"/>
              <a:t>: ‘overview’, ‘homepage’ (adding ‘name’ and ‘id’ for Id)</a:t>
            </a:r>
          </a:p>
          <a:p>
            <a:pPr marL="0" indent="0">
              <a:buNone/>
            </a:pPr>
            <a:endParaRPr lang="en-US" b="1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New dataset</a:t>
            </a:r>
            <a:r>
              <a:rPr lang="en-US" dirty="0">
                <a:sym typeface="Wingdings" pitchFamily="2" charset="2"/>
              </a:rPr>
              <a:t>: 71371 x 17</a:t>
            </a:r>
            <a:endParaRPr lang="en-IL" dirty="0"/>
          </a:p>
          <a:p>
            <a:pPr lvl="1"/>
            <a:endParaRPr lang="en-IL" dirty="0"/>
          </a:p>
          <a:p>
            <a:pPr lvl="1"/>
            <a:endParaRPr lang="en-IL" b="1" dirty="0"/>
          </a:p>
          <a:p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80318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202E-7471-F84E-9C9E-EF62773D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582121" cy="706964"/>
          </a:xfrm>
        </p:spPr>
        <p:txBody>
          <a:bodyPr/>
          <a:lstStyle/>
          <a:p>
            <a:r>
              <a:rPr lang="en-IL" dirty="0"/>
              <a:t>Data Preperation – Challanging categories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D9E6B-5BD4-0903-4B66-F26707F7F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97" y="2603500"/>
            <a:ext cx="11354937" cy="3892834"/>
          </a:xfrm>
        </p:spPr>
        <p:txBody>
          <a:bodyPr>
            <a:normAutofit fontScale="92500" lnSpcReduction="20000"/>
          </a:bodyPr>
          <a:lstStyle/>
          <a:p>
            <a:r>
              <a:rPr lang="en-IL" sz="1700" dirty="0"/>
              <a:t>‘</a:t>
            </a:r>
            <a:r>
              <a:rPr lang="en-IL" sz="1700" b="1" dirty="0"/>
              <a:t>Networks</a:t>
            </a:r>
            <a:r>
              <a:rPr lang="en-IL" sz="1700" dirty="0"/>
              <a:t>’ (List </a:t>
            </a:r>
            <a:r>
              <a:rPr lang="en-IL" sz="1700" dirty="0">
                <a:sym typeface="Wingdings" pitchFamily="2" charset="2"/>
              </a:rPr>
              <a:t> </a:t>
            </a:r>
            <a:r>
              <a:rPr lang="en-US" sz="1700" dirty="0"/>
              <a:t>Names of networks that have aired the TV show)</a:t>
            </a:r>
          </a:p>
          <a:p>
            <a:pPr lvl="1"/>
            <a:r>
              <a:rPr lang="en-US" sz="1500" dirty="0"/>
              <a:t>List entries (tv-show aired on multiple networks) – replaced with single most </a:t>
            </a:r>
            <a:r>
              <a:rPr lang="en-US" sz="1500" dirty="0" err="1"/>
              <a:t>popular_network</a:t>
            </a:r>
            <a:r>
              <a:rPr lang="en-US" sz="1500" dirty="0"/>
              <a:t> in the list</a:t>
            </a:r>
          </a:p>
          <a:p>
            <a:pPr lvl="1"/>
            <a:r>
              <a:rPr lang="en-US" sz="1500" dirty="0"/>
              <a:t>Maintain top 10 Networks and a new category of ’Others’</a:t>
            </a:r>
          </a:p>
          <a:p>
            <a:r>
              <a:rPr lang="en-US" b="1" dirty="0" err="1">
                <a:solidFill>
                  <a:srgbClr val="202124"/>
                </a:solidFill>
                <a:latin typeface="Inter"/>
              </a:rPr>
              <a:t>Original_Languages</a:t>
            </a:r>
            <a:r>
              <a:rPr lang="en-US" b="1" dirty="0">
                <a:solidFill>
                  <a:srgbClr val="202124"/>
                </a:solidFill>
                <a:latin typeface="Inter"/>
              </a:rPr>
              <a:t> </a:t>
            </a:r>
            <a:r>
              <a:rPr lang="en-US" dirty="0">
                <a:solidFill>
                  <a:srgbClr val="202124"/>
                </a:solidFill>
                <a:latin typeface="Inter"/>
              </a:rPr>
              <a:t>- </a:t>
            </a:r>
            <a:r>
              <a:rPr lang="en-US" sz="1800" dirty="0"/>
              <a:t>Maintain top 10 languages and a new category of ’Others’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r>
              <a:rPr lang="en-US" sz="1700" b="1" dirty="0" err="1"/>
              <a:t>Production_Companies</a:t>
            </a:r>
            <a:r>
              <a:rPr lang="en-IL" sz="1700" b="1" dirty="0"/>
              <a:t> </a:t>
            </a:r>
            <a:r>
              <a:rPr lang="en-IL" sz="1700" dirty="0"/>
              <a:t>(List </a:t>
            </a:r>
            <a:r>
              <a:rPr lang="en-IL" sz="1700" dirty="0">
                <a:sym typeface="Wingdings" pitchFamily="2" charset="2"/>
              </a:rPr>
              <a:t> </a:t>
            </a:r>
            <a:r>
              <a:rPr lang="en-US" sz="1700" dirty="0"/>
              <a:t>Names of production companies associated with the TV show</a:t>
            </a:r>
            <a:r>
              <a:rPr lang="en-IL" sz="1700" dirty="0"/>
              <a:t>)</a:t>
            </a:r>
          </a:p>
          <a:p>
            <a:pPr lvl="1"/>
            <a:r>
              <a:rPr lang="en-US" sz="1500" dirty="0"/>
              <a:t>replace column with a new column (</a:t>
            </a:r>
            <a:r>
              <a:rPr lang="en-US" sz="1500" dirty="0" err="1"/>
              <a:t>num_of_production_companies</a:t>
            </a:r>
            <a:r>
              <a:rPr lang="en-US" sz="1500" dirty="0"/>
              <a:t>) that features #production companies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r>
              <a:rPr lang="en-US" sz="1700" b="1" dirty="0" err="1"/>
              <a:t>Origin_Country</a:t>
            </a:r>
            <a:r>
              <a:rPr lang="en-US" sz="1700" b="1" dirty="0"/>
              <a:t> </a:t>
            </a:r>
            <a:r>
              <a:rPr lang="en-US" sz="1700" dirty="0"/>
              <a:t>(List </a:t>
            </a:r>
            <a:r>
              <a:rPr lang="en-US" sz="1700" dirty="0">
                <a:sym typeface="Wingdings" pitchFamily="2" charset="2"/>
              </a:rPr>
              <a:t> </a:t>
            </a:r>
            <a:r>
              <a:rPr lang="en-US" sz="1700" dirty="0"/>
              <a:t>Country/countries of origin for the TV show)</a:t>
            </a:r>
          </a:p>
          <a:p>
            <a:pPr lvl="1"/>
            <a:r>
              <a:rPr lang="en-US" sz="1500" dirty="0"/>
              <a:t>Replace each list with the first mentioned country</a:t>
            </a:r>
          </a:p>
          <a:p>
            <a:pPr lvl="1"/>
            <a:r>
              <a:rPr lang="en-US" sz="1400" dirty="0"/>
              <a:t>Replace this with </a:t>
            </a:r>
            <a:r>
              <a:rPr lang="en-US" sz="1400" b="1" dirty="0"/>
              <a:t>‘</a:t>
            </a:r>
            <a:r>
              <a:rPr lang="en-US" sz="1400" b="1" dirty="0" err="1"/>
              <a:t>Origin_Continent</a:t>
            </a:r>
            <a:r>
              <a:rPr lang="en-US" sz="1400" b="1" dirty="0"/>
              <a:t>’ </a:t>
            </a:r>
            <a:r>
              <a:rPr lang="en-US" sz="1400" dirty="0"/>
              <a:t>where each country is associated with its continent. NULLs are associated with ‘Other’</a:t>
            </a:r>
          </a:p>
          <a:p>
            <a:r>
              <a:rPr lang="en-US" sz="1600" b="1" dirty="0"/>
              <a:t>Genres</a:t>
            </a:r>
            <a:r>
              <a:rPr lang="en-US" sz="1600" dirty="0"/>
              <a:t>: One-hot labeling (</a:t>
            </a:r>
            <a:r>
              <a:rPr lang="en-US" sz="1600" dirty="0" err="1"/>
              <a:t>genres_Soap</a:t>
            </a:r>
            <a:r>
              <a:rPr lang="en-US" sz="1600" dirty="0"/>
              <a:t>, </a:t>
            </a:r>
            <a:r>
              <a:rPr lang="en-US" sz="1600" dirty="0" err="1"/>
              <a:t>genres_Westerns</a:t>
            </a:r>
            <a:r>
              <a:rPr lang="en-US" sz="1600" dirty="0"/>
              <a:t>…) – 20 Genres instead of the original Genres feature</a:t>
            </a:r>
          </a:p>
          <a:p>
            <a:endParaRPr lang="en-US" sz="1600" dirty="0"/>
          </a:p>
          <a:p>
            <a:r>
              <a:rPr lang="en-US" sz="1600" b="1" dirty="0">
                <a:sym typeface="Wingdings" pitchFamily="2" charset="2"/>
              </a:rPr>
              <a:t>New dataset</a:t>
            </a:r>
            <a:r>
              <a:rPr lang="en-US" sz="1600" dirty="0">
                <a:sym typeface="Wingdings" pitchFamily="2" charset="2"/>
              </a:rPr>
              <a:t>: 71371 x 36</a:t>
            </a:r>
            <a:endParaRPr lang="en-IL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431AF-F626-21CF-8212-2ABDE364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234" y="2167464"/>
            <a:ext cx="1079500" cy="114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528E49-3534-12F0-04BB-930DC32D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234" y="3406487"/>
            <a:ext cx="1079500" cy="1521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65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1300-E4A3-701D-388A-9B853393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Data Pulling and Visualization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D0E58-98F7-41F2-302B-35C42F29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862" y="2435173"/>
            <a:ext cx="4129454" cy="1769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8C79B-A287-084C-0F59-6C82B8742FEF}"/>
              </a:ext>
            </a:extLst>
          </p:cNvPr>
          <p:cNvSpPr txBox="1"/>
          <p:nvPr/>
        </p:nvSpPr>
        <p:spPr>
          <a:xfrm>
            <a:off x="1654842" y="4171908"/>
            <a:ext cx="49370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L" sz="1200" b="1" dirty="0"/>
              <a:t>No clear relations between ‘Populairyt’ and ‘vote_avg.’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9648C8-1440-5766-68F4-BA9DBE01D684}"/>
              </a:ext>
            </a:extLst>
          </p:cNvPr>
          <p:cNvSpPr/>
          <p:nvPr/>
        </p:nvSpPr>
        <p:spPr>
          <a:xfrm>
            <a:off x="1654843" y="2435174"/>
            <a:ext cx="4658074" cy="2013734"/>
          </a:xfrm>
          <a:prstGeom prst="roundRect">
            <a:avLst>
              <a:gd name="adj" fmla="val 975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47D321-E65F-1C39-F644-B30D2F8AF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537" y="2435175"/>
            <a:ext cx="2136828" cy="1769765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497F8B-C396-8BF2-4549-84513CD74D0C}"/>
              </a:ext>
            </a:extLst>
          </p:cNvPr>
          <p:cNvSpPr/>
          <p:nvPr/>
        </p:nvSpPr>
        <p:spPr>
          <a:xfrm>
            <a:off x="6457936" y="2435174"/>
            <a:ext cx="3059712" cy="2013734"/>
          </a:xfrm>
          <a:prstGeom prst="roundRect">
            <a:avLst>
              <a:gd name="adj" fmla="val 975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B2D3F-3E21-3813-2966-E6E9ED133860}"/>
              </a:ext>
            </a:extLst>
          </p:cNvPr>
          <p:cNvSpPr txBox="1"/>
          <p:nvPr/>
        </p:nvSpPr>
        <p:spPr>
          <a:xfrm>
            <a:off x="6457936" y="4166372"/>
            <a:ext cx="3059712" cy="282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L" sz="1200" b="1" dirty="0"/>
              <a:t>Most ‘popularity’ values are close to 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8A884E-4C4B-8ECE-2895-B2E437C91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05" y="4698598"/>
            <a:ext cx="2882900" cy="1765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E0D4A7-06BA-4729-E7DA-9925A4F8EDA2}"/>
              </a:ext>
            </a:extLst>
          </p:cNvPr>
          <p:cNvSpPr txBox="1"/>
          <p:nvPr/>
        </p:nvSpPr>
        <p:spPr>
          <a:xfrm>
            <a:off x="1059419" y="6441227"/>
            <a:ext cx="2535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L" sz="1200" b="1" dirty="0"/>
              <a:t>Histogram of TV-shows types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A5766BB-3DAE-7550-FDB4-C273157CEA5F}"/>
              </a:ext>
            </a:extLst>
          </p:cNvPr>
          <p:cNvSpPr/>
          <p:nvPr/>
        </p:nvSpPr>
        <p:spPr>
          <a:xfrm>
            <a:off x="502242" y="4698599"/>
            <a:ext cx="3551143" cy="2013734"/>
          </a:xfrm>
          <a:prstGeom prst="roundRect">
            <a:avLst>
              <a:gd name="adj" fmla="val 975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EE21D9-C32F-0043-4AFC-84C564EE5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648" y="4698598"/>
            <a:ext cx="2895600" cy="191770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6FEF739-0523-34CD-2CE8-17FBA9141006}"/>
              </a:ext>
            </a:extLst>
          </p:cNvPr>
          <p:cNvSpPr/>
          <p:nvPr/>
        </p:nvSpPr>
        <p:spPr>
          <a:xfrm>
            <a:off x="4227299" y="4698599"/>
            <a:ext cx="3551143" cy="2013734"/>
          </a:xfrm>
          <a:prstGeom prst="roundRect">
            <a:avLst>
              <a:gd name="adj" fmla="val 975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FCE177-68D2-CC28-6019-539D6996BD02}"/>
              </a:ext>
            </a:extLst>
          </p:cNvPr>
          <p:cNvSpPr txBox="1"/>
          <p:nvPr/>
        </p:nvSpPr>
        <p:spPr>
          <a:xfrm>
            <a:off x="4717019" y="6464270"/>
            <a:ext cx="2535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L" sz="1200" b="1" dirty="0"/>
              <a:t>Histogram of TV-shows status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0FB9E5-FECE-D97D-184E-1E0ECA8A8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1096" y="4697343"/>
            <a:ext cx="2921000" cy="160020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9A4C27C-2D34-3CDF-C256-6FDF8A80EA5E}"/>
              </a:ext>
            </a:extLst>
          </p:cNvPr>
          <p:cNvSpPr/>
          <p:nvPr/>
        </p:nvSpPr>
        <p:spPr>
          <a:xfrm>
            <a:off x="8005241" y="4698599"/>
            <a:ext cx="3551143" cy="2013734"/>
          </a:xfrm>
          <a:prstGeom prst="roundRect">
            <a:avLst>
              <a:gd name="adj" fmla="val 975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78506F-CABA-CA89-BAF9-F8B5D177442F}"/>
              </a:ext>
            </a:extLst>
          </p:cNvPr>
          <p:cNvSpPr txBox="1"/>
          <p:nvPr/>
        </p:nvSpPr>
        <p:spPr>
          <a:xfrm>
            <a:off x="7987792" y="6464270"/>
            <a:ext cx="35685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L" sz="1200" b="1" dirty="0"/>
              <a:t>Histogram of TV-shows original_languages</a:t>
            </a:r>
          </a:p>
        </p:txBody>
      </p:sp>
    </p:spTree>
    <p:extLst>
      <p:ext uri="{BB962C8B-B14F-4D97-AF65-F5344CB8AC3E}">
        <p14:creationId xmlns:p14="http://schemas.microsoft.com/office/powerpoint/2010/main" val="226977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1300-E4A3-701D-388A-9B853393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Data Pulling and Visualization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3421F-2C14-0380-691B-08918C39C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40" y="2589584"/>
            <a:ext cx="3967051" cy="1854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4D5295-80FA-2054-B81C-CFA9AD798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285" y="2599907"/>
            <a:ext cx="3874069" cy="185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23548E-68D6-9DD6-FCAF-43BC41250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648" y="2596381"/>
            <a:ext cx="3805743" cy="16513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1BF9B9-C319-F2FC-7AC1-15D8E8EF9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867" y="4447907"/>
            <a:ext cx="3995404" cy="17264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CBC22E-E641-D8C0-DAAB-4A4FF74A20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948" y="4454807"/>
            <a:ext cx="4044730" cy="17264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7AAE76D-B209-993B-9B3E-271D1E1EC5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4354" y="4408895"/>
            <a:ext cx="3987782" cy="1722722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501A360-3977-559C-CBAE-2536A01E0D4D}"/>
              </a:ext>
            </a:extLst>
          </p:cNvPr>
          <p:cNvSpPr/>
          <p:nvPr/>
        </p:nvSpPr>
        <p:spPr>
          <a:xfrm>
            <a:off x="227272" y="2435174"/>
            <a:ext cx="11864644" cy="4293172"/>
          </a:xfrm>
          <a:prstGeom prst="roundRect">
            <a:avLst>
              <a:gd name="adj" fmla="val 975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BDDE88-A083-282F-D5E9-0AA8D3E72BC4}"/>
              </a:ext>
            </a:extLst>
          </p:cNvPr>
          <p:cNvSpPr txBox="1"/>
          <p:nvPr/>
        </p:nvSpPr>
        <p:spPr>
          <a:xfrm>
            <a:off x="454922" y="6357267"/>
            <a:ext cx="11509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L" sz="1400" b="1" dirty="0"/>
              <a:t>Avg. ‘Populariyt’ against various features – no clear correlation is found between popularity score and any feature</a:t>
            </a:r>
          </a:p>
        </p:txBody>
      </p:sp>
    </p:spTree>
    <p:extLst>
      <p:ext uri="{BB962C8B-B14F-4D97-AF65-F5344CB8AC3E}">
        <p14:creationId xmlns:p14="http://schemas.microsoft.com/office/powerpoint/2010/main" val="120724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1569</TotalTime>
  <Words>1774</Words>
  <Application>Microsoft Macintosh PowerPoint</Application>
  <PresentationFormat>Widescreen</PresentationFormat>
  <Paragraphs>148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Arial</vt:lpstr>
      <vt:lpstr>Calibri</vt:lpstr>
      <vt:lpstr>Century Gothic</vt:lpstr>
      <vt:lpstr>Inter</vt:lpstr>
      <vt:lpstr>Wingdings</vt:lpstr>
      <vt:lpstr>Wingdings 3</vt:lpstr>
      <vt:lpstr>zeitung</vt:lpstr>
      <vt:lpstr>Ion Boardroom</vt:lpstr>
      <vt:lpstr>TMDB’s TV-SHOWS  ‘POPULARITY’ PREDICTION</vt:lpstr>
      <vt:lpstr>Agenda</vt:lpstr>
      <vt:lpstr>Project Introduction – The Dataset</vt:lpstr>
      <vt:lpstr>Project Introduction – Target Feature</vt:lpstr>
      <vt:lpstr>Project Introduction – Goal &amp; Challanges</vt:lpstr>
      <vt:lpstr>Data Preperation – Dataset Reduction</vt:lpstr>
      <vt:lpstr>Data Preperation – Challanging categories </vt:lpstr>
      <vt:lpstr>EDA - Data Pulling and Visualization</vt:lpstr>
      <vt:lpstr>EDA - Data Pulling and Visualization</vt:lpstr>
      <vt:lpstr>EDA - Data Pulling and Visualization</vt:lpstr>
      <vt:lpstr>EDA - Data Cleansing and One-Hot encoding</vt:lpstr>
      <vt:lpstr>Feature Engineering and Feature Selection</vt:lpstr>
      <vt:lpstr>Model Selection and Fine-Tuning</vt:lpstr>
      <vt:lpstr>Deployment and Beneficiaries of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Asaf Henig</dc:creator>
  <cp:lastModifiedBy>Asaf Henig</cp:lastModifiedBy>
  <cp:revision>24</cp:revision>
  <dcterms:created xsi:type="dcterms:W3CDTF">2024-08-30T15:31:24Z</dcterms:created>
  <dcterms:modified xsi:type="dcterms:W3CDTF">2024-08-31T17:43:41Z</dcterms:modified>
</cp:coreProperties>
</file>