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23"/>
  </p:notesMasterIdLst>
  <p:sldIdLst>
    <p:sldId id="1944" r:id="rId4"/>
    <p:sldId id="998" r:id="rId5"/>
    <p:sldId id="569" r:id="rId6"/>
    <p:sldId id="1947" r:id="rId7"/>
    <p:sldId id="1961" r:id="rId8"/>
    <p:sldId id="1948" r:id="rId9"/>
    <p:sldId id="1951" r:id="rId10"/>
    <p:sldId id="1950" r:id="rId11"/>
    <p:sldId id="1952" r:id="rId12"/>
    <p:sldId id="1953" r:id="rId13"/>
    <p:sldId id="1960" r:id="rId14"/>
    <p:sldId id="1962" r:id="rId15"/>
    <p:sldId id="1954" r:id="rId16"/>
    <p:sldId id="1955" r:id="rId17"/>
    <p:sldId id="1956" r:id="rId18"/>
    <p:sldId id="1957" r:id="rId19"/>
    <p:sldId id="1958" r:id="rId20"/>
    <p:sldId id="1959" r:id="rId21"/>
    <p:sldId id="697" r:id="rId2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65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璐" initials="王" lastIdx="2" clrIdx="1"/>
  <p:cmAuthor id="2" name="Administrator" initials="A" lastIdx="17" clrIdx="0"/>
  <p:cmAuthor id="3" name="Luqiao Wang" initials="LW" lastIdx="1" clrIdx="2">
    <p:extLst>
      <p:ext uri="{19B8F6BF-5375-455C-9EA6-DF929625EA0E}">
        <p15:presenceInfo xmlns:p15="http://schemas.microsoft.com/office/powerpoint/2012/main" userId="fb0506c56382a5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CE8"/>
    <a:srgbClr val="F8D7CD"/>
    <a:srgbClr val="7F7F7F"/>
    <a:srgbClr val="F2F2F2"/>
    <a:srgbClr val="FFE5E6"/>
    <a:srgbClr val="DAEDEF"/>
    <a:srgbClr val="F6F0DC"/>
    <a:srgbClr val="EAF5DF"/>
    <a:srgbClr val="F7EAC1"/>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65" autoAdjust="0"/>
    <p:restoredTop sz="62500" autoAdjust="0"/>
  </p:normalViewPr>
  <p:slideViewPr>
    <p:cSldViewPr showGuides="1">
      <p:cViewPr varScale="1">
        <p:scale>
          <a:sx n="129" d="100"/>
          <a:sy n="129" d="100"/>
        </p:scale>
        <p:origin x="240" y="104"/>
      </p:cViewPr>
      <p:guideLst>
        <p:guide orient="horz" pos="2160"/>
        <p:guide pos="36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F91E45D2-50DE-44C7-BD80-2F7C6EE70722}" type="datetimeFigureOut">
              <a:rPr lang="zh-CN" altLang="en-US"/>
              <a:t>2023/4/20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F2B7603E-461F-4EBF-86E6-0534AF459077}"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
        <p:nvSpPr>
          <p:cNvPr id="204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578D04-AD81-45DE-A217-9BC9DFD7AAE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只说关系</a:t>
            </a:r>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39841B6-CC73-46CB-8BB7-ACA06AAF4A4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10</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79367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只说关系</a:t>
            </a:r>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39841B6-CC73-46CB-8BB7-ACA06AAF4A4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11</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56367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只说关系</a:t>
            </a:r>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39841B6-CC73-46CB-8BB7-ACA06AAF4A4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52166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只说关系</a:t>
            </a:r>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39841B6-CC73-46CB-8BB7-ACA06AAF4A4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13</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82466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Tree>
    <p:extLst>
      <p:ext uri="{BB962C8B-B14F-4D97-AF65-F5344CB8AC3E}">
        <p14:creationId xmlns:p14="http://schemas.microsoft.com/office/powerpoint/2010/main" val="843265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只说关系</a:t>
            </a:r>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39841B6-CC73-46CB-8BB7-ACA06AAF4A4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47191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只说关系</a:t>
            </a:r>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39841B6-CC73-46CB-8BB7-ACA06AAF4A4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16</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10761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Tree>
    <p:extLst>
      <p:ext uri="{BB962C8B-B14F-4D97-AF65-F5344CB8AC3E}">
        <p14:creationId xmlns:p14="http://schemas.microsoft.com/office/powerpoint/2010/main" val="893587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只说关系</a:t>
            </a:r>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39841B6-CC73-46CB-8BB7-ACA06AAF4A4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18</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07271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ChangeArrowheads="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065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
        <p:nvSpPr>
          <p:cNvPr id="7066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A2547F-A18D-48C3-B8AB-F7B94EF5EF87}" type="slidenum">
              <a:rPr lang="zh-CN" altLang="en-US" smtClean="0"/>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Tree>
    <p:extLst>
      <p:ext uri="{BB962C8B-B14F-4D97-AF65-F5344CB8AC3E}">
        <p14:creationId xmlns:p14="http://schemas.microsoft.com/office/powerpoint/2010/main" val="4236020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只说关系</a:t>
            </a:r>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39841B6-CC73-46CB-8BB7-ACA06AAF4A4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3</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60732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只说关系</a:t>
            </a:r>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39841B6-CC73-46CB-8BB7-ACA06AAF4A4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95920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只说关系</a:t>
            </a:r>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39841B6-CC73-46CB-8BB7-ACA06AAF4A4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6825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Tree>
    <p:extLst>
      <p:ext uri="{BB962C8B-B14F-4D97-AF65-F5344CB8AC3E}">
        <p14:creationId xmlns:p14="http://schemas.microsoft.com/office/powerpoint/2010/main" val="1843573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只说关系</a:t>
            </a:r>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39841B6-CC73-46CB-8BB7-ACA06AAF4A4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7</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43123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只说关系</a:t>
            </a:r>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39841B6-CC73-46CB-8BB7-ACA06AAF4A4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8</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10109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Tree>
    <p:extLst>
      <p:ext uri="{BB962C8B-B14F-4D97-AF65-F5344CB8AC3E}">
        <p14:creationId xmlns:p14="http://schemas.microsoft.com/office/powerpoint/2010/main" val="104019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2D16553-0591-4679-9FA3-2729BAB184CB}"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50D4EB8-7097-4D43-B00E-B92CC6A2412E}"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172BDF9-7991-4BD7-AA29-6B40EA620285}"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BC918CF-8F3F-4797-A045-0142E5B9862B}" type="slidenum">
              <a:rPr lang="en-US" altLang="zh-CN"/>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B872CC7-C631-4A67-A923-5650E59E438D}" type="slidenum">
              <a:rPr lang="en-US" altLang="zh-CN"/>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0B77422-9CAA-439C-BCD8-FA88E64EF1D1}" type="slidenum">
              <a:rPr lang="en-US" altLang="zh-CN"/>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BD775DEF-8C4B-4576-AFCE-CEB11651292D}" type="slidenum">
              <a:rPr lang="en-US" altLang="zh-CN"/>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ADAE7E3-9139-493E-94A8-116761E93DFC}"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8ED3DED-B37E-4CAA-B4F9-79271DD5BAFF}" type="slidenum">
              <a:rPr lang="en-US" altLang="zh-CN"/>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93F0719-0151-4CAC-8E44-A5EF8A75C71C}" type="slidenum">
              <a:rPr lang="en-US" altLang="zh-CN"/>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45DD64C-3FE1-4BDF-95D0-DA485F3FFA85}" type="slidenum">
              <a:rPr lang="en-US" altLang="zh-CN"/>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buFontTx/>
              <a:buNone/>
              <a:defRPr/>
            </a:lvl1pPr>
          </a:lstStyle>
          <a:p>
            <a:pPr>
              <a:defRPr/>
            </a:pPr>
            <a:fld id="{40D4CFE4-116A-4190-A340-AC49C5E963B2}" type="slidenum">
              <a:rPr lang="en-US" altLang="en-US"/>
              <a:t>‹#›</a:t>
            </a:fld>
            <a:endParaRPr lang="en-US" altLang="en-US"/>
          </a:p>
        </p:txBody>
      </p:sp>
    </p:spTree>
  </p:cSld>
  <p:clrMapOvr>
    <a:masterClrMapping/>
  </p:clrMapOvr>
  <p:transition spd="slow">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buFontTx/>
              <a:buNone/>
              <a:defRPr/>
            </a:lvl1pPr>
          </a:lstStyle>
          <a:p>
            <a:pPr>
              <a:defRPr/>
            </a:pPr>
            <a:fld id="{5DB79169-AE05-4CB0-9898-8EA9EB1AC1BF}" type="slidenum">
              <a:rPr lang="en-US" altLang="en-US"/>
              <a:t>‹#›</a:t>
            </a:fld>
            <a:endParaRPr lang="en-US" altLang="en-US"/>
          </a:p>
        </p:txBody>
      </p:sp>
    </p:spTree>
  </p:cSld>
  <p:clrMapOvr>
    <a:masterClrMapping/>
  </p:clrMapOvr>
  <p:transition spd="slow">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buFontTx/>
              <a:buNone/>
              <a:defRPr/>
            </a:lvl1pPr>
          </a:lstStyle>
          <a:p>
            <a:pPr>
              <a:defRPr/>
            </a:pPr>
            <a:fld id="{B0CB889A-D4D9-4923-A3F9-58BBFE63CFD3}" type="slidenum">
              <a:rPr lang="en-US" altLang="en-US"/>
              <a:t>‹#›</a:t>
            </a:fld>
            <a:endParaRPr lang="en-US" altLang="en-US"/>
          </a:p>
        </p:txBody>
      </p:sp>
    </p:spTree>
  </p:cSld>
  <p:clrMapOvr>
    <a:masterClrMapping/>
  </p:clrMapOvr>
  <p:transition spd="slow">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buFontTx/>
              <a:buNone/>
              <a:defRPr/>
            </a:lvl1pPr>
          </a:lstStyle>
          <a:p>
            <a:pPr>
              <a:defRPr/>
            </a:pPr>
            <a:fld id="{6143F58E-3FF5-437C-A9F9-73368CBB1529}" type="slidenum">
              <a:rPr lang="en-US" altLang="en-US"/>
              <a:t>‹#›</a:t>
            </a:fld>
            <a:endParaRPr lang="en-US" altLang="en-US"/>
          </a:p>
        </p:txBody>
      </p:sp>
    </p:spTree>
  </p:cSld>
  <p:clrMapOvr>
    <a:masterClrMapping/>
  </p:clrMapOvr>
  <p:transition spd="slow">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lvl1pPr>
              <a:defRPr/>
            </a:lvl1pPr>
          </a:lstStyle>
          <a:p>
            <a:pPr>
              <a:defRPr/>
            </a:pPr>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buFontTx/>
              <a:buNone/>
              <a:defRPr/>
            </a:lvl1pPr>
          </a:lstStyle>
          <a:p>
            <a:pPr>
              <a:defRPr/>
            </a:pPr>
            <a:fld id="{F2BB4CC4-CB15-4EE5-B1DA-E3826F937996}" type="slidenum">
              <a:rPr lang="en-US" altLang="en-US"/>
              <a:t>‹#›</a:t>
            </a:fld>
            <a:endParaRPr lang="en-US" altLang="en-US"/>
          </a:p>
        </p:txBody>
      </p:sp>
    </p:spTree>
  </p:cSld>
  <p:clrMapOvr>
    <a:masterClrMapping/>
  </p:clrMapOvr>
  <p:transition spd="slow">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buFontTx/>
              <a:buNone/>
              <a:defRPr/>
            </a:lvl1pPr>
          </a:lstStyle>
          <a:p>
            <a:pPr>
              <a:defRPr/>
            </a:pPr>
            <a:fld id="{AB60904E-EC06-42C5-BEDD-B4915EF4E286}" type="slidenum">
              <a:rPr lang="en-US" altLang="en-US"/>
              <a:t>‹#›</a:t>
            </a:fld>
            <a:endParaRPr lang="en-US" altLang="en-US"/>
          </a:p>
        </p:txBody>
      </p:sp>
    </p:spTree>
  </p:cSld>
  <p:clrMapOvr>
    <a:masterClrMapping/>
  </p:clrMapOvr>
  <p:transition spd="slow">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9347200" y="6580188"/>
            <a:ext cx="2844800" cy="277812"/>
          </a:xfrm>
        </p:spPr>
        <p:txBody>
          <a:bodyPr/>
          <a:lstStyle>
            <a:lvl1pPr algn="l">
              <a:buFontTx/>
              <a:buNone/>
              <a:defRPr sz="1800">
                <a:solidFill>
                  <a:schemeClr val="tx1"/>
                </a:solidFill>
              </a:defRPr>
            </a:lvl1pPr>
          </a:lstStyle>
          <a:p>
            <a:pPr>
              <a:defRPr/>
            </a:pPr>
            <a:fld id="{1DD1F634-B85D-4156-AD25-BFA8BBD92207}" type="slidenum">
              <a:rPr lang="en-US" altLang="zh-CN"/>
              <a:t>‹#›</a:t>
            </a:fld>
            <a:endParaRPr lang="en-US" altLang="zh-CN"/>
          </a:p>
        </p:txBody>
      </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buFontTx/>
              <a:buNone/>
              <a:defRPr/>
            </a:lvl1pPr>
          </a:lstStyle>
          <a:p>
            <a:pPr>
              <a:defRPr/>
            </a:pPr>
            <a:fld id="{FEF0BC4A-28F0-42CC-81A4-092D4F2D0E2C}" type="slidenum">
              <a:rPr lang="en-US" altLang="en-US"/>
              <a:t>‹#›</a:t>
            </a:fld>
            <a:endParaRPr lang="en-US" altLang="en-US"/>
          </a:p>
        </p:txBody>
      </p:sp>
    </p:spTree>
  </p:cSld>
  <p:clrMapOvr>
    <a:masterClrMapping/>
  </p:clrMapOvr>
  <p:transition spd="slow">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buFontTx/>
              <a:buNone/>
              <a:defRPr/>
            </a:lvl1pPr>
          </a:lstStyle>
          <a:p>
            <a:pPr>
              <a:defRPr/>
            </a:pPr>
            <a:fld id="{FB4786F7-EBBA-4A94-B871-7C39E3D625CD}" type="slidenum">
              <a:rPr lang="en-US" altLang="en-US"/>
              <a:t>‹#›</a:t>
            </a:fld>
            <a:endParaRPr lang="en-US" altLang="en-US"/>
          </a:p>
        </p:txBody>
      </p:sp>
    </p:spTree>
  </p:cSld>
  <p:clrMapOvr>
    <a:masterClrMapping/>
  </p:clrMapOvr>
  <p:transition spd="slow">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buFontTx/>
              <a:buNone/>
              <a:defRPr/>
            </a:lvl1pPr>
          </a:lstStyle>
          <a:p>
            <a:pPr>
              <a:defRPr/>
            </a:pPr>
            <a:fld id="{3E9FE41B-6B88-44E8-A537-A4B6CF498683}" type="slidenum">
              <a:rPr lang="en-US" altLang="en-US"/>
              <a:t>‹#›</a:t>
            </a:fld>
            <a:endParaRPr lang="en-US" altLang="en-US"/>
          </a:p>
        </p:txBody>
      </p:sp>
    </p:spTree>
  </p:cSld>
  <p:clrMapOvr>
    <a:masterClrMapping/>
  </p:clrMapOvr>
  <p:transition spd="slow">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buFontTx/>
              <a:buNone/>
              <a:defRPr/>
            </a:lvl1pPr>
          </a:lstStyle>
          <a:p>
            <a:pPr>
              <a:defRPr/>
            </a:pPr>
            <a:fld id="{8FFD10FE-D149-44AA-8ABA-4D34ED96E44C}" type="slidenum">
              <a:rPr lang="en-US" altLang="en-US"/>
              <a:t>‹#›</a:t>
            </a:fld>
            <a:endParaRPr lang="en-US" altLang="en-US"/>
          </a:p>
        </p:txBody>
      </p:sp>
    </p:spTree>
  </p:cSld>
  <p:clrMapOvr>
    <a:masterClrMapping/>
  </p:clrMapOvr>
  <p:transition spd="slow">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buFontTx/>
              <a:buNone/>
              <a:defRPr/>
            </a:lvl1pPr>
          </a:lstStyle>
          <a:p>
            <a:pPr>
              <a:defRPr/>
            </a:pPr>
            <a:fld id="{8EFDBB43-39A0-4626-B411-4E76F6B73B5E}" type="slidenum">
              <a:rPr lang="en-US" altLang="en-US"/>
              <a:t>‹#›</a:t>
            </a:fld>
            <a:endParaRPr lang="en-US" altLang="en-US"/>
          </a:p>
        </p:txBody>
      </p:sp>
    </p:spTree>
  </p:cSld>
  <p:clrMapOvr>
    <a:masterClrMapping/>
  </p:clrMapOvr>
  <p:transition spd="slow">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0"/>
          </p:nvPr>
        </p:nvSpPr>
        <p:spPr/>
        <p:txBody>
          <a:bodyPr/>
          <a:lstStyle>
            <a:lvl1pPr>
              <a:defRPr/>
            </a:lvl1pPr>
          </a:lstStyle>
          <a:p>
            <a:pPr>
              <a:defRPr/>
            </a:pPr>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buFontTx/>
              <a:buNone/>
              <a:defRPr/>
            </a:lvl1pPr>
          </a:lstStyle>
          <a:p>
            <a:pPr>
              <a:defRPr/>
            </a:pPr>
            <a:fld id="{78783C5A-FB47-4B1D-9D81-EF7A464CAC94}" type="slidenum">
              <a:rPr lang="en-US" altLang="en-US"/>
              <a:t>‹#›</a:t>
            </a:fld>
            <a:endParaRPr lang="en-US" alt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a:spLocks noChangeArrowheads="1"/>
          </p:cNvSpPr>
          <p:nvPr userDrawn="1"/>
        </p:nvSpPr>
        <p:spPr bwMode="auto">
          <a:xfrm>
            <a:off x="0" y="6597650"/>
            <a:ext cx="12192000" cy="287338"/>
          </a:xfrm>
          <a:prstGeom prst="rect">
            <a:avLst/>
          </a:prstGeom>
          <a:solidFill>
            <a:srgbClr val="C00000"/>
          </a:solidFill>
          <a:ln>
            <a:noFill/>
          </a:ln>
          <a:effectLst>
            <a:outerShdw dist="17961" dir="2700000" algn="ctr" rotWithShape="0">
              <a:srgbClr val="5C1F00"/>
            </a:outerShdw>
          </a:effectLst>
        </p:spPr>
        <p:txBody>
          <a:bodyPr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t>单击此处编辑母版标题样式</a:t>
            </a:r>
          </a:p>
        </p:txBody>
      </p:sp>
      <p:sp>
        <p:nvSpPr>
          <p:cNvPr id="1028"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1" name="Rectangle 4"/>
          <p:cNvSpPr>
            <a:spLocks noGrp="1" noChangeArrowheads="1"/>
          </p:cNvSpPr>
          <p:nvPr>
            <p:ph type="dt" sz="half" idx="2"/>
          </p:nvPr>
        </p:nvSpPr>
        <p:spPr bwMode="auto">
          <a:xfrm>
            <a:off x="609600" y="6245225"/>
            <a:ext cx="28448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solidFill>
                  <a:srgbClr val="000000"/>
                </a:solidFill>
                <a:latin typeface="Arial" panose="020B0604020202020204" pitchFamily="34" charset="0"/>
              </a:defRPr>
            </a:lvl1pPr>
          </a:lstStyle>
          <a:p>
            <a:pPr>
              <a:defRPr/>
            </a:pPr>
            <a:endParaRPr lang="en-US"/>
          </a:p>
        </p:txBody>
      </p:sp>
      <p:sp>
        <p:nvSpPr>
          <p:cNvPr id="1032" name="Rectangle 5"/>
          <p:cNvSpPr>
            <a:spLocks noGrp="1" noChangeArrowheads="1"/>
          </p:cNvSpPr>
          <p:nvPr>
            <p:ph type="ftr" sz="quarter" idx="3"/>
          </p:nvPr>
        </p:nvSpPr>
        <p:spPr bwMode="auto">
          <a:xfrm>
            <a:off x="4165600" y="6245225"/>
            <a:ext cx="38608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solidFill>
                  <a:srgbClr val="000000"/>
                </a:solidFill>
                <a:latin typeface="Arial" panose="020B0604020202020204" pitchFamily="34" charset="0"/>
              </a:defRPr>
            </a:lvl1pPr>
          </a:lstStyle>
          <a:p>
            <a:pPr>
              <a:defRPr/>
            </a:pPr>
            <a:endParaRPr lang="en-US"/>
          </a:p>
        </p:txBody>
      </p:sp>
      <p:sp>
        <p:nvSpPr>
          <p:cNvPr id="2" name="矩形 1"/>
          <p:cNvSpPr>
            <a:spLocks noChangeArrowheads="1"/>
          </p:cNvSpPr>
          <p:nvPr userDrawn="1"/>
        </p:nvSpPr>
        <p:spPr bwMode="auto">
          <a:xfrm>
            <a:off x="0" y="4565650"/>
            <a:ext cx="503767" cy="2001838"/>
          </a:xfrm>
          <a:prstGeom prst="rect">
            <a:avLst/>
          </a:prstGeom>
          <a:solidFill>
            <a:schemeClr val="bg1"/>
          </a:solidFill>
          <a:ln>
            <a:noFill/>
          </a:ln>
        </p:spPr>
        <p:txBody>
          <a:bodyPr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5" name="矩形 7"/>
          <p:cNvSpPr>
            <a:spLocks noChangeArrowheads="1"/>
          </p:cNvSpPr>
          <p:nvPr userDrawn="1"/>
        </p:nvSpPr>
        <p:spPr bwMode="auto">
          <a:xfrm>
            <a:off x="6351" y="6591300"/>
            <a:ext cx="12187767" cy="287338"/>
          </a:xfrm>
          <a:prstGeom prst="rect">
            <a:avLst/>
          </a:prstGeom>
          <a:solidFill>
            <a:srgbClr val="C00000"/>
          </a:solidFill>
          <a:ln w="25400" cmpd="sng">
            <a:solidFill>
              <a:srgbClr val="C000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2052"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3079" name="Rectangle 4"/>
          <p:cNvSpPr>
            <a:spLocks noGrp="1" noChangeArrowheads="1"/>
          </p:cNvSpPr>
          <p:nvPr>
            <p:ph type="dt" sz="half" idx="2"/>
          </p:nvPr>
        </p:nvSpPr>
        <p:spPr bwMode="auto">
          <a:xfrm>
            <a:off x="609600" y="6245225"/>
            <a:ext cx="28448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solidFill>
                  <a:srgbClr val="000000"/>
                </a:solidFill>
                <a:latin typeface="Arial" panose="020B0604020202020204" pitchFamily="34" charset="0"/>
              </a:defRPr>
            </a:lvl1pPr>
          </a:lstStyle>
          <a:p>
            <a:pPr>
              <a:defRPr/>
            </a:pPr>
            <a:endParaRPr lang="en-US" altLang="zh-CN"/>
          </a:p>
        </p:txBody>
      </p:sp>
      <p:sp>
        <p:nvSpPr>
          <p:cNvPr id="3080" name="Rectangle 5"/>
          <p:cNvSpPr>
            <a:spLocks noGrp="1" noChangeArrowheads="1"/>
          </p:cNvSpPr>
          <p:nvPr>
            <p:ph type="ftr" sz="quarter" idx="3"/>
          </p:nvPr>
        </p:nvSpPr>
        <p:spPr bwMode="auto">
          <a:xfrm>
            <a:off x="4165600" y="6245225"/>
            <a:ext cx="38608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solidFill>
                  <a:srgbClr val="000000"/>
                </a:solidFill>
                <a:latin typeface="Arial" panose="020B0604020202020204" pitchFamily="34" charset="0"/>
              </a:defRPr>
            </a:lvl1pPr>
          </a:lstStyle>
          <a:p>
            <a:pPr>
              <a:defRPr/>
            </a:pPr>
            <a:endParaRPr lang="en-US" altLang="zh-CN"/>
          </a:p>
        </p:txBody>
      </p:sp>
      <p:sp>
        <p:nvSpPr>
          <p:cNvPr id="3081" name="Rectangle 6"/>
          <p:cNvSpPr>
            <a:spLocks noGrp="1" noChangeArrowheads="1"/>
          </p:cNvSpPr>
          <p:nvPr>
            <p:ph type="sldNum" sz="quarter" idx="4"/>
          </p:nvPr>
        </p:nvSpPr>
        <p:spPr bwMode="auto">
          <a:xfrm>
            <a:off x="9300633" y="6580188"/>
            <a:ext cx="2844800" cy="277812"/>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solidFill>
                  <a:srgbClr val="FFFFFF"/>
                </a:solidFill>
                <a:latin typeface="Times New Roman" panose="02020603050405020304" pitchFamily="18" charset="0"/>
                <a:cs typeface="Times New Roman" panose="02020603050405020304" pitchFamily="18" charset="0"/>
              </a:defRPr>
            </a:lvl1pPr>
          </a:lstStyle>
          <a:p>
            <a:pPr>
              <a:defRPr/>
            </a:pPr>
            <a:fld id="{F04195E7-29D4-4F91-BA46-728D59A252AB}" type="slidenum">
              <a:rPr lang="en-US" altLang="zh-CN"/>
              <a:t>‹#›</a:t>
            </a:fld>
            <a:endParaRPr lang="en-US" altLang="zh-CN"/>
          </a:p>
        </p:txBody>
      </p:sp>
      <p:sp>
        <p:nvSpPr>
          <p:cNvPr id="10" name="TextBox 6"/>
          <p:cNvSpPr txBox="1">
            <a:spLocks noChangeArrowheads="1"/>
          </p:cNvSpPr>
          <p:nvPr userDrawn="1"/>
        </p:nvSpPr>
        <p:spPr bwMode="auto">
          <a:xfrm>
            <a:off x="6351" y="6567489"/>
            <a:ext cx="10121900" cy="338137"/>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1600" b="1" dirty="0">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西安电子科技大学 </a:t>
            </a:r>
            <a:r>
              <a:rPr lang="en-US" altLang="zh-CN" sz="1600" b="1" dirty="0">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1600" b="1" dirty="0">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智慧金融软件工程新技术联合实验室</a:t>
            </a:r>
          </a:p>
        </p:txBody>
      </p:sp>
      <p:sp>
        <p:nvSpPr>
          <p:cNvPr id="2" name="矩形 1"/>
          <p:cNvSpPr/>
          <p:nvPr userDrawn="1"/>
        </p:nvSpPr>
        <p:spPr bwMode="auto">
          <a:xfrm>
            <a:off x="3647730" y="687388"/>
            <a:ext cx="8544272" cy="119061"/>
          </a:xfrm>
          <a:prstGeom prst="rect">
            <a:avLst/>
          </a:prstGeom>
          <a:solidFill>
            <a:schemeClr val="bg1">
              <a:lumMod val="5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p>
        </p:txBody>
      </p:sp>
      <p:pic>
        <p:nvPicPr>
          <p:cNvPr id="2058" name="图片 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3935" y="17464"/>
            <a:ext cx="3215761"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矩形 4"/>
          <p:cNvSpPr>
            <a:spLocks noChangeArrowheads="1"/>
          </p:cNvSpPr>
          <p:nvPr userDrawn="1"/>
        </p:nvSpPr>
        <p:spPr bwMode="auto">
          <a:xfrm>
            <a:off x="3647728" y="-20638"/>
            <a:ext cx="8544271" cy="708026"/>
          </a:xfrm>
          <a:prstGeom prst="rect">
            <a:avLst/>
          </a:prstGeom>
          <a:solidFill>
            <a:srgbClr val="B02429"/>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3075" name="文本占位符 2"/>
          <p:cNvSpPr>
            <a:spLocks noGrp="1" noChangeArrowheads="1"/>
          </p:cNvSpPr>
          <p:nvPr>
            <p:ph type="body"/>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3"/>
          <p:cNvSpPr>
            <a:spLocks noGrp="1" noChangeArrowheads="1"/>
          </p:cNvSpPr>
          <p:nvPr>
            <p:ph type="dt" sz="half" idx="2"/>
          </p:nvPr>
        </p:nvSpPr>
        <p:spPr bwMode="auto">
          <a:xfrm>
            <a:off x="609600" y="6356351"/>
            <a:ext cx="2844800" cy="365125"/>
          </a:xfrm>
          <a:prstGeom prst="rect">
            <a:avLst/>
          </a:prstGeom>
          <a:noFill/>
          <a:ln w="9525">
            <a:noFill/>
            <a:miter lim="800000"/>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latin typeface="+mn-lt"/>
                <a:ea typeface="宋体" panose="02010600030101010101" pitchFamily="2" charset="-122"/>
              </a:defRPr>
            </a:lvl1pPr>
          </a:lstStyle>
          <a:p>
            <a:pPr>
              <a:defRPr/>
            </a:pPr>
            <a:endParaRPr lang="zh-CN" altLang="en-US"/>
          </a:p>
        </p:txBody>
      </p:sp>
      <p:sp>
        <p:nvSpPr>
          <p:cNvPr id="1029" name="页脚占位符 4"/>
          <p:cNvSpPr>
            <a:spLocks noGrp="1" noChangeArrowheads="1"/>
          </p:cNvSpPr>
          <p:nvPr>
            <p:ph type="ftr" sz="quarter" idx="3"/>
          </p:nvPr>
        </p:nvSpPr>
        <p:spPr bwMode="auto">
          <a:xfrm>
            <a:off x="4165600" y="6356351"/>
            <a:ext cx="3860800" cy="365125"/>
          </a:xfrm>
          <a:prstGeom prst="rect">
            <a:avLst/>
          </a:prstGeom>
          <a:noFill/>
          <a:ln w="9525">
            <a:noFill/>
            <a:miter lim="800000"/>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latin typeface="+mn-lt"/>
                <a:ea typeface="宋体" panose="02010600030101010101" pitchFamily="2" charset="-122"/>
              </a:defRPr>
            </a:lvl1pPr>
          </a:lstStyle>
          <a:p>
            <a:pPr>
              <a:defRPr/>
            </a:pPr>
            <a:endParaRPr lang="zh-CN" altLang="en-US" dirty="0"/>
          </a:p>
        </p:txBody>
      </p:sp>
      <p:sp>
        <p:nvSpPr>
          <p:cNvPr id="1030" name="灯片编号占位符 5"/>
          <p:cNvSpPr>
            <a:spLocks noGrp="1" noChangeArrowheads="1"/>
          </p:cNvSpPr>
          <p:nvPr>
            <p:ph type="sldNum" sz="quarter" idx="4"/>
          </p:nvPr>
        </p:nvSpPr>
        <p:spPr bwMode="auto">
          <a:xfrm>
            <a:off x="8026400" y="5445224"/>
            <a:ext cx="2844800" cy="365125"/>
          </a:xfrm>
          <a:prstGeom prst="rect">
            <a:avLst/>
          </a:prstGeom>
          <a:noFill/>
          <a:ln w="9525">
            <a:noFill/>
            <a:miter lim="800000"/>
          </a:ln>
        </p:spPr>
        <p:txBody>
          <a:bodyPr vert="horz" wrap="square" lIns="91440" tIns="45720" rIns="91440" bIns="45720" numCol="1" anchor="ctr" anchorCtr="0" compatLnSpc="1"/>
          <a:lstStyle>
            <a:lvl1pPr algn="r">
              <a:buFont typeface="Arial" panose="020B0604020202020204" pitchFamily="34" charset="0"/>
              <a:buNone/>
              <a:defRPr sz="1200">
                <a:solidFill>
                  <a:srgbClr val="898989"/>
                </a:solidFill>
              </a:defRPr>
            </a:lvl1pPr>
          </a:lstStyle>
          <a:p>
            <a:pPr>
              <a:defRPr/>
            </a:pPr>
            <a:fld id="{7B229703-FC76-41B0-9A26-347CD9739D2B}" type="slidenum">
              <a:rPr lang="en-US" altLang="en-US"/>
              <a:t>‹#›</a:t>
            </a:fld>
            <a:endParaRPr lang="en-US" altLang="en-US"/>
          </a:p>
        </p:txBody>
      </p:sp>
      <p:sp>
        <p:nvSpPr>
          <p:cNvPr id="7" name="矩形 7"/>
          <p:cNvSpPr>
            <a:spLocks noChangeArrowheads="1"/>
          </p:cNvSpPr>
          <p:nvPr userDrawn="1"/>
        </p:nvSpPr>
        <p:spPr bwMode="auto">
          <a:xfrm>
            <a:off x="6351" y="6591300"/>
            <a:ext cx="12187767" cy="287338"/>
          </a:xfrm>
          <a:prstGeom prst="rect">
            <a:avLst/>
          </a:prstGeom>
          <a:solidFill>
            <a:srgbClr val="C00000"/>
          </a:solidFill>
          <a:ln w="25400" cmpd="sng">
            <a:solidFill>
              <a:srgbClr val="C000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3080" name="文本框 1"/>
          <p:cNvSpPr txBox="1">
            <a:spLocks noChangeArrowheads="1"/>
          </p:cNvSpPr>
          <p:nvPr userDrawn="1"/>
        </p:nvSpPr>
        <p:spPr bwMode="auto">
          <a:xfrm>
            <a:off x="0" y="6551614"/>
            <a:ext cx="5520267" cy="33972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1600">
                <a:solidFill>
                  <a:schemeClr val="bg1"/>
                </a:solidFill>
                <a:latin typeface="华文中宋" panose="02010600040101010101" pitchFamily="2" charset="-122"/>
                <a:ea typeface="华文中宋" panose="02010600040101010101" pitchFamily="2" charset="-122"/>
              </a:rPr>
              <a:t>计算机科学与技术学院</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ransition spd="slow">
    <p:wipe dir="r"/>
  </p:transition>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extBox 1"/>
          <p:cNvSpPr txBox="1">
            <a:spLocks noChangeArrowheads="1"/>
          </p:cNvSpPr>
          <p:nvPr/>
        </p:nvSpPr>
        <p:spPr bwMode="auto">
          <a:xfrm>
            <a:off x="1523999" y="4797152"/>
            <a:ext cx="9143999" cy="168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Font typeface="Wingdings" panose="05000000000000000000" pitchFamily="2" charset="2"/>
              <a:buNone/>
            </a:pPr>
            <a:r>
              <a:rPr lang="zh-CN" altLang="en-US" sz="2400" b="1" dirty="0">
                <a:latin typeface="+mn-lt"/>
                <a:ea typeface="+mn-ea"/>
                <a:cs typeface="+mn-ea"/>
                <a:sym typeface="+mn-lt"/>
              </a:rPr>
              <a:t>汇报单位：西安电子科技大学</a:t>
            </a:r>
            <a:endParaRPr lang="en-US" altLang="zh-CN" sz="2400" b="1" dirty="0">
              <a:latin typeface="+mn-lt"/>
              <a:ea typeface="+mn-ea"/>
              <a:cs typeface="+mn-ea"/>
              <a:sym typeface="+mn-lt"/>
            </a:endParaRPr>
          </a:p>
          <a:p>
            <a:pPr algn="ctr">
              <a:lnSpc>
                <a:spcPct val="150000"/>
              </a:lnSpc>
              <a:spcBef>
                <a:spcPct val="0"/>
              </a:spcBef>
              <a:buFont typeface="Wingdings" panose="05000000000000000000" pitchFamily="2" charset="2"/>
              <a:buNone/>
            </a:pPr>
            <a:r>
              <a:rPr lang="zh-CN" altLang="en-US" sz="2400" b="1" dirty="0">
                <a:latin typeface="+mn-lt"/>
                <a:ea typeface="+mn-ea"/>
                <a:cs typeface="+mn-ea"/>
                <a:sym typeface="+mn-lt"/>
              </a:rPr>
              <a:t>汇报人：褚华</a:t>
            </a:r>
            <a:endParaRPr lang="en-US" altLang="zh-CN" sz="2400" b="1" dirty="0">
              <a:latin typeface="+mn-lt"/>
              <a:ea typeface="+mn-ea"/>
              <a:cs typeface="+mn-ea"/>
              <a:sym typeface="+mn-lt"/>
            </a:endParaRPr>
          </a:p>
          <a:p>
            <a:pPr algn="ctr">
              <a:lnSpc>
                <a:spcPct val="150000"/>
              </a:lnSpc>
              <a:spcBef>
                <a:spcPct val="0"/>
              </a:spcBef>
              <a:buFont typeface="Wingdings" panose="05000000000000000000" pitchFamily="2" charset="2"/>
              <a:buNone/>
            </a:pPr>
            <a:r>
              <a:rPr lang="en-US" altLang="zh-CN" sz="2400" b="1" dirty="0">
                <a:latin typeface="+mn-lt"/>
                <a:ea typeface="+mn-ea"/>
                <a:cs typeface="+mn-ea"/>
                <a:sym typeface="+mn-lt"/>
              </a:rPr>
              <a:t>2023</a:t>
            </a:r>
            <a:r>
              <a:rPr lang="zh-CN" altLang="en-US" sz="2400" b="1" dirty="0">
                <a:latin typeface="+mn-lt"/>
                <a:ea typeface="+mn-ea"/>
                <a:cs typeface="+mn-ea"/>
                <a:sym typeface="+mn-lt"/>
              </a:rPr>
              <a:t>年</a:t>
            </a:r>
            <a:r>
              <a:rPr lang="en-US" altLang="zh-CN" sz="2400" b="1" dirty="0">
                <a:latin typeface="+mn-lt"/>
                <a:ea typeface="+mn-ea"/>
                <a:cs typeface="+mn-ea"/>
                <a:sym typeface="+mn-lt"/>
              </a:rPr>
              <a:t>4</a:t>
            </a:r>
            <a:r>
              <a:rPr lang="zh-CN" altLang="en-US" sz="2400" b="1" dirty="0">
                <a:latin typeface="+mn-lt"/>
                <a:ea typeface="+mn-ea"/>
                <a:cs typeface="+mn-ea"/>
                <a:sym typeface="+mn-lt"/>
              </a:rPr>
              <a:t>月</a:t>
            </a:r>
            <a:r>
              <a:rPr lang="en-US" altLang="zh-CN" sz="2400" b="1" dirty="0">
                <a:latin typeface="+mn-lt"/>
                <a:ea typeface="+mn-ea"/>
                <a:cs typeface="+mn-ea"/>
                <a:sym typeface="+mn-lt"/>
              </a:rPr>
              <a:t>23</a:t>
            </a:r>
            <a:r>
              <a:rPr lang="zh-CN" altLang="en-US" sz="2400" b="1" dirty="0">
                <a:latin typeface="+mn-lt"/>
                <a:ea typeface="+mn-ea"/>
                <a:cs typeface="+mn-ea"/>
                <a:sym typeface="+mn-lt"/>
              </a:rPr>
              <a:t>日</a:t>
            </a:r>
          </a:p>
        </p:txBody>
      </p:sp>
      <p:grpSp>
        <p:nvGrpSpPr>
          <p:cNvPr id="7" name="组合 6">
            <a:extLst>
              <a:ext uri="{FF2B5EF4-FFF2-40B4-BE49-F238E27FC236}">
                <a16:creationId xmlns:a16="http://schemas.microsoft.com/office/drawing/2014/main" id="{CF2702F2-BF81-437E-A8D0-EA6421A210A8}"/>
              </a:ext>
            </a:extLst>
          </p:cNvPr>
          <p:cNvGrpSpPr/>
          <p:nvPr/>
        </p:nvGrpSpPr>
        <p:grpSpPr>
          <a:xfrm>
            <a:off x="0" y="2102334"/>
            <a:ext cx="12192000" cy="2653333"/>
            <a:chOff x="0" y="2348881"/>
            <a:chExt cx="12192000" cy="2653333"/>
          </a:xfrm>
        </p:grpSpPr>
        <p:sp>
          <p:nvSpPr>
            <p:cNvPr id="2" name="矩形 1"/>
            <p:cNvSpPr/>
            <p:nvPr/>
          </p:nvSpPr>
          <p:spPr>
            <a:xfrm>
              <a:off x="0" y="2348881"/>
              <a:ext cx="12192000" cy="2653333"/>
            </a:xfrm>
            <a:prstGeom prst="rect">
              <a:avLst/>
            </a:prstGeom>
            <a:solidFill>
              <a:srgbClr val="A53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cs typeface="+mn-ea"/>
                <a:sym typeface="+mn-lt"/>
              </a:endParaRPr>
            </a:p>
          </p:txBody>
        </p:sp>
        <p:sp>
          <p:nvSpPr>
            <p:cNvPr id="19459" name="TextBox 3"/>
            <p:cNvSpPr txBox="1">
              <a:spLocks noChangeArrowheads="1"/>
            </p:cNvSpPr>
            <p:nvPr/>
          </p:nvSpPr>
          <p:spPr bwMode="auto">
            <a:xfrm>
              <a:off x="0" y="3429000"/>
              <a:ext cx="121919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4800" b="1" dirty="0">
                  <a:solidFill>
                    <a:schemeClr val="bg1"/>
                  </a:solidFill>
                  <a:latin typeface="+mn-lt"/>
                  <a:ea typeface="+mn-ea"/>
                  <a:cs typeface="+mn-ea"/>
                  <a:sym typeface="+mn-lt"/>
                </a:rPr>
                <a:t>2023</a:t>
              </a:r>
              <a:r>
                <a:rPr lang="zh-CN" altLang="en-US" sz="4800" b="1" dirty="0">
                  <a:solidFill>
                    <a:schemeClr val="bg1"/>
                  </a:solidFill>
                  <a:latin typeface="+mn-lt"/>
                  <a:ea typeface="+mn-ea"/>
                  <a:cs typeface="+mn-ea"/>
                  <a:sym typeface="+mn-lt"/>
                </a:rPr>
                <a:t>年度联合实验室项目规划汇报</a:t>
              </a:r>
            </a:p>
          </p:txBody>
        </p:sp>
        <p:sp>
          <p:nvSpPr>
            <p:cNvPr id="19463" name="矩形 2"/>
            <p:cNvSpPr>
              <a:spLocks noChangeArrowheads="1"/>
            </p:cNvSpPr>
            <p:nvPr/>
          </p:nvSpPr>
          <p:spPr bwMode="auto">
            <a:xfrm>
              <a:off x="1415480" y="2668850"/>
              <a:ext cx="914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000" b="1" dirty="0">
                  <a:solidFill>
                    <a:schemeClr val="bg1">
                      <a:lumMod val="95000"/>
                    </a:schemeClr>
                  </a:solidFill>
                  <a:latin typeface="+mn-lt"/>
                  <a:ea typeface="+mn-ea"/>
                  <a:cs typeface="+mn-ea"/>
                  <a:sym typeface="+mn-lt"/>
                </a:rPr>
                <a:t>智慧金融软件工程新技术联合实验室</a:t>
              </a:r>
              <a:endParaRPr lang="en-US" altLang="zh-CN" sz="2000" b="1" dirty="0">
                <a:solidFill>
                  <a:schemeClr val="bg1">
                    <a:lumMod val="95000"/>
                  </a:schemeClr>
                </a:solidFill>
                <a:latin typeface="+mn-lt"/>
                <a:ea typeface="+mn-ea"/>
                <a:cs typeface="+mn-ea"/>
                <a:sym typeface="+mn-lt"/>
              </a:endParaRPr>
            </a:p>
          </p:txBody>
        </p:sp>
        <p:cxnSp>
          <p:nvCxnSpPr>
            <p:cNvPr id="19464" name="直接连接符 5"/>
            <p:cNvCxnSpPr>
              <a:cxnSpLocks noChangeShapeType="1"/>
            </p:cNvCxnSpPr>
            <p:nvPr/>
          </p:nvCxnSpPr>
          <p:spPr bwMode="auto">
            <a:xfrm>
              <a:off x="1811017" y="2884874"/>
              <a:ext cx="2052735" cy="0"/>
            </a:xfrm>
            <a:prstGeom prst="line">
              <a:avLst/>
            </a:prstGeom>
            <a:noFill/>
            <a:ln w="12700" algn="ctr">
              <a:solidFill>
                <a:schemeClr val="bg1">
                  <a:lumMod val="95000"/>
                </a:schemeClr>
              </a:solidFill>
              <a:round/>
            </a:ln>
            <a:extLst>
              <a:ext uri="{909E8E84-426E-40DD-AFC4-6F175D3DCCD1}">
                <a14:hiddenFill xmlns:a14="http://schemas.microsoft.com/office/drawing/2010/main">
                  <a:noFill/>
                </a14:hiddenFill>
              </a:ext>
            </a:extLst>
          </p:spPr>
        </p:cxnSp>
        <p:cxnSp>
          <p:nvCxnSpPr>
            <p:cNvPr id="19465" name="直接连接符 18"/>
            <p:cNvCxnSpPr>
              <a:cxnSpLocks noChangeShapeType="1"/>
            </p:cNvCxnSpPr>
            <p:nvPr/>
          </p:nvCxnSpPr>
          <p:spPr bwMode="auto">
            <a:xfrm>
              <a:off x="8112224" y="2884874"/>
              <a:ext cx="2051720" cy="0"/>
            </a:xfrm>
            <a:prstGeom prst="line">
              <a:avLst/>
            </a:prstGeom>
            <a:noFill/>
            <a:ln w="12700" algn="ctr">
              <a:solidFill>
                <a:schemeClr val="bg1">
                  <a:lumMod val="95000"/>
                </a:schemeClr>
              </a:solidFill>
              <a:round/>
            </a:ln>
            <a:extLst>
              <a:ext uri="{909E8E84-426E-40DD-AFC4-6F175D3DCCD1}">
                <a14:hiddenFill xmlns:a14="http://schemas.microsoft.com/office/drawing/2010/main">
                  <a:noFill/>
                </a14:hiddenFill>
              </a:ext>
            </a:extLst>
          </p:spPr>
        </p:cxnSp>
      </p:grpSp>
      <p:pic>
        <p:nvPicPr>
          <p:cNvPr id="11" name="Picture 4" descr="人才培养-西安电子科技大学">
            <a:extLst>
              <a:ext uri="{FF2B5EF4-FFF2-40B4-BE49-F238E27FC236}">
                <a16:creationId xmlns:a16="http://schemas.microsoft.com/office/drawing/2014/main" id="{F639E028-6200-4F81-AEEB-2A311FAF84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44" y="165647"/>
            <a:ext cx="3033167" cy="881678"/>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3" name="组合 2">
            <a:extLst>
              <a:ext uri="{FF2B5EF4-FFF2-40B4-BE49-F238E27FC236}">
                <a16:creationId xmlns:a16="http://schemas.microsoft.com/office/drawing/2014/main" id="{EA2DC1A3-1B33-4B59-B5F3-39A845A60A34}"/>
              </a:ext>
            </a:extLst>
          </p:cNvPr>
          <p:cNvGrpSpPr/>
          <p:nvPr/>
        </p:nvGrpSpPr>
        <p:grpSpPr>
          <a:xfrm>
            <a:off x="3431704" y="78566"/>
            <a:ext cx="2952328" cy="1055840"/>
            <a:chOff x="5663952" y="643705"/>
            <a:chExt cx="2952328" cy="1055840"/>
          </a:xfrm>
        </p:grpSpPr>
        <p:pic>
          <p:nvPicPr>
            <p:cNvPr id="12" name="图片 11">
              <a:extLst>
                <a:ext uri="{FF2B5EF4-FFF2-40B4-BE49-F238E27FC236}">
                  <a16:creationId xmlns:a16="http://schemas.microsoft.com/office/drawing/2014/main" id="{61ABC6EC-6E73-41DF-AB3A-54AD4ED2037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014" r="18018"/>
            <a:stretch/>
          </p:blipFill>
          <p:spPr>
            <a:xfrm>
              <a:off x="5663952" y="643705"/>
              <a:ext cx="1163398" cy="1055840"/>
            </a:xfrm>
            <a:prstGeom prst="rect">
              <a:avLst/>
            </a:prstGeom>
          </p:spPr>
        </p:pic>
        <p:sp>
          <p:nvSpPr>
            <p:cNvPr id="13" name="文本框 12">
              <a:extLst>
                <a:ext uri="{FF2B5EF4-FFF2-40B4-BE49-F238E27FC236}">
                  <a16:creationId xmlns:a16="http://schemas.microsoft.com/office/drawing/2014/main" id="{A2256EE6-0BEB-4344-9986-F7D14F597D51}"/>
                </a:ext>
              </a:extLst>
            </p:cNvPr>
            <p:cNvSpPr txBox="1"/>
            <p:nvPr/>
          </p:nvSpPr>
          <p:spPr>
            <a:xfrm>
              <a:off x="6600056" y="817736"/>
              <a:ext cx="2016224" cy="707886"/>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lstStyle/>
            <a:p>
              <a:pPr lvl="0" algn="ctr">
                <a:defRPr/>
              </a:pPr>
              <a:r>
                <a:rPr kumimoji="0" lang="zh-CN" altLang="en-US" sz="2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智能软件工程</a:t>
              </a:r>
              <a:endParaRPr kumimoji="0" lang="en-US" altLang="zh-CN" sz="2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endParaRPr>
            </a:p>
            <a:p>
              <a:pPr lvl="0" algn="ctr">
                <a:defRPr/>
              </a:pPr>
              <a:r>
                <a:rPr kumimoji="0" lang="zh-CN" altLang="en-US" sz="2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rPr>
                <a:t>技术实验室</a:t>
              </a:r>
              <a:endParaRPr kumimoji="0" lang="en-US" altLang="zh-CN" sz="2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endParaRPr>
            </a:p>
          </p:txBody>
        </p:sp>
      </p:grpSp>
    </p:spTree>
  </p:cSld>
  <p:clrMapOvr>
    <a:masterClrMapping/>
  </p:clrMapOvr>
  <p:transition spd="slow" advClick="0" advTm="12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C377A71-F2D5-4FD0-B1D0-4CE6C613BF03}"/>
              </a:ext>
            </a:extLst>
          </p:cNvPr>
          <p:cNvSpPr>
            <a:spLocks noChangeArrowheads="1"/>
          </p:cNvSpPr>
          <p:nvPr/>
        </p:nvSpPr>
        <p:spPr bwMode="auto">
          <a:xfrm>
            <a:off x="3647728" y="-20749"/>
            <a:ext cx="8544272" cy="684325"/>
          </a:xfrm>
          <a:prstGeom prst="rect">
            <a:avLst/>
          </a:prstGeom>
          <a:noFill/>
          <a:ln w="9525">
            <a:noFill/>
            <a:miter lim="800000"/>
            <a:headEnd/>
            <a:tailEnd/>
          </a:ln>
        </p:spPr>
        <p:txBody>
          <a:bodyPr anchor="ctr"/>
          <a:lstStyle/>
          <a:p>
            <a:pPr marL="0" marR="0" lvl="0" indent="0" algn="ctr" defTabSz="914400" latinLnBrk="0">
              <a:lnSpc>
                <a:spcPct val="100000"/>
              </a:lnSpc>
              <a:buClrTx/>
              <a:buSzTx/>
              <a:buFont typeface="Arial" panose="020B0604020202020204" pitchFamily="34" charset="0"/>
              <a:buNone/>
              <a:tabLst/>
              <a:defRPr/>
            </a:pPr>
            <a:r>
              <a:rPr lang="zh-CN" altLang="en-US" sz="3600" b="1" dirty="0">
                <a:solidFill>
                  <a:schemeClr val="bg1"/>
                </a:solidFill>
                <a:latin typeface="+mn-lt"/>
                <a:ea typeface="+mn-ea"/>
                <a:cs typeface="+mn-ea"/>
                <a:sym typeface="+mn-lt"/>
              </a:rPr>
              <a:t>三、</a:t>
            </a:r>
            <a:r>
              <a:rPr lang="en-US" altLang="zh-CN" sz="3600" b="1" dirty="0">
                <a:solidFill>
                  <a:schemeClr val="bg1"/>
                </a:solidFill>
                <a:latin typeface="+mn-lt"/>
                <a:ea typeface="+mn-ea"/>
                <a:cs typeface="+mn-ea"/>
                <a:sym typeface="+mn-lt"/>
              </a:rPr>
              <a:t>LLM</a:t>
            </a:r>
            <a:r>
              <a:rPr lang="zh-CN" altLang="en-US" sz="3600" b="1" dirty="0">
                <a:solidFill>
                  <a:schemeClr val="bg1"/>
                </a:solidFill>
                <a:latin typeface="+mn-lt"/>
                <a:ea typeface="+mn-ea"/>
                <a:cs typeface="+mn-ea"/>
                <a:sym typeface="+mn-lt"/>
              </a:rPr>
              <a:t>软件测试的探索</a:t>
            </a:r>
            <a:r>
              <a:rPr lang="en-US" altLang="zh-CN" sz="2800" b="1" dirty="0">
                <a:solidFill>
                  <a:schemeClr val="bg1"/>
                </a:solidFill>
                <a:latin typeface="+mn-lt"/>
                <a:ea typeface="+mn-ea"/>
                <a:cs typeface="+mn-ea"/>
                <a:sym typeface="+mn-lt"/>
              </a:rPr>
              <a:t>(1/3)</a:t>
            </a:r>
            <a:endParaRPr lang="zh-CN" altLang="en-US" sz="2800" b="1" dirty="0">
              <a:solidFill>
                <a:schemeClr val="bg1"/>
              </a:solidFill>
              <a:latin typeface="+mn-lt"/>
              <a:ea typeface="+mn-ea"/>
              <a:cs typeface="+mn-ea"/>
              <a:sym typeface="+mn-lt"/>
            </a:endParaRPr>
          </a:p>
        </p:txBody>
      </p:sp>
      <p:sp>
        <p:nvSpPr>
          <p:cNvPr id="19" name="文本框 18">
            <a:extLst>
              <a:ext uri="{FF2B5EF4-FFF2-40B4-BE49-F238E27FC236}">
                <a16:creationId xmlns:a16="http://schemas.microsoft.com/office/drawing/2014/main" id="{E85AFC04-5AE6-4D22-8608-FD1E53EE4516}"/>
              </a:ext>
            </a:extLst>
          </p:cNvPr>
          <p:cNvSpPr txBox="1"/>
          <p:nvPr/>
        </p:nvSpPr>
        <p:spPr>
          <a:xfrm>
            <a:off x="983432" y="954120"/>
            <a:ext cx="7560840" cy="478208"/>
          </a:xfrm>
          <a:prstGeom prst="rect">
            <a:avLst/>
          </a:prstGeom>
          <a:noFill/>
        </p:spPr>
        <p:txBody>
          <a:bodyPr wrap="square">
            <a:spAutoFit/>
          </a:bodyPr>
          <a:lstStyle/>
          <a:p>
            <a:pPr eaLnBrk="1" hangingPunct="1">
              <a:lnSpc>
                <a:spcPts val="3000"/>
              </a:lnSpc>
              <a:spcBef>
                <a:spcPts val="0"/>
              </a:spcBef>
              <a:buClr>
                <a:srgbClr val="C00000"/>
              </a:buClr>
              <a:buSzPct val="75000"/>
              <a:defRPr/>
            </a:pPr>
            <a:r>
              <a:rPr lang="en-US" altLang="zh-CN" sz="3200" b="1" dirty="0">
                <a:solidFill>
                  <a:srgbClr val="000000"/>
                </a:solidFill>
                <a:latin typeface="+mn-lt"/>
                <a:ea typeface="+mn-ea"/>
                <a:cs typeface="+mn-ea"/>
                <a:sym typeface="+mn-lt"/>
              </a:rPr>
              <a:t>UI debug</a:t>
            </a:r>
          </a:p>
        </p:txBody>
      </p:sp>
      <p:sp>
        <p:nvSpPr>
          <p:cNvPr id="5" name="文本框 4">
            <a:extLst>
              <a:ext uri="{FF2B5EF4-FFF2-40B4-BE49-F238E27FC236}">
                <a16:creationId xmlns:a16="http://schemas.microsoft.com/office/drawing/2014/main" id="{1411BBD3-8847-477F-9286-CFA57B9A2520}"/>
              </a:ext>
            </a:extLst>
          </p:cNvPr>
          <p:cNvSpPr txBox="1"/>
          <p:nvPr/>
        </p:nvSpPr>
        <p:spPr>
          <a:xfrm>
            <a:off x="983432" y="1722872"/>
            <a:ext cx="9289032" cy="1653594"/>
          </a:xfrm>
          <a:prstGeom prst="rect">
            <a:avLst/>
          </a:prstGeom>
          <a:noFill/>
        </p:spPr>
        <p:txBody>
          <a:bodyPr wrap="square">
            <a:spAutoFit/>
          </a:bodyPr>
          <a:lstStyle/>
          <a:p>
            <a:pPr algn="just">
              <a:lnSpc>
                <a:spcPct val="130000"/>
              </a:lnSpc>
            </a:pPr>
            <a:r>
              <a:rPr lang="zh-CN" altLang="en-US" sz="2000" dirty="0">
                <a:latin typeface="+mn-lt"/>
                <a:ea typeface="+mn-ea"/>
                <a:cs typeface="+mn-ea"/>
                <a:sym typeface="+mn-lt"/>
              </a:rPr>
              <a:t>研究目标：</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a:latin typeface="+mn-lt"/>
                <a:ea typeface="+mn-ea"/>
                <a:cs typeface="+mn-ea"/>
                <a:sym typeface="+mn-lt"/>
              </a:rPr>
              <a:t>实现对</a:t>
            </a:r>
            <a:r>
              <a:rPr lang="en-US" altLang="zh-CN" sz="2000">
                <a:latin typeface="+mn-lt"/>
                <a:ea typeface="+mn-ea"/>
                <a:cs typeface="+mn-ea"/>
                <a:sym typeface="+mn-lt"/>
              </a:rPr>
              <a:t>UI</a:t>
            </a:r>
            <a:r>
              <a:rPr lang="zh-CN" altLang="en-US" sz="2000">
                <a:latin typeface="+mn-lt"/>
                <a:ea typeface="+mn-ea"/>
                <a:cs typeface="+mn-ea"/>
                <a:sym typeface="+mn-lt"/>
              </a:rPr>
              <a:t>界面中不同类型控件的提取与识别；</a:t>
            </a:r>
            <a:endParaRPr lang="en-US" altLang="zh-CN" sz="200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a:latin typeface="+mn-lt"/>
                <a:ea typeface="+mn-ea"/>
                <a:cs typeface="+mn-ea"/>
                <a:sym typeface="+mn-lt"/>
              </a:rPr>
              <a:t>零样本迁移能力快速泛化到其他系统</a:t>
            </a:r>
            <a:r>
              <a:rPr lang="en-US" altLang="zh-CN" sz="2000">
                <a:latin typeface="+mn-lt"/>
                <a:ea typeface="+mn-ea"/>
                <a:cs typeface="+mn-ea"/>
                <a:sym typeface="+mn-lt"/>
              </a:rPr>
              <a:t>UI</a:t>
            </a:r>
            <a:r>
              <a:rPr lang="zh-CN" altLang="en-US" sz="2000">
                <a:latin typeface="+mn-lt"/>
                <a:ea typeface="+mn-ea"/>
                <a:cs typeface="+mn-ea"/>
                <a:sym typeface="+mn-lt"/>
              </a:rPr>
              <a:t>界面检测；</a:t>
            </a:r>
            <a:endParaRPr lang="en-US" altLang="zh-CN" sz="200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a:latin typeface="+mn-lt"/>
                <a:ea typeface="+mn-ea"/>
                <a:cs typeface="+mn-ea"/>
                <a:sym typeface="+mn-lt"/>
              </a:rPr>
              <a:t>对界面错误的定义与检测。</a:t>
            </a:r>
            <a:endParaRPr lang="en-US" altLang="zh-CN" sz="2000">
              <a:latin typeface="+mn-lt"/>
              <a:ea typeface="+mn-ea"/>
              <a:cs typeface="+mn-ea"/>
              <a:sym typeface="+mn-lt"/>
            </a:endParaRPr>
          </a:p>
        </p:txBody>
      </p:sp>
      <p:sp>
        <p:nvSpPr>
          <p:cNvPr id="10" name="文本框 9">
            <a:extLst>
              <a:ext uri="{FF2B5EF4-FFF2-40B4-BE49-F238E27FC236}">
                <a16:creationId xmlns:a16="http://schemas.microsoft.com/office/drawing/2014/main" id="{C0798777-B1A6-4BEF-9127-DED343A71C1F}"/>
              </a:ext>
            </a:extLst>
          </p:cNvPr>
          <p:cNvSpPr txBox="1"/>
          <p:nvPr/>
        </p:nvSpPr>
        <p:spPr>
          <a:xfrm>
            <a:off x="983432" y="3376466"/>
            <a:ext cx="11208568" cy="3254032"/>
          </a:xfrm>
          <a:prstGeom prst="rect">
            <a:avLst/>
          </a:prstGeom>
          <a:noFill/>
        </p:spPr>
        <p:txBody>
          <a:bodyPr wrap="square">
            <a:spAutoFit/>
          </a:bodyPr>
          <a:lstStyle/>
          <a:p>
            <a:pPr algn="just">
              <a:lnSpc>
                <a:spcPct val="130000"/>
              </a:lnSpc>
            </a:pPr>
            <a:r>
              <a:rPr lang="zh-CN" altLang="en-US" sz="2000" dirty="0">
                <a:latin typeface="+mn-lt"/>
                <a:ea typeface="+mn-ea"/>
                <a:cs typeface="+mn-ea"/>
                <a:sym typeface="+mn-lt"/>
              </a:rPr>
              <a:t>大语言模型</a:t>
            </a:r>
            <a:r>
              <a:rPr lang="en-US" altLang="zh-CN" sz="2000" dirty="0">
                <a:latin typeface="+mn-lt"/>
                <a:ea typeface="+mn-ea"/>
                <a:cs typeface="+mn-ea"/>
                <a:sym typeface="+mn-lt"/>
              </a:rPr>
              <a:t>(LLM)</a:t>
            </a:r>
            <a:r>
              <a:rPr lang="zh-CN" altLang="en-US" sz="2000" dirty="0">
                <a:latin typeface="+mn-lt"/>
                <a:ea typeface="+mn-ea"/>
                <a:cs typeface="+mn-ea"/>
                <a:sym typeface="+mn-lt"/>
              </a:rPr>
              <a:t>如何助力</a:t>
            </a:r>
            <a:r>
              <a:rPr lang="en-US" altLang="zh-CN" sz="2000" dirty="0">
                <a:latin typeface="+mn-lt"/>
                <a:ea typeface="+mn-ea"/>
                <a:cs typeface="+mn-ea"/>
                <a:sym typeface="+mn-lt"/>
              </a:rPr>
              <a:t>UI debug</a:t>
            </a:r>
            <a:r>
              <a:rPr lang="zh-CN" altLang="en-US" sz="2000" dirty="0">
                <a:latin typeface="+mn-lt"/>
                <a:ea typeface="+mn-ea"/>
                <a:cs typeface="+mn-ea"/>
                <a:sym typeface="+mn-lt"/>
              </a:rPr>
              <a:t>？</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多模态大语言模型可以联系文本与图像，通过输入文本提示实现对图像中特定内容的提取；</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大模型具有更强的泛化能力与零样本</a:t>
            </a:r>
            <a:r>
              <a:rPr lang="en-US" altLang="zh-CN" sz="2000" dirty="0">
                <a:latin typeface="+mn-lt"/>
                <a:ea typeface="+mn-ea"/>
                <a:cs typeface="+mn-ea"/>
                <a:sym typeface="+mn-lt"/>
              </a:rPr>
              <a:t>/</a:t>
            </a:r>
            <a:r>
              <a:rPr lang="zh-CN" altLang="en-US" sz="2000" dirty="0">
                <a:latin typeface="+mn-lt"/>
                <a:ea typeface="+mn-ea"/>
                <a:cs typeface="+mn-ea"/>
                <a:sym typeface="+mn-lt"/>
              </a:rPr>
              <a:t>少样本迁移能力，能够快速实现不同界面下内容的提取；</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大模型还可以方便地作为专业模型使用，无需更新模型参数，只需调整 </a:t>
            </a:r>
            <a:r>
              <a:rPr lang="en-US" altLang="zh-CN" sz="2000" dirty="0">
                <a:latin typeface="+mn-lt"/>
                <a:ea typeface="+mn-ea"/>
                <a:cs typeface="+mn-ea"/>
                <a:sym typeface="+mn-lt"/>
              </a:rPr>
              <a:t>prompt </a:t>
            </a:r>
            <a:r>
              <a:rPr lang="zh-CN" altLang="en-US" sz="2000" dirty="0">
                <a:latin typeface="+mn-lt"/>
                <a:ea typeface="+mn-ea"/>
                <a:cs typeface="+mn-ea"/>
                <a:sym typeface="+mn-lt"/>
              </a:rPr>
              <a:t>以适应专业用例，实现对特定系统的应用；</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en-US" altLang="zh-CN" sz="2000" dirty="0">
                <a:latin typeface="+mn-lt"/>
                <a:ea typeface="+mn-ea"/>
                <a:cs typeface="+mn-ea"/>
                <a:sym typeface="+mn-lt"/>
              </a:rPr>
              <a:t>LLM</a:t>
            </a:r>
            <a:r>
              <a:rPr lang="zh-CN" altLang="en-US" sz="2000" dirty="0">
                <a:latin typeface="+mn-lt"/>
                <a:ea typeface="+mn-ea"/>
                <a:cs typeface="+mn-ea"/>
                <a:sym typeface="+mn-lt"/>
              </a:rPr>
              <a:t>将上下文学习的概念引入到深度学习中，它允许一系列</a:t>
            </a:r>
            <a:r>
              <a:rPr lang="en-US" altLang="zh-CN" sz="2000" dirty="0">
                <a:latin typeface="+mn-lt"/>
                <a:ea typeface="+mn-ea"/>
                <a:cs typeface="+mn-ea"/>
                <a:sym typeface="+mn-lt"/>
              </a:rPr>
              <a:t>NLP</a:t>
            </a:r>
            <a:r>
              <a:rPr lang="zh-CN" altLang="en-US" sz="2000" dirty="0">
                <a:latin typeface="+mn-lt"/>
                <a:ea typeface="+mn-ea"/>
                <a:cs typeface="+mn-ea"/>
                <a:sym typeface="+mn-lt"/>
              </a:rPr>
              <a:t>任务被表述为给定提示和示例的文本补全问题。在计算机视觉中，通过上下文训练框架，将学习到的图像张量取出，结合上下文推理就能在给定的一些示例的图像或视频中执行各种分割任务。</a:t>
            </a:r>
          </a:p>
        </p:txBody>
      </p:sp>
    </p:spTree>
    <p:extLst>
      <p:ext uri="{BB962C8B-B14F-4D97-AF65-F5344CB8AC3E}">
        <p14:creationId xmlns:p14="http://schemas.microsoft.com/office/powerpoint/2010/main" val="161169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C377A71-F2D5-4FD0-B1D0-4CE6C613BF03}"/>
              </a:ext>
            </a:extLst>
          </p:cNvPr>
          <p:cNvSpPr>
            <a:spLocks noChangeArrowheads="1"/>
          </p:cNvSpPr>
          <p:nvPr/>
        </p:nvSpPr>
        <p:spPr bwMode="auto">
          <a:xfrm>
            <a:off x="3647728" y="-20749"/>
            <a:ext cx="8544272" cy="684325"/>
          </a:xfrm>
          <a:prstGeom prst="rect">
            <a:avLst/>
          </a:prstGeom>
          <a:noFill/>
          <a:ln w="9525">
            <a:noFill/>
            <a:miter lim="800000"/>
            <a:headEnd/>
            <a:tailEnd/>
          </a:ln>
        </p:spPr>
        <p:txBody>
          <a:bodyPr anchor="ctr"/>
          <a:lstStyle/>
          <a:p>
            <a:pPr marL="0" marR="0" lvl="0" indent="0" algn="ctr" defTabSz="914400" latinLnBrk="0">
              <a:lnSpc>
                <a:spcPct val="100000"/>
              </a:lnSpc>
              <a:buClrTx/>
              <a:buSzTx/>
              <a:buFont typeface="Arial" panose="020B0604020202020204" pitchFamily="34" charset="0"/>
              <a:buNone/>
              <a:tabLst/>
              <a:defRPr/>
            </a:pPr>
            <a:r>
              <a:rPr lang="zh-CN" altLang="en-US" sz="3600" b="1" dirty="0">
                <a:solidFill>
                  <a:schemeClr val="bg1"/>
                </a:solidFill>
                <a:latin typeface="+mn-lt"/>
                <a:ea typeface="+mn-ea"/>
                <a:cs typeface="+mn-ea"/>
                <a:sym typeface="+mn-lt"/>
              </a:rPr>
              <a:t>三、</a:t>
            </a:r>
            <a:r>
              <a:rPr lang="en-US" altLang="zh-CN" sz="3600" b="1" dirty="0">
                <a:solidFill>
                  <a:schemeClr val="bg1"/>
                </a:solidFill>
                <a:latin typeface="+mn-lt"/>
                <a:ea typeface="+mn-ea"/>
                <a:cs typeface="+mn-ea"/>
                <a:sym typeface="+mn-lt"/>
              </a:rPr>
              <a:t>LLM</a:t>
            </a:r>
            <a:r>
              <a:rPr lang="zh-CN" altLang="en-US" sz="3600" b="1" dirty="0">
                <a:solidFill>
                  <a:schemeClr val="bg1"/>
                </a:solidFill>
                <a:latin typeface="+mn-lt"/>
                <a:ea typeface="+mn-ea"/>
                <a:cs typeface="+mn-ea"/>
                <a:sym typeface="+mn-lt"/>
              </a:rPr>
              <a:t>软件测试的探索</a:t>
            </a:r>
            <a:r>
              <a:rPr lang="en-US" altLang="zh-CN" sz="2800" b="1" dirty="0">
                <a:solidFill>
                  <a:schemeClr val="bg1"/>
                </a:solidFill>
                <a:latin typeface="+mn-lt"/>
                <a:ea typeface="+mn-ea"/>
                <a:cs typeface="+mn-ea"/>
                <a:sym typeface="+mn-lt"/>
              </a:rPr>
              <a:t>(2/3)</a:t>
            </a:r>
            <a:endParaRPr lang="zh-CN" altLang="en-US" sz="2800" b="1" dirty="0">
              <a:solidFill>
                <a:schemeClr val="bg1"/>
              </a:solidFill>
              <a:latin typeface="+mn-lt"/>
              <a:ea typeface="+mn-ea"/>
              <a:cs typeface="+mn-ea"/>
              <a:sym typeface="+mn-lt"/>
            </a:endParaRPr>
          </a:p>
        </p:txBody>
      </p:sp>
      <p:sp>
        <p:nvSpPr>
          <p:cNvPr id="19" name="文本框 18">
            <a:extLst>
              <a:ext uri="{FF2B5EF4-FFF2-40B4-BE49-F238E27FC236}">
                <a16:creationId xmlns:a16="http://schemas.microsoft.com/office/drawing/2014/main" id="{E85AFC04-5AE6-4D22-8608-FD1E53EE4516}"/>
              </a:ext>
            </a:extLst>
          </p:cNvPr>
          <p:cNvSpPr txBox="1"/>
          <p:nvPr/>
        </p:nvSpPr>
        <p:spPr>
          <a:xfrm>
            <a:off x="983432" y="954120"/>
            <a:ext cx="7560840" cy="478208"/>
          </a:xfrm>
          <a:prstGeom prst="rect">
            <a:avLst/>
          </a:prstGeom>
          <a:noFill/>
        </p:spPr>
        <p:txBody>
          <a:bodyPr wrap="square">
            <a:spAutoFit/>
          </a:bodyPr>
          <a:lstStyle/>
          <a:p>
            <a:pPr eaLnBrk="1" hangingPunct="1">
              <a:lnSpc>
                <a:spcPts val="3000"/>
              </a:lnSpc>
              <a:spcBef>
                <a:spcPts val="0"/>
              </a:spcBef>
              <a:buClr>
                <a:srgbClr val="C00000"/>
              </a:buClr>
              <a:buSzPct val="75000"/>
              <a:defRPr/>
            </a:pPr>
            <a:r>
              <a:rPr lang="zh-CN" altLang="en-US" sz="3200" b="1" dirty="0">
                <a:solidFill>
                  <a:srgbClr val="000000"/>
                </a:solidFill>
                <a:latin typeface="+mn-lt"/>
                <a:ea typeface="+mn-ea"/>
                <a:cs typeface="+mn-ea"/>
                <a:sym typeface="+mn-lt"/>
              </a:rPr>
              <a:t>测试用例的自动生成与优化</a:t>
            </a:r>
            <a:endParaRPr lang="en-US" altLang="zh-CN" sz="3200" b="1" dirty="0">
              <a:solidFill>
                <a:srgbClr val="000000"/>
              </a:solidFill>
              <a:latin typeface="+mn-lt"/>
              <a:ea typeface="+mn-ea"/>
              <a:cs typeface="+mn-ea"/>
              <a:sym typeface="+mn-lt"/>
            </a:endParaRPr>
          </a:p>
        </p:txBody>
      </p:sp>
      <p:sp>
        <p:nvSpPr>
          <p:cNvPr id="5" name="文本框 4">
            <a:extLst>
              <a:ext uri="{FF2B5EF4-FFF2-40B4-BE49-F238E27FC236}">
                <a16:creationId xmlns:a16="http://schemas.microsoft.com/office/drawing/2014/main" id="{1411BBD3-8847-477F-9286-CFA57B9A2520}"/>
              </a:ext>
            </a:extLst>
          </p:cNvPr>
          <p:cNvSpPr txBox="1"/>
          <p:nvPr/>
        </p:nvSpPr>
        <p:spPr>
          <a:xfrm>
            <a:off x="983432" y="1722872"/>
            <a:ext cx="10225136" cy="1253485"/>
          </a:xfrm>
          <a:prstGeom prst="rect">
            <a:avLst/>
          </a:prstGeom>
          <a:noFill/>
        </p:spPr>
        <p:txBody>
          <a:bodyPr wrap="square">
            <a:spAutoFit/>
          </a:bodyPr>
          <a:lstStyle/>
          <a:p>
            <a:pPr algn="just">
              <a:lnSpc>
                <a:spcPct val="130000"/>
              </a:lnSpc>
            </a:pPr>
            <a:r>
              <a:rPr lang="zh-CN" altLang="en-US" sz="2000" dirty="0">
                <a:latin typeface="+mn-lt"/>
                <a:ea typeface="+mn-ea"/>
                <a:cs typeface="+mn-ea"/>
                <a:sym typeface="+mn-lt"/>
              </a:rPr>
              <a:t>研究目标：</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通过已有的需求文档、原型图来自动生成功能测试用例。测试用例包括但不限于：用例号、所属单元、所属模块、用例标题、前置条件、用例步骤以及预期结果。</a:t>
            </a:r>
          </a:p>
        </p:txBody>
      </p:sp>
      <p:sp>
        <p:nvSpPr>
          <p:cNvPr id="10" name="文本框 9">
            <a:extLst>
              <a:ext uri="{FF2B5EF4-FFF2-40B4-BE49-F238E27FC236}">
                <a16:creationId xmlns:a16="http://schemas.microsoft.com/office/drawing/2014/main" id="{C0798777-B1A6-4BEF-9127-DED343A71C1F}"/>
              </a:ext>
            </a:extLst>
          </p:cNvPr>
          <p:cNvSpPr txBox="1"/>
          <p:nvPr/>
        </p:nvSpPr>
        <p:spPr>
          <a:xfrm>
            <a:off x="983432" y="2977694"/>
            <a:ext cx="10225136" cy="3654142"/>
          </a:xfrm>
          <a:prstGeom prst="rect">
            <a:avLst/>
          </a:prstGeom>
          <a:noFill/>
        </p:spPr>
        <p:txBody>
          <a:bodyPr wrap="square">
            <a:spAutoFit/>
          </a:bodyPr>
          <a:lstStyle/>
          <a:p>
            <a:pPr algn="just">
              <a:lnSpc>
                <a:spcPct val="130000"/>
              </a:lnSpc>
            </a:pPr>
            <a:r>
              <a:rPr lang="zh-CN" altLang="en-US" sz="2000" dirty="0">
                <a:latin typeface="+mn-lt"/>
                <a:ea typeface="+mn-ea"/>
                <a:cs typeface="+mn-ea"/>
                <a:sym typeface="+mn-lt"/>
              </a:rPr>
              <a:t>大语言模型</a:t>
            </a:r>
            <a:r>
              <a:rPr lang="en-US" altLang="zh-CN" sz="2000" dirty="0">
                <a:latin typeface="+mn-lt"/>
                <a:ea typeface="+mn-ea"/>
                <a:cs typeface="+mn-ea"/>
                <a:sym typeface="+mn-lt"/>
              </a:rPr>
              <a:t>(LLM)</a:t>
            </a:r>
            <a:r>
              <a:rPr lang="zh-CN" altLang="en-US" sz="2000" dirty="0">
                <a:latin typeface="+mn-lt"/>
                <a:ea typeface="+mn-ea"/>
                <a:cs typeface="+mn-ea"/>
                <a:sym typeface="+mn-lt"/>
              </a:rPr>
              <a:t>如何助力测试用例的生成与优化？</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en-US" altLang="zh-CN" sz="2000" dirty="0">
                <a:latin typeface="+mn-lt"/>
                <a:ea typeface="+mn-ea"/>
                <a:cs typeface="+mn-ea"/>
                <a:sym typeface="+mn-lt"/>
              </a:rPr>
              <a:t>LLM</a:t>
            </a:r>
            <a:r>
              <a:rPr lang="zh-CN" altLang="en-US" sz="2000" dirty="0">
                <a:latin typeface="+mn-lt"/>
                <a:ea typeface="+mn-ea"/>
                <a:cs typeface="+mn-ea"/>
                <a:sym typeface="+mn-lt"/>
              </a:rPr>
              <a:t>可以根据需求文档和一些</a:t>
            </a:r>
            <a:r>
              <a:rPr lang="en-US" altLang="zh-CN" sz="2000" dirty="0">
                <a:latin typeface="+mn-lt"/>
                <a:ea typeface="+mn-ea"/>
                <a:cs typeface="+mn-ea"/>
                <a:sym typeface="+mn-lt"/>
              </a:rPr>
              <a:t>prompt</a:t>
            </a:r>
            <a:r>
              <a:rPr lang="zh-CN" altLang="en-US" sz="2000" dirty="0">
                <a:latin typeface="+mn-lt"/>
                <a:ea typeface="+mn-ea"/>
                <a:cs typeface="+mn-ea"/>
                <a:sym typeface="+mn-lt"/>
              </a:rPr>
              <a:t>，辅助自动生成测试用例，降低测试人员的心智成本，以下为大致步骤：</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根据需求文档来分析并列出系统的功能需求。例如，对购物网站可以列出浏览商品、搜索商品、下单购买、反馈评价等需求；</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再根据功能需求来生成测试场景和测试数据。例如，针对浏览商品功能生成不同商品的种类、价格、描述等信息的测试用例；</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最后</a:t>
            </a:r>
            <a:r>
              <a:rPr lang="en-US" altLang="zh-CN" sz="2000" dirty="0">
                <a:latin typeface="+mn-lt"/>
                <a:ea typeface="+mn-ea"/>
                <a:cs typeface="+mn-ea"/>
                <a:sym typeface="+mn-lt"/>
              </a:rPr>
              <a:t>LLM</a:t>
            </a:r>
            <a:r>
              <a:rPr lang="zh-CN" altLang="en-US" sz="2000" dirty="0">
                <a:latin typeface="+mn-lt"/>
                <a:ea typeface="+mn-ea"/>
                <a:cs typeface="+mn-ea"/>
                <a:sym typeface="+mn-lt"/>
              </a:rPr>
              <a:t>可以生成相应的预期结果。例如，对下单购买功能可以根据系统的计算规则和订单流程，生成相应的预期购买结果。</a:t>
            </a:r>
          </a:p>
        </p:txBody>
      </p:sp>
    </p:spTree>
    <p:extLst>
      <p:ext uri="{BB962C8B-B14F-4D97-AF65-F5344CB8AC3E}">
        <p14:creationId xmlns:p14="http://schemas.microsoft.com/office/powerpoint/2010/main" val="1295626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C377A71-F2D5-4FD0-B1D0-4CE6C613BF03}"/>
              </a:ext>
            </a:extLst>
          </p:cNvPr>
          <p:cNvSpPr>
            <a:spLocks noChangeArrowheads="1"/>
          </p:cNvSpPr>
          <p:nvPr/>
        </p:nvSpPr>
        <p:spPr bwMode="auto">
          <a:xfrm>
            <a:off x="3647728" y="-20749"/>
            <a:ext cx="8544272" cy="684325"/>
          </a:xfrm>
          <a:prstGeom prst="rect">
            <a:avLst/>
          </a:prstGeom>
          <a:noFill/>
          <a:ln w="9525">
            <a:noFill/>
            <a:miter lim="800000"/>
            <a:headEnd/>
            <a:tailEnd/>
          </a:ln>
        </p:spPr>
        <p:txBody>
          <a:bodyPr anchor="ctr"/>
          <a:lstStyle/>
          <a:p>
            <a:pPr marL="0" marR="0" lvl="0" indent="0" algn="ctr" defTabSz="914400" latinLnBrk="0">
              <a:lnSpc>
                <a:spcPct val="100000"/>
              </a:lnSpc>
              <a:buClrTx/>
              <a:buSzTx/>
              <a:buFont typeface="Arial" panose="020B0604020202020204" pitchFamily="34" charset="0"/>
              <a:buNone/>
              <a:tabLst/>
              <a:defRPr/>
            </a:pPr>
            <a:r>
              <a:rPr lang="zh-CN" altLang="en-US" sz="3600" b="1" dirty="0">
                <a:solidFill>
                  <a:schemeClr val="bg1"/>
                </a:solidFill>
                <a:latin typeface="+mn-lt"/>
                <a:ea typeface="+mn-ea"/>
                <a:cs typeface="+mn-ea"/>
                <a:sym typeface="+mn-lt"/>
              </a:rPr>
              <a:t>三、</a:t>
            </a:r>
            <a:r>
              <a:rPr lang="en-US" altLang="zh-CN" sz="3600" b="1" dirty="0">
                <a:solidFill>
                  <a:schemeClr val="bg1"/>
                </a:solidFill>
                <a:latin typeface="+mn-lt"/>
                <a:ea typeface="+mn-ea"/>
                <a:cs typeface="+mn-ea"/>
                <a:sym typeface="+mn-lt"/>
              </a:rPr>
              <a:t>LLM</a:t>
            </a:r>
            <a:r>
              <a:rPr lang="zh-CN" altLang="en-US" sz="3600" b="1" dirty="0">
                <a:solidFill>
                  <a:schemeClr val="bg1"/>
                </a:solidFill>
                <a:latin typeface="+mn-lt"/>
                <a:ea typeface="+mn-ea"/>
                <a:cs typeface="+mn-ea"/>
                <a:sym typeface="+mn-lt"/>
              </a:rPr>
              <a:t>软件测试的探索</a:t>
            </a:r>
            <a:r>
              <a:rPr lang="en-US" altLang="zh-CN" sz="2800" b="1" dirty="0">
                <a:solidFill>
                  <a:schemeClr val="bg1"/>
                </a:solidFill>
                <a:latin typeface="+mn-lt"/>
                <a:ea typeface="+mn-ea"/>
                <a:cs typeface="+mn-ea"/>
                <a:sym typeface="+mn-lt"/>
              </a:rPr>
              <a:t>(3/3)</a:t>
            </a:r>
            <a:endParaRPr lang="zh-CN" altLang="en-US" sz="2800" b="1" dirty="0">
              <a:solidFill>
                <a:schemeClr val="bg1"/>
              </a:solidFill>
              <a:latin typeface="+mn-lt"/>
              <a:ea typeface="+mn-ea"/>
              <a:cs typeface="+mn-ea"/>
              <a:sym typeface="+mn-lt"/>
            </a:endParaRPr>
          </a:p>
        </p:txBody>
      </p:sp>
      <p:sp>
        <p:nvSpPr>
          <p:cNvPr id="19" name="文本框 18">
            <a:extLst>
              <a:ext uri="{FF2B5EF4-FFF2-40B4-BE49-F238E27FC236}">
                <a16:creationId xmlns:a16="http://schemas.microsoft.com/office/drawing/2014/main" id="{E85AFC04-5AE6-4D22-8608-FD1E53EE4516}"/>
              </a:ext>
            </a:extLst>
          </p:cNvPr>
          <p:cNvSpPr txBox="1"/>
          <p:nvPr/>
        </p:nvSpPr>
        <p:spPr>
          <a:xfrm>
            <a:off x="983432" y="954120"/>
            <a:ext cx="7560840" cy="478208"/>
          </a:xfrm>
          <a:prstGeom prst="rect">
            <a:avLst/>
          </a:prstGeom>
          <a:noFill/>
        </p:spPr>
        <p:txBody>
          <a:bodyPr wrap="square">
            <a:spAutoFit/>
          </a:bodyPr>
          <a:lstStyle/>
          <a:p>
            <a:pPr eaLnBrk="1" hangingPunct="1">
              <a:lnSpc>
                <a:spcPts val="3000"/>
              </a:lnSpc>
              <a:spcBef>
                <a:spcPts val="0"/>
              </a:spcBef>
              <a:buClr>
                <a:srgbClr val="C00000"/>
              </a:buClr>
              <a:buSzPct val="75000"/>
              <a:defRPr/>
            </a:pPr>
            <a:r>
              <a:rPr lang="zh-CN" altLang="en-US" sz="3200" b="1" dirty="0">
                <a:solidFill>
                  <a:srgbClr val="000000"/>
                </a:solidFill>
                <a:latin typeface="+mn-lt"/>
                <a:ea typeface="+mn-ea"/>
                <a:cs typeface="+mn-ea"/>
                <a:sym typeface="+mn-lt"/>
              </a:rPr>
              <a:t>测试知识智能问答</a:t>
            </a:r>
            <a:endParaRPr lang="en-US" altLang="zh-CN" sz="3200" b="1" dirty="0">
              <a:solidFill>
                <a:srgbClr val="000000"/>
              </a:solidFill>
              <a:latin typeface="+mn-lt"/>
              <a:ea typeface="+mn-ea"/>
              <a:cs typeface="+mn-ea"/>
              <a:sym typeface="+mn-lt"/>
            </a:endParaRPr>
          </a:p>
        </p:txBody>
      </p:sp>
      <p:sp>
        <p:nvSpPr>
          <p:cNvPr id="5" name="文本框 4">
            <a:extLst>
              <a:ext uri="{FF2B5EF4-FFF2-40B4-BE49-F238E27FC236}">
                <a16:creationId xmlns:a16="http://schemas.microsoft.com/office/drawing/2014/main" id="{1411BBD3-8847-477F-9286-CFA57B9A2520}"/>
              </a:ext>
            </a:extLst>
          </p:cNvPr>
          <p:cNvSpPr txBox="1"/>
          <p:nvPr/>
        </p:nvSpPr>
        <p:spPr>
          <a:xfrm>
            <a:off x="1070479" y="3573016"/>
            <a:ext cx="10282106" cy="3813416"/>
          </a:xfrm>
          <a:prstGeom prst="rect">
            <a:avLst/>
          </a:prstGeom>
          <a:noFill/>
        </p:spPr>
        <p:txBody>
          <a:bodyPr wrap="square">
            <a:spAutoFit/>
          </a:bodyPr>
          <a:lstStyle/>
          <a:p>
            <a:pPr algn="just">
              <a:lnSpc>
                <a:spcPct val="130000"/>
              </a:lnSpc>
            </a:pPr>
            <a:r>
              <a:rPr lang="zh-CN" altLang="en-US" sz="1600" dirty="0">
                <a:latin typeface="+mn-lt"/>
                <a:ea typeface="+mn-ea"/>
                <a:cs typeface="+mn-ea"/>
                <a:sym typeface="+mn-lt"/>
              </a:rPr>
              <a:t>研究目标：</a:t>
            </a:r>
            <a:endParaRPr lang="en-US" altLang="zh-CN" sz="1600" dirty="0">
              <a:latin typeface="+mn-lt"/>
              <a:ea typeface="+mn-ea"/>
              <a:cs typeface="+mn-ea"/>
              <a:sym typeface="+mn-lt"/>
            </a:endParaRPr>
          </a:p>
          <a:p>
            <a:pPr algn="just">
              <a:lnSpc>
                <a:spcPct val="130000"/>
              </a:lnSpc>
            </a:pPr>
            <a:r>
              <a:rPr lang="zh-CN" altLang="en-US" sz="1600" dirty="0">
                <a:latin typeface="+mn-lt"/>
                <a:ea typeface="+mn-ea"/>
                <a:cs typeface="+mn-ea"/>
                <a:sym typeface="+mn-lt"/>
              </a:rPr>
              <a:t>通过特定领域的知识（例如知识图谱）以及 </a:t>
            </a:r>
            <a:r>
              <a:rPr lang="en" altLang="zh-CN" sz="1600" dirty="0">
                <a:latin typeface="+mn-lt"/>
                <a:ea typeface="+mn-ea"/>
                <a:cs typeface="+mn-ea"/>
                <a:sym typeface="+mn-lt"/>
              </a:rPr>
              <a:t>Instruction Data</a:t>
            </a:r>
            <a:r>
              <a:rPr lang="zh-CN" altLang="en-US" sz="1600" dirty="0">
                <a:latin typeface="+mn-lt"/>
                <a:ea typeface="+mn-ea"/>
                <a:cs typeface="+mn-ea"/>
                <a:sym typeface="+mn-lt"/>
              </a:rPr>
              <a:t>（例如问答数据集），对大语言模型进行微调，最后进行推理得到结果。</a:t>
            </a:r>
            <a:endParaRPr lang="en-US" altLang="zh-CN" sz="1600" dirty="0">
              <a:latin typeface="+mn-lt"/>
              <a:ea typeface="+mn-ea"/>
              <a:cs typeface="+mn-ea"/>
              <a:sym typeface="+mn-lt"/>
            </a:endParaRPr>
          </a:p>
          <a:p>
            <a:pPr algn="just">
              <a:lnSpc>
                <a:spcPct val="130000"/>
              </a:lnSpc>
            </a:pPr>
            <a:endParaRPr lang="en-US" altLang="zh-CN" sz="1600" dirty="0">
              <a:latin typeface="+mn-lt"/>
              <a:ea typeface="+mn-ea"/>
              <a:cs typeface="+mn-ea"/>
              <a:sym typeface="+mn-lt"/>
            </a:endParaRPr>
          </a:p>
          <a:p>
            <a:pPr algn="just">
              <a:lnSpc>
                <a:spcPct val="130000"/>
              </a:lnSpc>
            </a:pPr>
            <a:r>
              <a:rPr lang="zh-CN" altLang="en-US" sz="1600" dirty="0">
                <a:latin typeface="+mn-lt"/>
                <a:ea typeface="+mn-ea"/>
                <a:cs typeface="+mn-ea"/>
                <a:sym typeface="+mn-lt"/>
              </a:rPr>
              <a:t>大语言模型</a:t>
            </a:r>
            <a:r>
              <a:rPr lang="en-US" altLang="zh-CN" sz="1600" dirty="0">
                <a:latin typeface="+mn-lt"/>
                <a:ea typeface="+mn-ea"/>
                <a:cs typeface="+mn-ea"/>
                <a:sym typeface="+mn-lt"/>
              </a:rPr>
              <a:t>(LLM)</a:t>
            </a:r>
            <a:r>
              <a:rPr lang="zh-CN" altLang="en-US" sz="1600" dirty="0">
                <a:latin typeface="+mn-lt"/>
                <a:ea typeface="+mn-ea"/>
                <a:cs typeface="+mn-ea"/>
                <a:sym typeface="+mn-lt"/>
              </a:rPr>
              <a:t>如何提升测试知识智能问答的认知与推理能力？</a:t>
            </a:r>
          </a:p>
          <a:p>
            <a:pPr marL="342900" indent="-342900" algn="just">
              <a:lnSpc>
                <a:spcPct val="130000"/>
              </a:lnSpc>
              <a:buFont typeface="Wingdings" panose="05000000000000000000" pitchFamily="2" charset="2"/>
              <a:buChar char="p"/>
            </a:pPr>
            <a:r>
              <a:rPr lang="zh-CN" altLang="en-US" sz="1600" dirty="0">
                <a:latin typeface="+mn-lt"/>
                <a:ea typeface="+mn-ea"/>
                <a:cs typeface="+mn-ea"/>
                <a:sym typeface="+mn-lt"/>
              </a:rPr>
              <a:t>推理和逻辑：可以通过学习逻辑和推理规则，将知识库中的信息进行推理和合并，从而生成更为精准的答案。</a:t>
            </a:r>
            <a:endParaRPr lang="en-US" altLang="zh-CN" sz="16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1600" dirty="0">
                <a:latin typeface="+mn-lt"/>
                <a:ea typeface="+mn-ea"/>
                <a:cs typeface="+mn-ea"/>
                <a:sym typeface="+mn-lt"/>
              </a:rPr>
              <a:t>上下文理解和语义推断：可以利用上下文信息和语义推断技术，从问题中推断出隐含的信息和意图，从而生成更准确的答案。</a:t>
            </a:r>
          </a:p>
          <a:p>
            <a:pPr algn="just">
              <a:lnSpc>
                <a:spcPct val="130000"/>
              </a:lnSpc>
            </a:pPr>
            <a:r>
              <a:rPr lang="en" altLang="zh-CN" sz="2000" dirty="0">
                <a:latin typeface="+mn-lt"/>
                <a:ea typeface="+mn-ea"/>
                <a:cs typeface="+mn-ea"/>
                <a:sym typeface="+mn-lt"/>
              </a:rPr>
              <a:t> </a:t>
            </a:r>
            <a:endParaRPr lang="en-US" altLang="zh-CN" sz="2000" dirty="0">
              <a:latin typeface="+mn-lt"/>
              <a:ea typeface="+mn-ea"/>
              <a:cs typeface="+mn-ea"/>
              <a:sym typeface="+mn-lt"/>
            </a:endParaRPr>
          </a:p>
          <a:p>
            <a:pPr algn="just">
              <a:lnSpc>
                <a:spcPct val="130000"/>
              </a:lnSpc>
            </a:pPr>
            <a:endParaRPr lang="zh-CN" altLang="en-US" sz="2000" dirty="0">
              <a:latin typeface="+mn-lt"/>
              <a:ea typeface="+mn-ea"/>
              <a:cs typeface="+mn-ea"/>
              <a:sym typeface="+mn-lt"/>
            </a:endParaRPr>
          </a:p>
          <a:p>
            <a:pPr algn="just">
              <a:lnSpc>
                <a:spcPct val="130000"/>
              </a:lnSpc>
            </a:pPr>
            <a:endParaRPr lang="en-US" altLang="zh-CN" sz="2000" dirty="0">
              <a:latin typeface="+mn-lt"/>
              <a:ea typeface="+mn-ea"/>
              <a:cs typeface="+mn-ea"/>
              <a:sym typeface="+mn-lt"/>
            </a:endParaRPr>
          </a:p>
        </p:txBody>
      </p:sp>
      <p:pic>
        <p:nvPicPr>
          <p:cNvPr id="3" name="图片 2">
            <a:extLst>
              <a:ext uri="{FF2B5EF4-FFF2-40B4-BE49-F238E27FC236}">
                <a16:creationId xmlns:a16="http://schemas.microsoft.com/office/drawing/2014/main" id="{C8692882-7474-E75A-1AA5-E1F1310414B3}"/>
              </a:ext>
            </a:extLst>
          </p:cNvPr>
          <p:cNvPicPr>
            <a:picLocks noChangeAspect="1"/>
          </p:cNvPicPr>
          <p:nvPr/>
        </p:nvPicPr>
        <p:blipFill>
          <a:blip r:embed="rId3"/>
          <a:stretch>
            <a:fillRect/>
          </a:stretch>
        </p:blipFill>
        <p:spPr>
          <a:xfrm>
            <a:off x="2783632" y="1580050"/>
            <a:ext cx="6840760" cy="1934760"/>
          </a:xfrm>
          <a:prstGeom prst="rect">
            <a:avLst/>
          </a:prstGeom>
        </p:spPr>
      </p:pic>
    </p:spTree>
    <p:extLst>
      <p:ext uri="{BB962C8B-B14F-4D97-AF65-F5344CB8AC3E}">
        <p14:creationId xmlns:p14="http://schemas.microsoft.com/office/powerpoint/2010/main" val="4196073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C377A71-F2D5-4FD0-B1D0-4CE6C613BF03}"/>
              </a:ext>
            </a:extLst>
          </p:cNvPr>
          <p:cNvSpPr>
            <a:spLocks noChangeArrowheads="1"/>
          </p:cNvSpPr>
          <p:nvPr/>
        </p:nvSpPr>
        <p:spPr bwMode="auto">
          <a:xfrm>
            <a:off x="3647728" y="-20749"/>
            <a:ext cx="8544272" cy="684325"/>
          </a:xfrm>
          <a:prstGeom prst="rect">
            <a:avLst/>
          </a:prstGeom>
          <a:noFill/>
          <a:ln w="9525">
            <a:noFill/>
            <a:miter lim="800000"/>
            <a:headEnd/>
            <a:tailEnd/>
          </a:ln>
        </p:spPr>
        <p:txBody>
          <a:bodyPr anchor="ctr"/>
          <a:lstStyle/>
          <a:p>
            <a:pPr marL="0" marR="0" lvl="0" indent="0" algn="ctr" defTabSz="914400" latinLnBrk="0">
              <a:lnSpc>
                <a:spcPct val="100000"/>
              </a:lnSpc>
              <a:buClrTx/>
              <a:buSzTx/>
              <a:buFont typeface="Arial" panose="020B0604020202020204" pitchFamily="34" charset="0"/>
              <a:buNone/>
              <a:tabLst/>
              <a:defRPr/>
            </a:pPr>
            <a:r>
              <a:rPr lang="zh-CN" altLang="en-US" sz="3600" b="1" dirty="0">
                <a:solidFill>
                  <a:schemeClr val="bg1"/>
                </a:solidFill>
                <a:latin typeface="+mn-lt"/>
                <a:ea typeface="+mn-ea"/>
                <a:cs typeface="+mn-ea"/>
                <a:sym typeface="+mn-lt"/>
              </a:rPr>
              <a:t>三、</a:t>
            </a:r>
            <a:r>
              <a:rPr lang="en-US" altLang="zh-CN" sz="3600" b="1" dirty="0">
                <a:solidFill>
                  <a:schemeClr val="bg1"/>
                </a:solidFill>
                <a:latin typeface="+mn-lt"/>
                <a:ea typeface="+mn-ea"/>
                <a:cs typeface="+mn-ea"/>
                <a:sym typeface="+mn-lt"/>
              </a:rPr>
              <a:t>LLM</a:t>
            </a:r>
            <a:r>
              <a:rPr lang="zh-CN" altLang="en-US" sz="3600" b="1" dirty="0">
                <a:solidFill>
                  <a:schemeClr val="bg1"/>
                </a:solidFill>
                <a:latin typeface="+mn-lt"/>
                <a:ea typeface="+mn-ea"/>
                <a:cs typeface="+mn-ea"/>
                <a:sym typeface="+mn-lt"/>
              </a:rPr>
              <a:t>软件测试的探索</a:t>
            </a:r>
            <a:r>
              <a:rPr lang="en-US" altLang="zh-CN" sz="2800" b="1" dirty="0">
                <a:solidFill>
                  <a:schemeClr val="bg1"/>
                </a:solidFill>
                <a:latin typeface="+mn-lt"/>
                <a:ea typeface="+mn-ea"/>
                <a:cs typeface="+mn-ea"/>
                <a:sym typeface="+mn-lt"/>
              </a:rPr>
              <a:t>(3/3)</a:t>
            </a:r>
            <a:endParaRPr lang="zh-CN" altLang="en-US" sz="2800" b="1" dirty="0">
              <a:solidFill>
                <a:schemeClr val="bg1"/>
              </a:solidFill>
              <a:latin typeface="+mn-lt"/>
              <a:ea typeface="+mn-ea"/>
              <a:cs typeface="+mn-ea"/>
              <a:sym typeface="+mn-lt"/>
            </a:endParaRPr>
          </a:p>
        </p:txBody>
      </p:sp>
      <p:sp>
        <p:nvSpPr>
          <p:cNvPr id="19" name="文本框 18">
            <a:extLst>
              <a:ext uri="{FF2B5EF4-FFF2-40B4-BE49-F238E27FC236}">
                <a16:creationId xmlns:a16="http://schemas.microsoft.com/office/drawing/2014/main" id="{E85AFC04-5AE6-4D22-8608-FD1E53EE4516}"/>
              </a:ext>
            </a:extLst>
          </p:cNvPr>
          <p:cNvSpPr txBox="1"/>
          <p:nvPr/>
        </p:nvSpPr>
        <p:spPr>
          <a:xfrm>
            <a:off x="983432" y="954120"/>
            <a:ext cx="7560840" cy="478208"/>
          </a:xfrm>
          <a:prstGeom prst="rect">
            <a:avLst/>
          </a:prstGeom>
          <a:noFill/>
        </p:spPr>
        <p:txBody>
          <a:bodyPr wrap="square">
            <a:spAutoFit/>
          </a:bodyPr>
          <a:lstStyle/>
          <a:p>
            <a:pPr eaLnBrk="1" hangingPunct="1">
              <a:lnSpc>
                <a:spcPts val="3000"/>
              </a:lnSpc>
              <a:spcBef>
                <a:spcPts val="0"/>
              </a:spcBef>
              <a:buClr>
                <a:srgbClr val="C00000"/>
              </a:buClr>
              <a:buSzPct val="75000"/>
              <a:defRPr/>
            </a:pPr>
            <a:r>
              <a:rPr lang="zh-CN" altLang="en-US" sz="3200" b="1" dirty="0">
                <a:solidFill>
                  <a:srgbClr val="000000"/>
                </a:solidFill>
                <a:latin typeface="+mn-lt"/>
                <a:ea typeface="+mn-ea"/>
                <a:cs typeface="+mn-ea"/>
                <a:sym typeface="+mn-lt"/>
              </a:rPr>
              <a:t>测试知识智能问答</a:t>
            </a:r>
            <a:endParaRPr lang="en-US" altLang="zh-CN" sz="3200" b="1" dirty="0">
              <a:solidFill>
                <a:srgbClr val="000000"/>
              </a:solidFill>
              <a:latin typeface="+mn-lt"/>
              <a:ea typeface="+mn-ea"/>
              <a:cs typeface="+mn-ea"/>
              <a:sym typeface="+mn-lt"/>
            </a:endParaRPr>
          </a:p>
        </p:txBody>
      </p:sp>
      <p:sp>
        <p:nvSpPr>
          <p:cNvPr id="5" name="文本框 4">
            <a:extLst>
              <a:ext uri="{FF2B5EF4-FFF2-40B4-BE49-F238E27FC236}">
                <a16:creationId xmlns:a16="http://schemas.microsoft.com/office/drawing/2014/main" id="{1411BBD3-8847-477F-9286-CFA57B9A2520}"/>
              </a:ext>
            </a:extLst>
          </p:cNvPr>
          <p:cNvSpPr txBox="1"/>
          <p:nvPr/>
        </p:nvSpPr>
        <p:spPr>
          <a:xfrm>
            <a:off x="1151398" y="5312919"/>
            <a:ext cx="10153128" cy="1253420"/>
          </a:xfrm>
          <a:prstGeom prst="rect">
            <a:avLst/>
          </a:prstGeom>
          <a:noFill/>
        </p:spPr>
        <p:txBody>
          <a:bodyPr wrap="square">
            <a:spAutoFit/>
          </a:bodyPr>
          <a:lstStyle/>
          <a:p>
            <a:pPr algn="just">
              <a:lnSpc>
                <a:spcPct val="130000"/>
              </a:lnSpc>
            </a:pPr>
            <a:r>
              <a:rPr lang="zh-CN" altLang="en-US" sz="2000" dirty="0">
                <a:latin typeface="+mn-lt"/>
                <a:ea typeface="+mn-ea"/>
                <a:cs typeface="+mn-ea"/>
                <a:sym typeface="+mn-lt"/>
              </a:rPr>
              <a:t>两种使用技术：上下文学习（</a:t>
            </a:r>
            <a:r>
              <a:rPr lang="en" altLang="zh-CN" sz="2000" dirty="0">
                <a:latin typeface="+mn-lt"/>
                <a:ea typeface="+mn-ea"/>
                <a:cs typeface="+mn-ea"/>
                <a:sym typeface="+mn-lt"/>
              </a:rPr>
              <a:t>ICL</a:t>
            </a:r>
            <a:r>
              <a:rPr lang="zh-CN" altLang="en" sz="2000" dirty="0">
                <a:latin typeface="+mn-lt"/>
                <a:ea typeface="+mn-ea"/>
                <a:cs typeface="+mn-ea"/>
                <a:sym typeface="+mn-lt"/>
              </a:rPr>
              <a:t>）</a:t>
            </a:r>
            <a:r>
              <a:rPr lang="zh-CN" altLang="en-US" sz="2000" dirty="0">
                <a:latin typeface="+mn-lt"/>
                <a:ea typeface="+mn-ea"/>
                <a:cs typeface="+mn-ea"/>
                <a:sym typeface="+mn-lt"/>
              </a:rPr>
              <a:t>和思维链提示（</a:t>
            </a:r>
            <a:r>
              <a:rPr lang="en" altLang="zh-CN" sz="2000" dirty="0" err="1">
                <a:latin typeface="+mn-lt"/>
                <a:ea typeface="+mn-ea"/>
                <a:cs typeface="+mn-ea"/>
                <a:sym typeface="+mn-lt"/>
              </a:rPr>
              <a:t>CoT</a:t>
            </a:r>
            <a:r>
              <a:rPr lang="zh-CN" altLang="en" sz="2000" dirty="0">
                <a:latin typeface="+mn-lt"/>
                <a:ea typeface="+mn-ea"/>
                <a:cs typeface="+mn-ea"/>
                <a:sym typeface="+mn-lt"/>
              </a:rPr>
              <a:t>）</a:t>
            </a:r>
            <a:endParaRPr lang="en-US" altLang="zh-CN" sz="2000" dirty="0">
              <a:latin typeface="+mn-lt"/>
              <a:ea typeface="+mn-ea"/>
              <a:cs typeface="+mn-ea"/>
              <a:sym typeface="+mn-lt"/>
            </a:endParaRPr>
          </a:p>
          <a:p>
            <a:pPr algn="just">
              <a:lnSpc>
                <a:spcPct val="130000"/>
              </a:lnSpc>
            </a:pPr>
            <a:r>
              <a:rPr lang="zh-CN" altLang="en-US" sz="2000" dirty="0">
                <a:latin typeface="+mn-lt"/>
                <a:ea typeface="+mn-ea"/>
                <a:cs typeface="+mn-ea"/>
                <a:sym typeface="+mn-lt"/>
              </a:rPr>
              <a:t>上下文学习，是以自然语言文本的形式给大模型提供任务描述和</a:t>
            </a:r>
            <a:r>
              <a:rPr lang="en-US" altLang="zh-CN" sz="2000" dirty="0">
                <a:latin typeface="+mn-lt"/>
                <a:ea typeface="+mn-ea"/>
                <a:cs typeface="+mn-ea"/>
                <a:sym typeface="+mn-lt"/>
              </a:rPr>
              <a:t>/</a:t>
            </a:r>
            <a:r>
              <a:rPr lang="zh-CN" altLang="en-US" sz="2000" dirty="0">
                <a:latin typeface="+mn-lt"/>
                <a:ea typeface="+mn-ea"/>
                <a:cs typeface="+mn-ea"/>
                <a:sym typeface="+mn-lt"/>
              </a:rPr>
              <a:t>或任务示例。</a:t>
            </a:r>
            <a:endParaRPr lang="en-US" altLang="zh-CN" sz="2000" dirty="0">
              <a:latin typeface="+mn-lt"/>
              <a:ea typeface="+mn-ea"/>
              <a:cs typeface="+mn-ea"/>
              <a:sym typeface="+mn-lt"/>
            </a:endParaRPr>
          </a:p>
          <a:p>
            <a:pPr algn="just">
              <a:lnSpc>
                <a:spcPct val="130000"/>
              </a:lnSpc>
            </a:pPr>
            <a:r>
              <a:rPr lang="zh-CN" altLang="en-US" sz="2000" dirty="0">
                <a:latin typeface="+mn-lt"/>
                <a:ea typeface="+mn-ea"/>
                <a:cs typeface="+mn-ea"/>
                <a:sym typeface="+mn-lt"/>
              </a:rPr>
              <a:t>思维链提示，是在提示中添加中间推理步骤来增强大模型在推理任务上的性能。</a:t>
            </a:r>
            <a:endParaRPr lang="en-US" altLang="zh-CN" sz="2000" dirty="0">
              <a:latin typeface="+mn-lt"/>
              <a:ea typeface="+mn-ea"/>
              <a:cs typeface="+mn-ea"/>
              <a:sym typeface="+mn-lt"/>
            </a:endParaRPr>
          </a:p>
        </p:txBody>
      </p:sp>
      <p:pic>
        <p:nvPicPr>
          <p:cNvPr id="2" name="图片 1">
            <a:extLst>
              <a:ext uri="{FF2B5EF4-FFF2-40B4-BE49-F238E27FC236}">
                <a16:creationId xmlns:a16="http://schemas.microsoft.com/office/drawing/2014/main" id="{82432E6B-2E30-5987-1EA3-1F564AE2978E}"/>
              </a:ext>
            </a:extLst>
          </p:cNvPr>
          <p:cNvPicPr>
            <a:picLocks noChangeAspect="1"/>
          </p:cNvPicPr>
          <p:nvPr/>
        </p:nvPicPr>
        <p:blipFill>
          <a:blip r:embed="rId3"/>
          <a:stretch>
            <a:fillRect/>
          </a:stretch>
        </p:blipFill>
        <p:spPr>
          <a:xfrm>
            <a:off x="1602396" y="1591411"/>
            <a:ext cx="8987208" cy="3552283"/>
          </a:xfrm>
          <a:prstGeom prst="rect">
            <a:avLst/>
          </a:prstGeom>
        </p:spPr>
      </p:pic>
    </p:spTree>
    <p:extLst>
      <p:ext uri="{BB962C8B-B14F-4D97-AF65-F5344CB8AC3E}">
        <p14:creationId xmlns:p14="http://schemas.microsoft.com/office/powerpoint/2010/main" val="3210129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614B2F10-5C05-4B19-AF03-18366431844C}"/>
              </a:ext>
            </a:extLst>
          </p:cNvPr>
          <p:cNvGrpSpPr/>
          <p:nvPr/>
        </p:nvGrpSpPr>
        <p:grpSpPr>
          <a:xfrm>
            <a:off x="2941824" y="3473495"/>
            <a:ext cx="561147" cy="479425"/>
            <a:chOff x="2860722" y="3265265"/>
            <a:chExt cx="561147" cy="479425"/>
          </a:xfrm>
        </p:grpSpPr>
        <p:sp>
          <p:nvSpPr>
            <p:cNvPr id="22" name="Rectangle 10">
              <a:extLst>
                <a:ext uri="{FF2B5EF4-FFF2-40B4-BE49-F238E27FC236}">
                  <a16:creationId xmlns:a16="http://schemas.microsoft.com/office/drawing/2014/main" id="{328D63D0-4842-489A-B9CF-A3C72662DF82}"/>
                </a:ext>
              </a:extLst>
            </p:cNvPr>
            <p:cNvSpPr>
              <a:spLocks noChangeArrowheads="1"/>
            </p:cNvSpPr>
            <p:nvPr/>
          </p:nvSpPr>
          <p:spPr bwMode="gray">
            <a:xfrm rot="3419336">
              <a:off x="2901583" y="3224404"/>
              <a:ext cx="479425" cy="561147"/>
            </a:xfrm>
            <a:prstGeom prst="rect">
              <a:avLst/>
            </a:prstGeom>
            <a:gradFill rotWithShape="1">
              <a:gsLst>
                <a:gs pos="0">
                  <a:schemeClr val="hlink"/>
                </a:gs>
                <a:gs pos="100000">
                  <a:srgbClr val="000076"/>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contourClr>
                <a:schemeClr val="hlink"/>
              </a:contourClr>
            </a:sp3d>
          </p:spPr>
          <p:txBody>
            <a:bodyPr rot="10800000" vert="eaVert"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23" name="Text Box 12">
              <a:extLst>
                <a:ext uri="{FF2B5EF4-FFF2-40B4-BE49-F238E27FC236}">
                  <a16:creationId xmlns:a16="http://schemas.microsoft.com/office/drawing/2014/main" id="{FEFD53A2-A7D3-4149-B65B-05420F3461E2}"/>
                </a:ext>
              </a:extLst>
            </p:cNvPr>
            <p:cNvSpPr txBox="1">
              <a:spLocks noChangeArrowheads="1"/>
            </p:cNvSpPr>
            <p:nvPr/>
          </p:nvSpPr>
          <p:spPr bwMode="gray">
            <a:xfrm>
              <a:off x="2989126" y="3276378"/>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3</a:t>
              </a:r>
            </a:p>
          </p:txBody>
        </p:sp>
      </p:grpSp>
      <p:grpSp>
        <p:nvGrpSpPr>
          <p:cNvPr id="36" name="组合 35">
            <a:extLst>
              <a:ext uri="{FF2B5EF4-FFF2-40B4-BE49-F238E27FC236}">
                <a16:creationId xmlns:a16="http://schemas.microsoft.com/office/drawing/2014/main" id="{6EA60A38-33A0-4D8D-AA0D-C424002257BD}"/>
              </a:ext>
            </a:extLst>
          </p:cNvPr>
          <p:cNvGrpSpPr/>
          <p:nvPr/>
        </p:nvGrpSpPr>
        <p:grpSpPr>
          <a:xfrm>
            <a:off x="2941825" y="4582799"/>
            <a:ext cx="561147" cy="479425"/>
            <a:chOff x="3065750" y="1539219"/>
            <a:chExt cx="561147" cy="479425"/>
          </a:xfrm>
        </p:grpSpPr>
        <p:sp>
          <p:nvSpPr>
            <p:cNvPr id="38" name="Rectangle 5">
              <a:extLst>
                <a:ext uri="{FF2B5EF4-FFF2-40B4-BE49-F238E27FC236}">
                  <a16:creationId xmlns:a16="http://schemas.microsoft.com/office/drawing/2014/main" id="{0CCA3CD3-0DE2-42DE-B673-52961148F003}"/>
                </a:ext>
              </a:extLst>
            </p:cNvPr>
            <p:cNvSpPr>
              <a:spLocks noChangeArrowheads="1"/>
            </p:cNvSpPr>
            <p:nvPr/>
          </p:nvSpPr>
          <p:spPr bwMode="gray">
            <a:xfrm rot="3419336">
              <a:off x="3106611" y="1498358"/>
              <a:ext cx="479425" cy="561147"/>
            </a:xfrm>
            <a:prstGeom prst="rect">
              <a:avLst/>
            </a:prstGeom>
            <a:gradFill rotWithShape="1">
              <a:gsLst>
                <a:gs pos="0">
                  <a:schemeClr val="accent2"/>
                </a:gs>
                <a:gs pos="100000">
                  <a:srgbClr val="592524"/>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accent2"/>
              </a:extrusionClr>
              <a:contourClr>
                <a:schemeClr val="accent2"/>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39" name="Text Box 7">
              <a:extLst>
                <a:ext uri="{FF2B5EF4-FFF2-40B4-BE49-F238E27FC236}">
                  <a16:creationId xmlns:a16="http://schemas.microsoft.com/office/drawing/2014/main" id="{D0792398-B711-4205-9A98-CD98E9D10BDE}"/>
                </a:ext>
              </a:extLst>
            </p:cNvPr>
            <p:cNvSpPr txBox="1">
              <a:spLocks noChangeArrowheads="1"/>
            </p:cNvSpPr>
            <p:nvPr/>
          </p:nvSpPr>
          <p:spPr bwMode="gray">
            <a:xfrm>
              <a:off x="3194154" y="1550332"/>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4</a:t>
              </a:r>
            </a:p>
          </p:txBody>
        </p:sp>
      </p:grpSp>
      <p:grpSp>
        <p:nvGrpSpPr>
          <p:cNvPr id="32" name="组合 31">
            <a:extLst>
              <a:ext uri="{FF2B5EF4-FFF2-40B4-BE49-F238E27FC236}">
                <a16:creationId xmlns:a16="http://schemas.microsoft.com/office/drawing/2014/main" id="{F4F058B8-51BA-4626-B6C0-7574FCCCB183}"/>
              </a:ext>
            </a:extLst>
          </p:cNvPr>
          <p:cNvGrpSpPr/>
          <p:nvPr/>
        </p:nvGrpSpPr>
        <p:grpSpPr>
          <a:xfrm>
            <a:off x="2941826" y="2359864"/>
            <a:ext cx="561147" cy="479425"/>
            <a:chOff x="2860722" y="3265265"/>
            <a:chExt cx="561147" cy="479425"/>
          </a:xfrm>
        </p:grpSpPr>
        <p:sp>
          <p:nvSpPr>
            <p:cNvPr id="33" name="Rectangle 10">
              <a:extLst>
                <a:ext uri="{FF2B5EF4-FFF2-40B4-BE49-F238E27FC236}">
                  <a16:creationId xmlns:a16="http://schemas.microsoft.com/office/drawing/2014/main" id="{763C462D-5E15-4FB9-8070-615FBAD6E623}"/>
                </a:ext>
              </a:extLst>
            </p:cNvPr>
            <p:cNvSpPr>
              <a:spLocks noChangeArrowheads="1"/>
            </p:cNvSpPr>
            <p:nvPr/>
          </p:nvSpPr>
          <p:spPr bwMode="gray">
            <a:xfrm rot="3419336">
              <a:off x="2901583" y="3224404"/>
              <a:ext cx="479425" cy="561147"/>
            </a:xfrm>
            <a:prstGeom prst="rect">
              <a:avLst/>
            </a:prstGeom>
            <a:gradFill rotWithShape="1">
              <a:gsLst>
                <a:gs pos="0">
                  <a:schemeClr val="hlink"/>
                </a:gs>
                <a:gs pos="100000">
                  <a:srgbClr val="000076"/>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contourClr>
                <a:schemeClr val="hlink"/>
              </a:contourClr>
            </a:sp3d>
          </p:spPr>
          <p:txBody>
            <a:bodyPr rot="10800000" vert="eaVert"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34" name="Text Box 12">
              <a:extLst>
                <a:ext uri="{FF2B5EF4-FFF2-40B4-BE49-F238E27FC236}">
                  <a16:creationId xmlns:a16="http://schemas.microsoft.com/office/drawing/2014/main" id="{617C9CFC-D48B-4BDD-9008-4CC2390CF584}"/>
                </a:ext>
              </a:extLst>
            </p:cNvPr>
            <p:cNvSpPr txBox="1">
              <a:spLocks noChangeArrowheads="1"/>
            </p:cNvSpPr>
            <p:nvPr/>
          </p:nvSpPr>
          <p:spPr bwMode="gray">
            <a:xfrm>
              <a:off x="2989126" y="3276378"/>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2</a:t>
              </a:r>
            </a:p>
          </p:txBody>
        </p:sp>
      </p:grpSp>
      <p:grpSp>
        <p:nvGrpSpPr>
          <p:cNvPr id="40" name="组合 39">
            <a:extLst>
              <a:ext uri="{FF2B5EF4-FFF2-40B4-BE49-F238E27FC236}">
                <a16:creationId xmlns:a16="http://schemas.microsoft.com/office/drawing/2014/main" id="{037C8917-EE76-4825-8D6A-67EA6B3DC84F}"/>
              </a:ext>
            </a:extLst>
          </p:cNvPr>
          <p:cNvGrpSpPr/>
          <p:nvPr/>
        </p:nvGrpSpPr>
        <p:grpSpPr>
          <a:xfrm>
            <a:off x="2941829" y="1278615"/>
            <a:ext cx="561147" cy="479425"/>
            <a:chOff x="2860722" y="3265265"/>
            <a:chExt cx="561147" cy="479425"/>
          </a:xfrm>
        </p:grpSpPr>
        <p:sp>
          <p:nvSpPr>
            <p:cNvPr id="41" name="Rectangle 10">
              <a:extLst>
                <a:ext uri="{FF2B5EF4-FFF2-40B4-BE49-F238E27FC236}">
                  <a16:creationId xmlns:a16="http://schemas.microsoft.com/office/drawing/2014/main" id="{EB1447F3-8B02-437B-AA7F-15F7BB29D0DB}"/>
                </a:ext>
              </a:extLst>
            </p:cNvPr>
            <p:cNvSpPr>
              <a:spLocks noChangeArrowheads="1"/>
            </p:cNvSpPr>
            <p:nvPr/>
          </p:nvSpPr>
          <p:spPr bwMode="gray">
            <a:xfrm rot="3419336">
              <a:off x="2901583" y="3224404"/>
              <a:ext cx="479425" cy="561147"/>
            </a:xfrm>
            <a:prstGeom prst="rect">
              <a:avLst/>
            </a:prstGeom>
            <a:gradFill rotWithShape="1">
              <a:gsLst>
                <a:gs pos="0">
                  <a:schemeClr val="hlink"/>
                </a:gs>
                <a:gs pos="100000">
                  <a:srgbClr val="000076"/>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contourClr>
                <a:schemeClr val="hlink"/>
              </a:contourClr>
            </a:sp3d>
          </p:spPr>
          <p:txBody>
            <a:bodyPr rot="10800000" vert="eaVert"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44" name="Text Box 12">
              <a:extLst>
                <a:ext uri="{FF2B5EF4-FFF2-40B4-BE49-F238E27FC236}">
                  <a16:creationId xmlns:a16="http://schemas.microsoft.com/office/drawing/2014/main" id="{97EE605B-A941-478E-978C-3F368970B394}"/>
                </a:ext>
              </a:extLst>
            </p:cNvPr>
            <p:cNvSpPr txBox="1">
              <a:spLocks noChangeArrowheads="1"/>
            </p:cNvSpPr>
            <p:nvPr/>
          </p:nvSpPr>
          <p:spPr bwMode="gray">
            <a:xfrm>
              <a:off x="2989126" y="3276378"/>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1</a:t>
              </a:r>
            </a:p>
          </p:txBody>
        </p:sp>
      </p:grpSp>
      <p:sp>
        <p:nvSpPr>
          <p:cNvPr id="2150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0A41584-CF26-404C-AB46-018AA77715A2}" type="slidenum">
              <a:rPr lang="en-US" altLang="zh-CN" sz="1400" b="1">
                <a:solidFill>
                  <a:srgbClr val="FFFFFF"/>
                </a:solidFill>
                <a:latin typeface="+mn-lt"/>
                <a:ea typeface="+mn-ea"/>
                <a:cs typeface="+mn-ea"/>
                <a:sym typeface="+mn-lt"/>
              </a:rPr>
              <a:t>14</a:t>
            </a:fld>
            <a:endParaRPr lang="en-US" altLang="zh-CN" sz="1400" b="1">
              <a:solidFill>
                <a:srgbClr val="FFFFFF"/>
              </a:solidFill>
              <a:latin typeface="+mn-lt"/>
              <a:ea typeface="+mn-ea"/>
              <a:cs typeface="+mn-ea"/>
              <a:sym typeface="+mn-lt"/>
            </a:endParaRPr>
          </a:p>
        </p:txBody>
      </p:sp>
      <p:sp>
        <p:nvSpPr>
          <p:cNvPr id="3" name="Rectangle 2"/>
          <p:cNvSpPr>
            <a:spLocks noChangeArrowheads="1"/>
          </p:cNvSpPr>
          <p:nvPr/>
        </p:nvSpPr>
        <p:spPr bwMode="auto">
          <a:xfrm>
            <a:off x="3647728" y="1"/>
            <a:ext cx="8544272" cy="663576"/>
          </a:xfrm>
          <a:prstGeom prst="rect">
            <a:avLst/>
          </a:prstGeom>
          <a:noFill/>
          <a:ln w="9525">
            <a:noFill/>
            <a:miter lim="800000"/>
          </a:ln>
        </p:spPr>
        <p:txBody>
          <a:bodyPr anchor="ctr"/>
          <a:lstStyle/>
          <a:p>
            <a:pPr algn="ctr" eaLnBrk="1" hangingPunct="1">
              <a:buFont typeface="Arial" panose="020B0604020202020204" pitchFamily="34" charset="0"/>
              <a:buNone/>
              <a:defRPr/>
            </a:pPr>
            <a:r>
              <a:rPr lang="zh-CN" altLang="en-US" sz="3600" b="1" dirty="0">
                <a:solidFill>
                  <a:schemeClr val="bg1"/>
                </a:solidFill>
                <a:latin typeface="+mn-lt"/>
                <a:ea typeface="+mn-ea"/>
                <a:cs typeface="+mn-ea"/>
                <a:sym typeface="+mn-lt"/>
              </a:rPr>
              <a:t>目录</a:t>
            </a:r>
          </a:p>
        </p:txBody>
      </p:sp>
      <p:sp>
        <p:nvSpPr>
          <p:cNvPr id="21510" name="Text Box 26"/>
          <p:cNvSpPr txBox="1">
            <a:spLocks noChangeArrowheads="1"/>
          </p:cNvSpPr>
          <p:nvPr/>
        </p:nvSpPr>
        <p:spPr bwMode="auto">
          <a:xfrm>
            <a:off x="4128963" y="2280009"/>
            <a:ext cx="477996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None/>
            </a:pPr>
            <a:r>
              <a:rPr lang="zh-CN" altLang="en-US" sz="3600" b="1" dirty="0">
                <a:latin typeface="+mn-lt"/>
                <a:ea typeface="+mn-ea"/>
                <a:cs typeface="+mn-ea"/>
                <a:sym typeface="+mn-lt"/>
              </a:rPr>
              <a:t>智能软件测试中的挑战</a:t>
            </a:r>
          </a:p>
        </p:txBody>
      </p:sp>
      <p:sp>
        <p:nvSpPr>
          <p:cNvPr id="21531" name="Line 4"/>
          <p:cNvSpPr>
            <a:spLocks noChangeShapeType="1"/>
          </p:cNvSpPr>
          <p:nvPr/>
        </p:nvSpPr>
        <p:spPr bwMode="gray">
          <a:xfrm>
            <a:off x="3910489" y="2963905"/>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sp>
        <p:nvSpPr>
          <p:cNvPr id="48" name="Text Box 24">
            <a:extLst>
              <a:ext uri="{FF2B5EF4-FFF2-40B4-BE49-F238E27FC236}">
                <a16:creationId xmlns:a16="http://schemas.microsoft.com/office/drawing/2014/main" id="{79386141-D238-4223-B00F-F99ADA853DE3}"/>
              </a:ext>
            </a:extLst>
          </p:cNvPr>
          <p:cNvSpPr txBox="1">
            <a:spLocks noChangeArrowheads="1"/>
          </p:cNvSpPr>
          <p:nvPr/>
        </p:nvSpPr>
        <p:spPr bwMode="auto">
          <a:xfrm>
            <a:off x="4128963" y="1226268"/>
            <a:ext cx="477996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FontTx/>
              <a:buNone/>
            </a:pPr>
            <a:r>
              <a:rPr lang="zh-CN" altLang="en-US" sz="3600" b="1" dirty="0">
                <a:latin typeface="+mn-lt"/>
                <a:ea typeface="+mn-ea"/>
                <a:cs typeface="+mn-ea"/>
                <a:sym typeface="+mn-lt"/>
              </a:rPr>
              <a:t>大语言模型简介</a:t>
            </a:r>
          </a:p>
        </p:txBody>
      </p:sp>
      <p:sp>
        <p:nvSpPr>
          <p:cNvPr id="35" name="Line 4">
            <a:extLst>
              <a:ext uri="{FF2B5EF4-FFF2-40B4-BE49-F238E27FC236}">
                <a16:creationId xmlns:a16="http://schemas.microsoft.com/office/drawing/2014/main" id="{34B54EA0-2726-483B-A4ED-B18905DA5E4B}"/>
              </a:ext>
            </a:extLst>
          </p:cNvPr>
          <p:cNvSpPr>
            <a:spLocks noChangeShapeType="1"/>
          </p:cNvSpPr>
          <p:nvPr/>
        </p:nvSpPr>
        <p:spPr bwMode="gray">
          <a:xfrm>
            <a:off x="3910489" y="1872200"/>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sp>
        <p:nvSpPr>
          <p:cNvPr id="19" name="Text Box 26">
            <a:extLst>
              <a:ext uri="{FF2B5EF4-FFF2-40B4-BE49-F238E27FC236}">
                <a16:creationId xmlns:a16="http://schemas.microsoft.com/office/drawing/2014/main" id="{106F258E-3A5E-4915-849E-6B9F77FC6D3C}"/>
              </a:ext>
            </a:extLst>
          </p:cNvPr>
          <p:cNvSpPr txBox="1">
            <a:spLocks noChangeArrowheads="1"/>
          </p:cNvSpPr>
          <p:nvPr/>
        </p:nvSpPr>
        <p:spPr bwMode="auto">
          <a:xfrm>
            <a:off x="3910489" y="3371714"/>
            <a:ext cx="5431836"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None/>
            </a:pPr>
            <a:r>
              <a:rPr lang="en-US" altLang="zh-CN" sz="3600" b="1" dirty="0">
                <a:latin typeface="+mn-lt"/>
                <a:ea typeface="+mn-ea"/>
                <a:cs typeface="+mn-ea"/>
                <a:sym typeface="+mn-lt"/>
              </a:rPr>
              <a:t>LLM</a:t>
            </a:r>
            <a:r>
              <a:rPr lang="zh-CN" altLang="en-US" sz="3600" b="1" dirty="0">
                <a:latin typeface="+mn-lt"/>
                <a:ea typeface="+mn-ea"/>
                <a:cs typeface="+mn-ea"/>
                <a:sym typeface="+mn-lt"/>
              </a:rPr>
              <a:t>智能软件测试的探索</a:t>
            </a:r>
          </a:p>
        </p:txBody>
      </p:sp>
      <p:sp>
        <p:nvSpPr>
          <p:cNvPr id="37" name="Line 4">
            <a:extLst>
              <a:ext uri="{FF2B5EF4-FFF2-40B4-BE49-F238E27FC236}">
                <a16:creationId xmlns:a16="http://schemas.microsoft.com/office/drawing/2014/main" id="{0345190A-8377-47DD-94CF-F1A41FBE0481}"/>
              </a:ext>
            </a:extLst>
          </p:cNvPr>
          <p:cNvSpPr>
            <a:spLocks noChangeShapeType="1"/>
          </p:cNvSpPr>
          <p:nvPr/>
        </p:nvSpPr>
        <p:spPr bwMode="gray">
          <a:xfrm>
            <a:off x="3910489" y="4038174"/>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sp>
        <p:nvSpPr>
          <p:cNvPr id="20" name="Text Box 26">
            <a:extLst>
              <a:ext uri="{FF2B5EF4-FFF2-40B4-BE49-F238E27FC236}">
                <a16:creationId xmlns:a16="http://schemas.microsoft.com/office/drawing/2014/main" id="{BF4CAA99-D55F-40C8-8F3D-7B121B21FFDC}"/>
              </a:ext>
            </a:extLst>
          </p:cNvPr>
          <p:cNvSpPr txBox="1">
            <a:spLocks noChangeArrowheads="1"/>
          </p:cNvSpPr>
          <p:nvPr/>
        </p:nvSpPr>
        <p:spPr bwMode="auto">
          <a:xfrm>
            <a:off x="4128963" y="4445983"/>
            <a:ext cx="47799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None/>
            </a:pPr>
            <a:r>
              <a:rPr lang="zh-CN" altLang="en-US" sz="3600" b="1" dirty="0">
                <a:solidFill>
                  <a:srgbClr val="C00000"/>
                </a:solidFill>
                <a:latin typeface="+mn-lt"/>
                <a:ea typeface="+mn-ea"/>
                <a:cs typeface="+mn-ea"/>
                <a:sym typeface="+mn-lt"/>
              </a:rPr>
              <a:t>实验设计与结果分析</a:t>
            </a:r>
          </a:p>
        </p:txBody>
      </p:sp>
      <p:sp>
        <p:nvSpPr>
          <p:cNvPr id="24" name="Line 4">
            <a:extLst>
              <a:ext uri="{FF2B5EF4-FFF2-40B4-BE49-F238E27FC236}">
                <a16:creationId xmlns:a16="http://schemas.microsoft.com/office/drawing/2014/main" id="{7DB075D0-E876-4296-83F5-C7833FCD3024}"/>
              </a:ext>
            </a:extLst>
          </p:cNvPr>
          <p:cNvSpPr>
            <a:spLocks noChangeShapeType="1"/>
          </p:cNvSpPr>
          <p:nvPr/>
        </p:nvSpPr>
        <p:spPr bwMode="gray">
          <a:xfrm>
            <a:off x="3910489" y="5166566"/>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sp>
        <p:nvSpPr>
          <p:cNvPr id="53" name="Text Box 26">
            <a:extLst>
              <a:ext uri="{FF2B5EF4-FFF2-40B4-BE49-F238E27FC236}">
                <a16:creationId xmlns:a16="http://schemas.microsoft.com/office/drawing/2014/main" id="{28B0AEDF-3392-4EE9-9DE4-248C4836E72F}"/>
              </a:ext>
            </a:extLst>
          </p:cNvPr>
          <p:cNvSpPr txBox="1">
            <a:spLocks noChangeArrowheads="1"/>
          </p:cNvSpPr>
          <p:nvPr/>
        </p:nvSpPr>
        <p:spPr bwMode="auto">
          <a:xfrm>
            <a:off x="4128963" y="5574373"/>
            <a:ext cx="47799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None/>
            </a:pPr>
            <a:r>
              <a:rPr lang="zh-CN" altLang="en-US" sz="3600" b="1" dirty="0">
                <a:latin typeface="+mn-lt"/>
                <a:ea typeface="+mn-ea"/>
                <a:cs typeface="+mn-ea"/>
                <a:sym typeface="+mn-lt"/>
              </a:rPr>
              <a:t>总结与展望</a:t>
            </a:r>
          </a:p>
        </p:txBody>
      </p:sp>
      <p:grpSp>
        <p:nvGrpSpPr>
          <p:cNvPr id="54" name="组合 53">
            <a:extLst>
              <a:ext uri="{FF2B5EF4-FFF2-40B4-BE49-F238E27FC236}">
                <a16:creationId xmlns:a16="http://schemas.microsoft.com/office/drawing/2014/main" id="{FE8A2788-FAED-4953-9E15-83B109997526}"/>
              </a:ext>
            </a:extLst>
          </p:cNvPr>
          <p:cNvGrpSpPr/>
          <p:nvPr/>
        </p:nvGrpSpPr>
        <p:grpSpPr>
          <a:xfrm>
            <a:off x="2941831" y="5711190"/>
            <a:ext cx="561147" cy="479425"/>
            <a:chOff x="2860722" y="3265265"/>
            <a:chExt cx="561147" cy="479425"/>
          </a:xfrm>
        </p:grpSpPr>
        <p:sp>
          <p:nvSpPr>
            <p:cNvPr id="56" name="Rectangle 10">
              <a:extLst>
                <a:ext uri="{FF2B5EF4-FFF2-40B4-BE49-F238E27FC236}">
                  <a16:creationId xmlns:a16="http://schemas.microsoft.com/office/drawing/2014/main" id="{EA22A6A6-D774-49CA-8079-F3F17A084A5D}"/>
                </a:ext>
              </a:extLst>
            </p:cNvPr>
            <p:cNvSpPr>
              <a:spLocks noChangeArrowheads="1"/>
            </p:cNvSpPr>
            <p:nvPr/>
          </p:nvSpPr>
          <p:spPr bwMode="gray">
            <a:xfrm rot="3419336">
              <a:off x="2901583" y="3224404"/>
              <a:ext cx="479425" cy="561147"/>
            </a:xfrm>
            <a:prstGeom prst="rect">
              <a:avLst/>
            </a:prstGeom>
            <a:gradFill rotWithShape="1">
              <a:gsLst>
                <a:gs pos="0">
                  <a:schemeClr val="hlink"/>
                </a:gs>
                <a:gs pos="100000">
                  <a:srgbClr val="000076"/>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contourClr>
                <a:schemeClr val="hlink"/>
              </a:contourClr>
            </a:sp3d>
          </p:spPr>
          <p:txBody>
            <a:bodyPr rot="10800000" vert="eaVert"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57" name="Text Box 12">
              <a:extLst>
                <a:ext uri="{FF2B5EF4-FFF2-40B4-BE49-F238E27FC236}">
                  <a16:creationId xmlns:a16="http://schemas.microsoft.com/office/drawing/2014/main" id="{2A403DA0-77EB-42CA-82CB-4B326BD684AC}"/>
                </a:ext>
              </a:extLst>
            </p:cNvPr>
            <p:cNvSpPr txBox="1">
              <a:spLocks noChangeArrowheads="1"/>
            </p:cNvSpPr>
            <p:nvPr/>
          </p:nvSpPr>
          <p:spPr bwMode="gray">
            <a:xfrm>
              <a:off x="2989126" y="3276378"/>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5</a:t>
              </a:r>
            </a:p>
          </p:txBody>
        </p:sp>
      </p:grpSp>
      <p:sp>
        <p:nvSpPr>
          <p:cNvPr id="55" name="Line 4">
            <a:extLst>
              <a:ext uri="{FF2B5EF4-FFF2-40B4-BE49-F238E27FC236}">
                <a16:creationId xmlns:a16="http://schemas.microsoft.com/office/drawing/2014/main" id="{7EE2EFAE-08BC-43CD-BBC2-CBAD553389F7}"/>
              </a:ext>
            </a:extLst>
          </p:cNvPr>
          <p:cNvSpPr>
            <a:spLocks noChangeShapeType="1"/>
          </p:cNvSpPr>
          <p:nvPr/>
        </p:nvSpPr>
        <p:spPr bwMode="gray">
          <a:xfrm>
            <a:off x="3910489" y="6294956"/>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spTree>
    <p:extLst>
      <p:ext uri="{BB962C8B-B14F-4D97-AF65-F5344CB8AC3E}">
        <p14:creationId xmlns:p14="http://schemas.microsoft.com/office/powerpoint/2010/main" val="2006914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C377A71-F2D5-4FD0-B1D0-4CE6C613BF03}"/>
              </a:ext>
            </a:extLst>
          </p:cNvPr>
          <p:cNvSpPr>
            <a:spLocks noChangeArrowheads="1"/>
          </p:cNvSpPr>
          <p:nvPr/>
        </p:nvSpPr>
        <p:spPr bwMode="auto">
          <a:xfrm>
            <a:off x="3647728" y="-20749"/>
            <a:ext cx="8544272" cy="684325"/>
          </a:xfrm>
          <a:prstGeom prst="rect">
            <a:avLst/>
          </a:prstGeom>
          <a:noFill/>
          <a:ln w="9525">
            <a:noFill/>
            <a:miter lim="800000"/>
            <a:headEnd/>
            <a:tailEnd/>
          </a:ln>
        </p:spPr>
        <p:txBody>
          <a:bodyPr anchor="ctr"/>
          <a:lstStyle/>
          <a:p>
            <a:pPr marL="0" marR="0" lvl="0" indent="0" algn="ctr" defTabSz="914400" latinLnBrk="0">
              <a:lnSpc>
                <a:spcPct val="100000"/>
              </a:lnSpc>
              <a:buClrTx/>
              <a:buSzTx/>
              <a:buFont typeface="Arial" panose="020B0604020202020204" pitchFamily="34" charset="0"/>
              <a:buNone/>
              <a:tabLst/>
              <a:defRPr/>
            </a:pPr>
            <a:r>
              <a:rPr lang="zh-CN" altLang="en-US" sz="3600" b="1" dirty="0">
                <a:solidFill>
                  <a:schemeClr val="bg1"/>
                </a:solidFill>
                <a:latin typeface="+mn-lt"/>
                <a:ea typeface="+mn-ea"/>
                <a:cs typeface="+mn-ea"/>
                <a:sym typeface="+mn-lt"/>
              </a:rPr>
              <a:t>四、实验设计与结果分析</a:t>
            </a:r>
            <a:r>
              <a:rPr lang="en-US" altLang="zh-CN" sz="2800" b="1" dirty="0">
                <a:solidFill>
                  <a:schemeClr val="bg1"/>
                </a:solidFill>
                <a:latin typeface="+mn-lt"/>
                <a:ea typeface="+mn-ea"/>
                <a:cs typeface="+mn-ea"/>
                <a:sym typeface="+mn-lt"/>
              </a:rPr>
              <a:t>(1/2)</a:t>
            </a:r>
            <a:endParaRPr lang="zh-CN" altLang="en-US" sz="2800" b="1" dirty="0">
              <a:solidFill>
                <a:schemeClr val="bg1"/>
              </a:solidFill>
              <a:latin typeface="+mn-lt"/>
              <a:ea typeface="+mn-ea"/>
              <a:cs typeface="+mn-ea"/>
              <a:sym typeface="+mn-lt"/>
            </a:endParaRPr>
          </a:p>
        </p:txBody>
      </p:sp>
      <p:sp>
        <p:nvSpPr>
          <p:cNvPr id="19" name="文本框 18">
            <a:extLst>
              <a:ext uri="{FF2B5EF4-FFF2-40B4-BE49-F238E27FC236}">
                <a16:creationId xmlns:a16="http://schemas.microsoft.com/office/drawing/2014/main" id="{E85AFC04-5AE6-4D22-8608-FD1E53EE4516}"/>
              </a:ext>
            </a:extLst>
          </p:cNvPr>
          <p:cNvSpPr txBox="1"/>
          <p:nvPr/>
        </p:nvSpPr>
        <p:spPr>
          <a:xfrm>
            <a:off x="983432" y="954120"/>
            <a:ext cx="7560840" cy="478208"/>
          </a:xfrm>
          <a:prstGeom prst="rect">
            <a:avLst/>
          </a:prstGeom>
          <a:noFill/>
        </p:spPr>
        <p:txBody>
          <a:bodyPr wrap="square">
            <a:spAutoFit/>
          </a:bodyPr>
          <a:lstStyle/>
          <a:p>
            <a:pPr eaLnBrk="1" hangingPunct="1">
              <a:lnSpc>
                <a:spcPts val="3000"/>
              </a:lnSpc>
              <a:spcBef>
                <a:spcPts val="0"/>
              </a:spcBef>
              <a:buClr>
                <a:srgbClr val="C00000"/>
              </a:buClr>
              <a:buSzPct val="75000"/>
              <a:defRPr/>
            </a:pPr>
            <a:r>
              <a:rPr lang="zh-CN" altLang="en-US" sz="3200" b="1" dirty="0">
                <a:solidFill>
                  <a:srgbClr val="000000"/>
                </a:solidFill>
                <a:latin typeface="+mn-lt"/>
                <a:ea typeface="+mn-ea"/>
                <a:cs typeface="+mn-ea"/>
                <a:sym typeface="+mn-lt"/>
              </a:rPr>
              <a:t>数据调研与初步实验设计</a:t>
            </a:r>
            <a:endParaRPr lang="en-US" altLang="zh-CN" sz="3200" b="1" dirty="0">
              <a:solidFill>
                <a:srgbClr val="000000"/>
              </a:solidFill>
              <a:latin typeface="+mn-lt"/>
              <a:ea typeface="+mn-ea"/>
              <a:cs typeface="+mn-ea"/>
              <a:sym typeface="+mn-lt"/>
            </a:endParaRPr>
          </a:p>
        </p:txBody>
      </p:sp>
      <p:sp>
        <p:nvSpPr>
          <p:cNvPr id="5" name="文本框 4">
            <a:extLst>
              <a:ext uri="{FF2B5EF4-FFF2-40B4-BE49-F238E27FC236}">
                <a16:creationId xmlns:a16="http://schemas.microsoft.com/office/drawing/2014/main" id="{1411BBD3-8847-477F-9286-CFA57B9A2520}"/>
              </a:ext>
            </a:extLst>
          </p:cNvPr>
          <p:cNvSpPr txBox="1"/>
          <p:nvPr/>
        </p:nvSpPr>
        <p:spPr>
          <a:xfrm>
            <a:off x="983432" y="1722872"/>
            <a:ext cx="5360957" cy="1252715"/>
          </a:xfrm>
          <a:prstGeom prst="rect">
            <a:avLst/>
          </a:prstGeom>
          <a:noFill/>
        </p:spPr>
        <p:txBody>
          <a:bodyPr wrap="square">
            <a:spAutoFit/>
          </a:bodyPr>
          <a:lstStyle/>
          <a:p>
            <a:pPr algn="just">
              <a:lnSpc>
                <a:spcPct val="130000"/>
              </a:lnSpc>
            </a:pPr>
            <a:r>
              <a:rPr lang="zh-CN" altLang="en-US" sz="2000" dirty="0">
                <a:latin typeface="+mn-lt"/>
                <a:ea typeface="+mn-ea"/>
                <a:cs typeface="+mn-ea"/>
                <a:sym typeface="+mn-lt"/>
              </a:rPr>
              <a:t>数据调研：</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en-US" altLang="zh-CN" sz="2000" dirty="0">
                <a:latin typeface="+mn-lt"/>
                <a:ea typeface="+mn-ea"/>
                <a:cs typeface="+mn-ea"/>
                <a:sym typeface="+mn-lt"/>
              </a:rPr>
              <a:t>XXX</a:t>
            </a:r>
            <a:r>
              <a:rPr lang="zh-CN" altLang="en-US" sz="2000" dirty="0">
                <a:latin typeface="+mn-lt"/>
                <a:ea typeface="+mn-ea"/>
                <a:cs typeface="+mn-ea"/>
                <a:sym typeface="+mn-lt"/>
              </a:rPr>
              <a:t>；</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en-US" altLang="zh-CN" sz="2000" dirty="0">
                <a:latin typeface="+mn-lt"/>
                <a:ea typeface="+mn-ea"/>
                <a:cs typeface="+mn-ea"/>
                <a:sym typeface="+mn-lt"/>
              </a:rPr>
              <a:t>XXX</a:t>
            </a:r>
            <a:r>
              <a:rPr lang="zh-CN" altLang="en-US" sz="2000" dirty="0">
                <a:latin typeface="+mn-lt"/>
                <a:ea typeface="+mn-ea"/>
                <a:cs typeface="+mn-ea"/>
                <a:sym typeface="+mn-lt"/>
              </a:rPr>
              <a:t>；</a:t>
            </a:r>
          </a:p>
        </p:txBody>
      </p:sp>
      <p:sp>
        <p:nvSpPr>
          <p:cNvPr id="10" name="文本框 9">
            <a:extLst>
              <a:ext uri="{FF2B5EF4-FFF2-40B4-BE49-F238E27FC236}">
                <a16:creationId xmlns:a16="http://schemas.microsoft.com/office/drawing/2014/main" id="{C0798777-B1A6-4BEF-9127-DED343A71C1F}"/>
              </a:ext>
            </a:extLst>
          </p:cNvPr>
          <p:cNvSpPr txBox="1"/>
          <p:nvPr/>
        </p:nvSpPr>
        <p:spPr>
          <a:xfrm>
            <a:off x="983432" y="3501008"/>
            <a:ext cx="5360957" cy="1252715"/>
          </a:xfrm>
          <a:prstGeom prst="rect">
            <a:avLst/>
          </a:prstGeom>
          <a:noFill/>
        </p:spPr>
        <p:txBody>
          <a:bodyPr wrap="square">
            <a:spAutoFit/>
          </a:bodyPr>
          <a:lstStyle/>
          <a:p>
            <a:pPr algn="just">
              <a:lnSpc>
                <a:spcPct val="130000"/>
              </a:lnSpc>
            </a:pPr>
            <a:r>
              <a:rPr lang="zh-CN" altLang="en-US" sz="2000" dirty="0">
                <a:latin typeface="+mn-lt"/>
                <a:ea typeface="+mn-ea"/>
                <a:cs typeface="+mn-ea"/>
                <a:sym typeface="+mn-lt"/>
              </a:rPr>
              <a:t>初步实验设计：</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en-US" altLang="zh-CN" sz="2000" dirty="0">
                <a:latin typeface="+mn-lt"/>
                <a:ea typeface="+mn-ea"/>
                <a:cs typeface="+mn-ea"/>
                <a:sym typeface="+mn-lt"/>
              </a:rPr>
              <a:t>XXX</a:t>
            </a:r>
            <a:r>
              <a:rPr lang="zh-CN" altLang="en-US" sz="2000" dirty="0">
                <a:latin typeface="+mn-lt"/>
                <a:ea typeface="+mn-ea"/>
                <a:cs typeface="+mn-ea"/>
                <a:sym typeface="+mn-lt"/>
              </a:rPr>
              <a:t>；</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en-US" altLang="zh-CN" sz="2000" dirty="0">
                <a:latin typeface="+mn-lt"/>
                <a:ea typeface="+mn-ea"/>
                <a:cs typeface="+mn-ea"/>
                <a:sym typeface="+mn-lt"/>
              </a:rPr>
              <a:t>XXX</a:t>
            </a:r>
            <a:r>
              <a:rPr lang="zh-CN" altLang="en-US" sz="2000" dirty="0">
                <a:latin typeface="+mn-lt"/>
                <a:ea typeface="+mn-ea"/>
                <a:cs typeface="+mn-ea"/>
                <a:sym typeface="+mn-lt"/>
              </a:rPr>
              <a:t>；</a:t>
            </a:r>
          </a:p>
        </p:txBody>
      </p:sp>
    </p:spTree>
    <p:extLst>
      <p:ext uri="{BB962C8B-B14F-4D97-AF65-F5344CB8AC3E}">
        <p14:creationId xmlns:p14="http://schemas.microsoft.com/office/powerpoint/2010/main" val="2702762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C377A71-F2D5-4FD0-B1D0-4CE6C613BF03}"/>
              </a:ext>
            </a:extLst>
          </p:cNvPr>
          <p:cNvSpPr>
            <a:spLocks noChangeArrowheads="1"/>
          </p:cNvSpPr>
          <p:nvPr/>
        </p:nvSpPr>
        <p:spPr bwMode="auto">
          <a:xfrm>
            <a:off x="3647728" y="-20749"/>
            <a:ext cx="8544272" cy="684325"/>
          </a:xfrm>
          <a:prstGeom prst="rect">
            <a:avLst/>
          </a:prstGeom>
          <a:noFill/>
          <a:ln w="9525">
            <a:noFill/>
            <a:miter lim="800000"/>
            <a:headEnd/>
            <a:tailEnd/>
          </a:ln>
        </p:spPr>
        <p:txBody>
          <a:bodyPr anchor="ctr"/>
          <a:lstStyle/>
          <a:p>
            <a:pPr marL="0" marR="0" lvl="0" indent="0" algn="ctr" defTabSz="914400" latinLnBrk="0">
              <a:lnSpc>
                <a:spcPct val="100000"/>
              </a:lnSpc>
              <a:buClrTx/>
              <a:buSzTx/>
              <a:buFont typeface="Arial" panose="020B0604020202020204" pitchFamily="34" charset="0"/>
              <a:buNone/>
              <a:tabLst/>
              <a:defRPr/>
            </a:pPr>
            <a:r>
              <a:rPr lang="zh-CN" altLang="en-US" sz="3600" b="1" dirty="0">
                <a:solidFill>
                  <a:schemeClr val="bg1"/>
                </a:solidFill>
                <a:latin typeface="+mn-lt"/>
                <a:ea typeface="+mn-ea"/>
                <a:cs typeface="+mn-ea"/>
                <a:sym typeface="+mn-lt"/>
              </a:rPr>
              <a:t>四、实验设计与结果分析</a:t>
            </a:r>
            <a:r>
              <a:rPr lang="en-US" altLang="zh-CN" sz="2800" b="1" dirty="0">
                <a:solidFill>
                  <a:schemeClr val="bg1"/>
                </a:solidFill>
                <a:latin typeface="+mn-lt"/>
                <a:ea typeface="+mn-ea"/>
                <a:cs typeface="+mn-ea"/>
                <a:sym typeface="+mn-lt"/>
              </a:rPr>
              <a:t>(2/2)</a:t>
            </a:r>
            <a:endParaRPr lang="zh-CN" altLang="en-US" sz="2800" b="1" dirty="0">
              <a:solidFill>
                <a:schemeClr val="bg1"/>
              </a:solidFill>
              <a:latin typeface="+mn-lt"/>
              <a:ea typeface="+mn-ea"/>
              <a:cs typeface="+mn-ea"/>
              <a:sym typeface="+mn-lt"/>
            </a:endParaRPr>
          </a:p>
        </p:txBody>
      </p:sp>
      <p:sp>
        <p:nvSpPr>
          <p:cNvPr id="19" name="文本框 18">
            <a:extLst>
              <a:ext uri="{FF2B5EF4-FFF2-40B4-BE49-F238E27FC236}">
                <a16:creationId xmlns:a16="http://schemas.microsoft.com/office/drawing/2014/main" id="{E85AFC04-5AE6-4D22-8608-FD1E53EE4516}"/>
              </a:ext>
            </a:extLst>
          </p:cNvPr>
          <p:cNvSpPr txBox="1"/>
          <p:nvPr/>
        </p:nvSpPr>
        <p:spPr>
          <a:xfrm>
            <a:off x="983432" y="954120"/>
            <a:ext cx="7560840" cy="478208"/>
          </a:xfrm>
          <a:prstGeom prst="rect">
            <a:avLst/>
          </a:prstGeom>
          <a:noFill/>
        </p:spPr>
        <p:txBody>
          <a:bodyPr wrap="square">
            <a:spAutoFit/>
          </a:bodyPr>
          <a:lstStyle/>
          <a:p>
            <a:pPr eaLnBrk="1" hangingPunct="1">
              <a:lnSpc>
                <a:spcPts val="3000"/>
              </a:lnSpc>
              <a:spcBef>
                <a:spcPts val="0"/>
              </a:spcBef>
              <a:buClr>
                <a:srgbClr val="C00000"/>
              </a:buClr>
              <a:buSzPct val="75000"/>
              <a:defRPr/>
            </a:pPr>
            <a:r>
              <a:rPr lang="zh-CN" altLang="en-US" sz="3200" b="1" dirty="0">
                <a:solidFill>
                  <a:srgbClr val="000000"/>
                </a:solidFill>
                <a:latin typeface="+mn-lt"/>
                <a:ea typeface="+mn-ea"/>
                <a:cs typeface="+mn-ea"/>
                <a:sym typeface="+mn-lt"/>
              </a:rPr>
              <a:t>结果分析与评论</a:t>
            </a:r>
            <a:endParaRPr lang="en-US" altLang="zh-CN" sz="3200" b="1" dirty="0">
              <a:solidFill>
                <a:srgbClr val="000000"/>
              </a:solidFill>
              <a:latin typeface="+mn-lt"/>
              <a:ea typeface="+mn-ea"/>
              <a:cs typeface="+mn-ea"/>
              <a:sym typeface="+mn-lt"/>
            </a:endParaRPr>
          </a:p>
        </p:txBody>
      </p:sp>
      <p:sp>
        <p:nvSpPr>
          <p:cNvPr id="5" name="文本框 4">
            <a:extLst>
              <a:ext uri="{FF2B5EF4-FFF2-40B4-BE49-F238E27FC236}">
                <a16:creationId xmlns:a16="http://schemas.microsoft.com/office/drawing/2014/main" id="{1411BBD3-8847-477F-9286-CFA57B9A2520}"/>
              </a:ext>
            </a:extLst>
          </p:cNvPr>
          <p:cNvSpPr txBox="1"/>
          <p:nvPr/>
        </p:nvSpPr>
        <p:spPr>
          <a:xfrm>
            <a:off x="983432" y="1722872"/>
            <a:ext cx="5360957" cy="853375"/>
          </a:xfrm>
          <a:prstGeom prst="rect">
            <a:avLst/>
          </a:prstGeom>
          <a:noFill/>
        </p:spPr>
        <p:txBody>
          <a:bodyPr wrap="square">
            <a:spAutoFit/>
          </a:bodyPr>
          <a:lstStyle/>
          <a:p>
            <a:pPr marL="342900" indent="-342900" algn="just">
              <a:lnSpc>
                <a:spcPct val="130000"/>
              </a:lnSpc>
              <a:buFont typeface="Wingdings" panose="05000000000000000000" pitchFamily="2" charset="2"/>
              <a:buChar char="p"/>
            </a:pPr>
            <a:r>
              <a:rPr lang="en-US" altLang="zh-CN" sz="2000">
                <a:latin typeface="+mn-lt"/>
                <a:ea typeface="+mn-ea"/>
                <a:cs typeface="+mn-ea"/>
                <a:sym typeface="+mn-lt"/>
              </a:rPr>
              <a:t>XX</a:t>
            </a:r>
            <a:r>
              <a:rPr lang="zh-CN" altLang="en-US" sz="2000">
                <a:latin typeface="+mn-lt"/>
                <a:ea typeface="+mn-ea"/>
                <a:cs typeface="+mn-ea"/>
                <a:sym typeface="+mn-lt"/>
              </a:rPr>
              <a:t>；</a:t>
            </a:r>
            <a:endParaRPr lang="en-US" altLang="zh-CN" sz="2000">
              <a:latin typeface="+mn-lt"/>
              <a:ea typeface="+mn-ea"/>
              <a:cs typeface="+mn-ea"/>
              <a:sym typeface="+mn-lt"/>
            </a:endParaRPr>
          </a:p>
          <a:p>
            <a:pPr marL="342900" indent="-342900" algn="just">
              <a:lnSpc>
                <a:spcPct val="130000"/>
              </a:lnSpc>
              <a:buFont typeface="Wingdings" panose="05000000000000000000" pitchFamily="2" charset="2"/>
              <a:buChar char="p"/>
            </a:pPr>
            <a:r>
              <a:rPr lang="en-US" altLang="zh-CN" sz="2000">
                <a:latin typeface="+mn-lt"/>
                <a:ea typeface="+mn-ea"/>
                <a:cs typeface="+mn-ea"/>
                <a:sym typeface="+mn-lt"/>
              </a:rPr>
              <a:t>XX</a:t>
            </a:r>
            <a:r>
              <a:rPr lang="zh-CN" altLang="en-US" sz="2000">
                <a:latin typeface="+mn-lt"/>
                <a:ea typeface="+mn-ea"/>
                <a:cs typeface="+mn-ea"/>
                <a:sym typeface="+mn-lt"/>
              </a:rPr>
              <a:t>：</a:t>
            </a:r>
            <a:endParaRPr lang="en-US" altLang="zh-CN" sz="2000">
              <a:latin typeface="+mn-lt"/>
              <a:ea typeface="+mn-ea"/>
              <a:cs typeface="+mn-ea"/>
              <a:sym typeface="+mn-lt"/>
            </a:endParaRPr>
          </a:p>
        </p:txBody>
      </p:sp>
    </p:spTree>
    <p:extLst>
      <p:ext uri="{BB962C8B-B14F-4D97-AF65-F5344CB8AC3E}">
        <p14:creationId xmlns:p14="http://schemas.microsoft.com/office/powerpoint/2010/main" val="586405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a:extLst>
              <a:ext uri="{FF2B5EF4-FFF2-40B4-BE49-F238E27FC236}">
                <a16:creationId xmlns:a16="http://schemas.microsoft.com/office/drawing/2014/main" id="{FE8A2788-FAED-4953-9E15-83B109997526}"/>
              </a:ext>
            </a:extLst>
          </p:cNvPr>
          <p:cNvGrpSpPr/>
          <p:nvPr/>
        </p:nvGrpSpPr>
        <p:grpSpPr>
          <a:xfrm>
            <a:off x="2941822" y="4582798"/>
            <a:ext cx="561147" cy="479425"/>
            <a:chOff x="2860722" y="3265265"/>
            <a:chExt cx="561147" cy="479425"/>
          </a:xfrm>
        </p:grpSpPr>
        <p:sp>
          <p:nvSpPr>
            <p:cNvPr id="56" name="Rectangle 10">
              <a:extLst>
                <a:ext uri="{FF2B5EF4-FFF2-40B4-BE49-F238E27FC236}">
                  <a16:creationId xmlns:a16="http://schemas.microsoft.com/office/drawing/2014/main" id="{EA22A6A6-D774-49CA-8079-F3F17A084A5D}"/>
                </a:ext>
              </a:extLst>
            </p:cNvPr>
            <p:cNvSpPr>
              <a:spLocks noChangeArrowheads="1"/>
            </p:cNvSpPr>
            <p:nvPr/>
          </p:nvSpPr>
          <p:spPr bwMode="gray">
            <a:xfrm rot="3419336">
              <a:off x="2901583" y="3224404"/>
              <a:ext cx="479425" cy="561147"/>
            </a:xfrm>
            <a:prstGeom prst="rect">
              <a:avLst/>
            </a:prstGeom>
            <a:gradFill rotWithShape="1">
              <a:gsLst>
                <a:gs pos="0">
                  <a:schemeClr val="hlink"/>
                </a:gs>
                <a:gs pos="100000">
                  <a:srgbClr val="000076"/>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contourClr>
                <a:schemeClr val="hlink"/>
              </a:contourClr>
            </a:sp3d>
          </p:spPr>
          <p:txBody>
            <a:bodyPr rot="10800000" vert="eaVert"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57" name="Text Box 12">
              <a:extLst>
                <a:ext uri="{FF2B5EF4-FFF2-40B4-BE49-F238E27FC236}">
                  <a16:creationId xmlns:a16="http://schemas.microsoft.com/office/drawing/2014/main" id="{2A403DA0-77EB-42CA-82CB-4B326BD684AC}"/>
                </a:ext>
              </a:extLst>
            </p:cNvPr>
            <p:cNvSpPr txBox="1">
              <a:spLocks noChangeArrowheads="1"/>
            </p:cNvSpPr>
            <p:nvPr/>
          </p:nvSpPr>
          <p:spPr bwMode="gray">
            <a:xfrm>
              <a:off x="2989126" y="3276378"/>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4</a:t>
              </a:r>
            </a:p>
          </p:txBody>
        </p:sp>
      </p:grpSp>
      <p:grpSp>
        <p:nvGrpSpPr>
          <p:cNvPr id="29" name="组合 28">
            <a:extLst>
              <a:ext uri="{FF2B5EF4-FFF2-40B4-BE49-F238E27FC236}">
                <a16:creationId xmlns:a16="http://schemas.microsoft.com/office/drawing/2014/main" id="{7EC345DF-1800-451F-BE4B-74CADCE0C274}"/>
              </a:ext>
            </a:extLst>
          </p:cNvPr>
          <p:cNvGrpSpPr/>
          <p:nvPr/>
        </p:nvGrpSpPr>
        <p:grpSpPr>
          <a:xfrm>
            <a:off x="2941823" y="5711189"/>
            <a:ext cx="561147" cy="479425"/>
            <a:chOff x="3065750" y="1539219"/>
            <a:chExt cx="561147" cy="479425"/>
          </a:xfrm>
        </p:grpSpPr>
        <p:sp>
          <p:nvSpPr>
            <p:cNvPr id="30" name="Rectangle 5">
              <a:extLst>
                <a:ext uri="{FF2B5EF4-FFF2-40B4-BE49-F238E27FC236}">
                  <a16:creationId xmlns:a16="http://schemas.microsoft.com/office/drawing/2014/main" id="{200C687E-7870-4D93-B109-9D6575B87E89}"/>
                </a:ext>
              </a:extLst>
            </p:cNvPr>
            <p:cNvSpPr>
              <a:spLocks noChangeArrowheads="1"/>
            </p:cNvSpPr>
            <p:nvPr/>
          </p:nvSpPr>
          <p:spPr bwMode="gray">
            <a:xfrm rot="3419336">
              <a:off x="3106611" y="1498358"/>
              <a:ext cx="479425" cy="561147"/>
            </a:xfrm>
            <a:prstGeom prst="rect">
              <a:avLst/>
            </a:prstGeom>
            <a:gradFill rotWithShape="1">
              <a:gsLst>
                <a:gs pos="0">
                  <a:schemeClr val="accent2"/>
                </a:gs>
                <a:gs pos="100000">
                  <a:srgbClr val="592524"/>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accent2"/>
              </a:extrusionClr>
              <a:contourClr>
                <a:schemeClr val="accent2"/>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31" name="Text Box 7">
              <a:extLst>
                <a:ext uri="{FF2B5EF4-FFF2-40B4-BE49-F238E27FC236}">
                  <a16:creationId xmlns:a16="http://schemas.microsoft.com/office/drawing/2014/main" id="{228456EC-5ECD-4EA1-97A3-9D0E91B3B5E2}"/>
                </a:ext>
              </a:extLst>
            </p:cNvPr>
            <p:cNvSpPr txBox="1">
              <a:spLocks noChangeArrowheads="1"/>
            </p:cNvSpPr>
            <p:nvPr/>
          </p:nvSpPr>
          <p:spPr bwMode="gray">
            <a:xfrm>
              <a:off x="3194154" y="1550332"/>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5</a:t>
              </a:r>
            </a:p>
          </p:txBody>
        </p:sp>
      </p:grpSp>
      <p:grpSp>
        <p:nvGrpSpPr>
          <p:cNvPr id="21" name="组合 20">
            <a:extLst>
              <a:ext uri="{FF2B5EF4-FFF2-40B4-BE49-F238E27FC236}">
                <a16:creationId xmlns:a16="http://schemas.microsoft.com/office/drawing/2014/main" id="{614B2F10-5C05-4B19-AF03-18366431844C}"/>
              </a:ext>
            </a:extLst>
          </p:cNvPr>
          <p:cNvGrpSpPr/>
          <p:nvPr/>
        </p:nvGrpSpPr>
        <p:grpSpPr>
          <a:xfrm>
            <a:off x="2941824" y="3473495"/>
            <a:ext cx="561147" cy="479425"/>
            <a:chOff x="2860722" y="3265265"/>
            <a:chExt cx="561147" cy="479425"/>
          </a:xfrm>
        </p:grpSpPr>
        <p:sp>
          <p:nvSpPr>
            <p:cNvPr id="22" name="Rectangle 10">
              <a:extLst>
                <a:ext uri="{FF2B5EF4-FFF2-40B4-BE49-F238E27FC236}">
                  <a16:creationId xmlns:a16="http://schemas.microsoft.com/office/drawing/2014/main" id="{328D63D0-4842-489A-B9CF-A3C72662DF82}"/>
                </a:ext>
              </a:extLst>
            </p:cNvPr>
            <p:cNvSpPr>
              <a:spLocks noChangeArrowheads="1"/>
            </p:cNvSpPr>
            <p:nvPr/>
          </p:nvSpPr>
          <p:spPr bwMode="gray">
            <a:xfrm rot="3419336">
              <a:off x="2901583" y="3224404"/>
              <a:ext cx="479425" cy="561147"/>
            </a:xfrm>
            <a:prstGeom prst="rect">
              <a:avLst/>
            </a:prstGeom>
            <a:gradFill rotWithShape="1">
              <a:gsLst>
                <a:gs pos="0">
                  <a:schemeClr val="hlink"/>
                </a:gs>
                <a:gs pos="100000">
                  <a:srgbClr val="000076"/>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contourClr>
                <a:schemeClr val="hlink"/>
              </a:contourClr>
            </a:sp3d>
          </p:spPr>
          <p:txBody>
            <a:bodyPr rot="10800000" vert="eaVert"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23" name="Text Box 12">
              <a:extLst>
                <a:ext uri="{FF2B5EF4-FFF2-40B4-BE49-F238E27FC236}">
                  <a16:creationId xmlns:a16="http://schemas.microsoft.com/office/drawing/2014/main" id="{FEFD53A2-A7D3-4149-B65B-05420F3461E2}"/>
                </a:ext>
              </a:extLst>
            </p:cNvPr>
            <p:cNvSpPr txBox="1">
              <a:spLocks noChangeArrowheads="1"/>
            </p:cNvSpPr>
            <p:nvPr/>
          </p:nvSpPr>
          <p:spPr bwMode="gray">
            <a:xfrm>
              <a:off x="2989126" y="3276378"/>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3</a:t>
              </a:r>
            </a:p>
          </p:txBody>
        </p:sp>
      </p:grpSp>
      <p:grpSp>
        <p:nvGrpSpPr>
          <p:cNvPr id="32" name="组合 31">
            <a:extLst>
              <a:ext uri="{FF2B5EF4-FFF2-40B4-BE49-F238E27FC236}">
                <a16:creationId xmlns:a16="http://schemas.microsoft.com/office/drawing/2014/main" id="{F4F058B8-51BA-4626-B6C0-7574FCCCB183}"/>
              </a:ext>
            </a:extLst>
          </p:cNvPr>
          <p:cNvGrpSpPr/>
          <p:nvPr/>
        </p:nvGrpSpPr>
        <p:grpSpPr>
          <a:xfrm>
            <a:off x="2941826" y="2359864"/>
            <a:ext cx="561147" cy="479425"/>
            <a:chOff x="2860722" y="3265265"/>
            <a:chExt cx="561147" cy="479425"/>
          </a:xfrm>
        </p:grpSpPr>
        <p:sp>
          <p:nvSpPr>
            <p:cNvPr id="33" name="Rectangle 10">
              <a:extLst>
                <a:ext uri="{FF2B5EF4-FFF2-40B4-BE49-F238E27FC236}">
                  <a16:creationId xmlns:a16="http://schemas.microsoft.com/office/drawing/2014/main" id="{763C462D-5E15-4FB9-8070-615FBAD6E623}"/>
                </a:ext>
              </a:extLst>
            </p:cNvPr>
            <p:cNvSpPr>
              <a:spLocks noChangeArrowheads="1"/>
            </p:cNvSpPr>
            <p:nvPr/>
          </p:nvSpPr>
          <p:spPr bwMode="gray">
            <a:xfrm rot="3419336">
              <a:off x="2901583" y="3224404"/>
              <a:ext cx="479425" cy="561147"/>
            </a:xfrm>
            <a:prstGeom prst="rect">
              <a:avLst/>
            </a:prstGeom>
            <a:gradFill rotWithShape="1">
              <a:gsLst>
                <a:gs pos="0">
                  <a:schemeClr val="hlink"/>
                </a:gs>
                <a:gs pos="100000">
                  <a:srgbClr val="000076"/>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contourClr>
                <a:schemeClr val="hlink"/>
              </a:contourClr>
            </a:sp3d>
          </p:spPr>
          <p:txBody>
            <a:bodyPr rot="10800000" vert="eaVert"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34" name="Text Box 12">
              <a:extLst>
                <a:ext uri="{FF2B5EF4-FFF2-40B4-BE49-F238E27FC236}">
                  <a16:creationId xmlns:a16="http://schemas.microsoft.com/office/drawing/2014/main" id="{617C9CFC-D48B-4BDD-9008-4CC2390CF584}"/>
                </a:ext>
              </a:extLst>
            </p:cNvPr>
            <p:cNvSpPr txBox="1">
              <a:spLocks noChangeArrowheads="1"/>
            </p:cNvSpPr>
            <p:nvPr/>
          </p:nvSpPr>
          <p:spPr bwMode="gray">
            <a:xfrm>
              <a:off x="2989126" y="3276378"/>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2</a:t>
              </a:r>
            </a:p>
          </p:txBody>
        </p:sp>
      </p:grpSp>
      <p:grpSp>
        <p:nvGrpSpPr>
          <p:cNvPr id="40" name="组合 39">
            <a:extLst>
              <a:ext uri="{FF2B5EF4-FFF2-40B4-BE49-F238E27FC236}">
                <a16:creationId xmlns:a16="http://schemas.microsoft.com/office/drawing/2014/main" id="{037C8917-EE76-4825-8D6A-67EA6B3DC84F}"/>
              </a:ext>
            </a:extLst>
          </p:cNvPr>
          <p:cNvGrpSpPr/>
          <p:nvPr/>
        </p:nvGrpSpPr>
        <p:grpSpPr>
          <a:xfrm>
            <a:off x="2941829" y="1278615"/>
            <a:ext cx="561147" cy="479425"/>
            <a:chOff x="2860722" y="3265265"/>
            <a:chExt cx="561147" cy="479425"/>
          </a:xfrm>
        </p:grpSpPr>
        <p:sp>
          <p:nvSpPr>
            <p:cNvPr id="41" name="Rectangle 10">
              <a:extLst>
                <a:ext uri="{FF2B5EF4-FFF2-40B4-BE49-F238E27FC236}">
                  <a16:creationId xmlns:a16="http://schemas.microsoft.com/office/drawing/2014/main" id="{EB1447F3-8B02-437B-AA7F-15F7BB29D0DB}"/>
                </a:ext>
              </a:extLst>
            </p:cNvPr>
            <p:cNvSpPr>
              <a:spLocks noChangeArrowheads="1"/>
            </p:cNvSpPr>
            <p:nvPr/>
          </p:nvSpPr>
          <p:spPr bwMode="gray">
            <a:xfrm rot="3419336">
              <a:off x="2901583" y="3224404"/>
              <a:ext cx="479425" cy="561147"/>
            </a:xfrm>
            <a:prstGeom prst="rect">
              <a:avLst/>
            </a:prstGeom>
            <a:gradFill rotWithShape="1">
              <a:gsLst>
                <a:gs pos="0">
                  <a:schemeClr val="hlink"/>
                </a:gs>
                <a:gs pos="100000">
                  <a:srgbClr val="000076"/>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contourClr>
                <a:schemeClr val="hlink"/>
              </a:contourClr>
            </a:sp3d>
          </p:spPr>
          <p:txBody>
            <a:bodyPr rot="10800000" vert="eaVert"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44" name="Text Box 12">
              <a:extLst>
                <a:ext uri="{FF2B5EF4-FFF2-40B4-BE49-F238E27FC236}">
                  <a16:creationId xmlns:a16="http://schemas.microsoft.com/office/drawing/2014/main" id="{97EE605B-A941-478E-978C-3F368970B394}"/>
                </a:ext>
              </a:extLst>
            </p:cNvPr>
            <p:cNvSpPr txBox="1">
              <a:spLocks noChangeArrowheads="1"/>
            </p:cNvSpPr>
            <p:nvPr/>
          </p:nvSpPr>
          <p:spPr bwMode="gray">
            <a:xfrm>
              <a:off x="2989126" y="3276378"/>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1</a:t>
              </a:r>
            </a:p>
          </p:txBody>
        </p:sp>
      </p:grpSp>
      <p:sp>
        <p:nvSpPr>
          <p:cNvPr id="2150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0A41584-CF26-404C-AB46-018AA77715A2}" type="slidenum">
              <a:rPr lang="en-US" altLang="zh-CN" sz="1400" b="1">
                <a:solidFill>
                  <a:srgbClr val="FFFFFF"/>
                </a:solidFill>
                <a:latin typeface="+mn-lt"/>
                <a:ea typeface="+mn-ea"/>
                <a:cs typeface="+mn-ea"/>
                <a:sym typeface="+mn-lt"/>
              </a:rPr>
              <a:t>17</a:t>
            </a:fld>
            <a:endParaRPr lang="en-US" altLang="zh-CN" sz="1400" b="1">
              <a:solidFill>
                <a:srgbClr val="FFFFFF"/>
              </a:solidFill>
              <a:latin typeface="+mn-lt"/>
              <a:ea typeface="+mn-ea"/>
              <a:cs typeface="+mn-ea"/>
              <a:sym typeface="+mn-lt"/>
            </a:endParaRPr>
          </a:p>
        </p:txBody>
      </p:sp>
      <p:sp>
        <p:nvSpPr>
          <p:cNvPr id="3" name="Rectangle 2"/>
          <p:cNvSpPr>
            <a:spLocks noChangeArrowheads="1"/>
          </p:cNvSpPr>
          <p:nvPr/>
        </p:nvSpPr>
        <p:spPr bwMode="auto">
          <a:xfrm>
            <a:off x="3647728" y="1"/>
            <a:ext cx="8544272" cy="663576"/>
          </a:xfrm>
          <a:prstGeom prst="rect">
            <a:avLst/>
          </a:prstGeom>
          <a:noFill/>
          <a:ln w="9525">
            <a:noFill/>
            <a:miter lim="800000"/>
          </a:ln>
        </p:spPr>
        <p:txBody>
          <a:bodyPr anchor="ctr"/>
          <a:lstStyle/>
          <a:p>
            <a:pPr algn="ctr" eaLnBrk="1" hangingPunct="1">
              <a:buFont typeface="Arial" panose="020B0604020202020204" pitchFamily="34" charset="0"/>
              <a:buNone/>
              <a:defRPr/>
            </a:pPr>
            <a:r>
              <a:rPr lang="zh-CN" altLang="en-US" sz="3600" b="1" dirty="0">
                <a:solidFill>
                  <a:schemeClr val="bg1"/>
                </a:solidFill>
                <a:latin typeface="+mn-lt"/>
                <a:ea typeface="+mn-ea"/>
                <a:cs typeface="+mn-ea"/>
                <a:sym typeface="+mn-lt"/>
              </a:rPr>
              <a:t>目录</a:t>
            </a:r>
          </a:p>
        </p:txBody>
      </p:sp>
      <p:sp>
        <p:nvSpPr>
          <p:cNvPr id="21510" name="Text Box 26"/>
          <p:cNvSpPr txBox="1">
            <a:spLocks noChangeArrowheads="1"/>
          </p:cNvSpPr>
          <p:nvPr/>
        </p:nvSpPr>
        <p:spPr bwMode="auto">
          <a:xfrm>
            <a:off x="4128963" y="2280009"/>
            <a:ext cx="477996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None/>
            </a:pPr>
            <a:r>
              <a:rPr lang="zh-CN" altLang="en-US" sz="3600" b="1" dirty="0">
                <a:latin typeface="+mn-lt"/>
                <a:ea typeface="+mn-ea"/>
                <a:cs typeface="+mn-ea"/>
                <a:sym typeface="+mn-lt"/>
              </a:rPr>
              <a:t>智能软件测试中的挑战</a:t>
            </a:r>
          </a:p>
        </p:txBody>
      </p:sp>
      <p:sp>
        <p:nvSpPr>
          <p:cNvPr id="21531" name="Line 4"/>
          <p:cNvSpPr>
            <a:spLocks noChangeShapeType="1"/>
          </p:cNvSpPr>
          <p:nvPr/>
        </p:nvSpPr>
        <p:spPr bwMode="gray">
          <a:xfrm>
            <a:off x="3910489" y="2963905"/>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sp>
        <p:nvSpPr>
          <p:cNvPr id="48" name="Text Box 24">
            <a:extLst>
              <a:ext uri="{FF2B5EF4-FFF2-40B4-BE49-F238E27FC236}">
                <a16:creationId xmlns:a16="http://schemas.microsoft.com/office/drawing/2014/main" id="{79386141-D238-4223-B00F-F99ADA853DE3}"/>
              </a:ext>
            </a:extLst>
          </p:cNvPr>
          <p:cNvSpPr txBox="1">
            <a:spLocks noChangeArrowheads="1"/>
          </p:cNvSpPr>
          <p:nvPr/>
        </p:nvSpPr>
        <p:spPr bwMode="auto">
          <a:xfrm>
            <a:off x="4128963" y="1226268"/>
            <a:ext cx="477996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FontTx/>
              <a:buNone/>
            </a:pPr>
            <a:r>
              <a:rPr lang="zh-CN" altLang="en-US" sz="3600" b="1" dirty="0">
                <a:latin typeface="+mn-lt"/>
                <a:ea typeface="+mn-ea"/>
                <a:cs typeface="+mn-ea"/>
                <a:sym typeface="+mn-lt"/>
              </a:rPr>
              <a:t>大语言模型简介</a:t>
            </a:r>
          </a:p>
        </p:txBody>
      </p:sp>
      <p:sp>
        <p:nvSpPr>
          <p:cNvPr id="35" name="Line 4">
            <a:extLst>
              <a:ext uri="{FF2B5EF4-FFF2-40B4-BE49-F238E27FC236}">
                <a16:creationId xmlns:a16="http://schemas.microsoft.com/office/drawing/2014/main" id="{34B54EA0-2726-483B-A4ED-B18905DA5E4B}"/>
              </a:ext>
            </a:extLst>
          </p:cNvPr>
          <p:cNvSpPr>
            <a:spLocks noChangeShapeType="1"/>
          </p:cNvSpPr>
          <p:nvPr/>
        </p:nvSpPr>
        <p:spPr bwMode="gray">
          <a:xfrm>
            <a:off x="3910489" y="1872200"/>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sp>
        <p:nvSpPr>
          <p:cNvPr id="19" name="Text Box 26">
            <a:extLst>
              <a:ext uri="{FF2B5EF4-FFF2-40B4-BE49-F238E27FC236}">
                <a16:creationId xmlns:a16="http://schemas.microsoft.com/office/drawing/2014/main" id="{106F258E-3A5E-4915-849E-6B9F77FC6D3C}"/>
              </a:ext>
            </a:extLst>
          </p:cNvPr>
          <p:cNvSpPr txBox="1">
            <a:spLocks noChangeArrowheads="1"/>
          </p:cNvSpPr>
          <p:nvPr/>
        </p:nvSpPr>
        <p:spPr bwMode="auto">
          <a:xfrm>
            <a:off x="3910488" y="3371714"/>
            <a:ext cx="543183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None/>
            </a:pPr>
            <a:r>
              <a:rPr lang="en-US" altLang="zh-CN" sz="3600" b="1" dirty="0">
                <a:latin typeface="+mn-lt"/>
                <a:ea typeface="+mn-ea"/>
                <a:cs typeface="+mn-ea"/>
                <a:sym typeface="+mn-lt"/>
              </a:rPr>
              <a:t>LLM</a:t>
            </a:r>
            <a:r>
              <a:rPr lang="zh-CN" altLang="en-US" sz="3600" b="1" dirty="0">
                <a:latin typeface="+mn-lt"/>
                <a:ea typeface="+mn-ea"/>
                <a:cs typeface="+mn-ea"/>
                <a:sym typeface="+mn-lt"/>
              </a:rPr>
              <a:t>智能软件测试的探索</a:t>
            </a:r>
          </a:p>
        </p:txBody>
      </p:sp>
      <p:sp>
        <p:nvSpPr>
          <p:cNvPr id="37" name="Line 4">
            <a:extLst>
              <a:ext uri="{FF2B5EF4-FFF2-40B4-BE49-F238E27FC236}">
                <a16:creationId xmlns:a16="http://schemas.microsoft.com/office/drawing/2014/main" id="{0345190A-8377-47DD-94CF-F1A41FBE0481}"/>
              </a:ext>
            </a:extLst>
          </p:cNvPr>
          <p:cNvSpPr>
            <a:spLocks noChangeShapeType="1"/>
          </p:cNvSpPr>
          <p:nvPr/>
        </p:nvSpPr>
        <p:spPr bwMode="gray">
          <a:xfrm>
            <a:off x="3910489" y="4038174"/>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sp>
        <p:nvSpPr>
          <p:cNvPr id="20" name="Text Box 26">
            <a:extLst>
              <a:ext uri="{FF2B5EF4-FFF2-40B4-BE49-F238E27FC236}">
                <a16:creationId xmlns:a16="http://schemas.microsoft.com/office/drawing/2014/main" id="{BF4CAA99-D55F-40C8-8F3D-7B121B21FFDC}"/>
              </a:ext>
            </a:extLst>
          </p:cNvPr>
          <p:cNvSpPr txBox="1">
            <a:spLocks noChangeArrowheads="1"/>
          </p:cNvSpPr>
          <p:nvPr/>
        </p:nvSpPr>
        <p:spPr bwMode="auto">
          <a:xfrm>
            <a:off x="4128963" y="4445983"/>
            <a:ext cx="47799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None/>
            </a:pPr>
            <a:r>
              <a:rPr lang="zh-CN" altLang="en-US" sz="3600" b="1" dirty="0">
                <a:latin typeface="+mn-lt"/>
                <a:ea typeface="+mn-ea"/>
                <a:cs typeface="+mn-ea"/>
                <a:sym typeface="+mn-lt"/>
              </a:rPr>
              <a:t>实验设计与结果分析</a:t>
            </a:r>
          </a:p>
        </p:txBody>
      </p:sp>
      <p:sp>
        <p:nvSpPr>
          <p:cNvPr id="24" name="Line 4">
            <a:extLst>
              <a:ext uri="{FF2B5EF4-FFF2-40B4-BE49-F238E27FC236}">
                <a16:creationId xmlns:a16="http://schemas.microsoft.com/office/drawing/2014/main" id="{7DB075D0-E876-4296-83F5-C7833FCD3024}"/>
              </a:ext>
            </a:extLst>
          </p:cNvPr>
          <p:cNvSpPr>
            <a:spLocks noChangeShapeType="1"/>
          </p:cNvSpPr>
          <p:nvPr/>
        </p:nvSpPr>
        <p:spPr bwMode="gray">
          <a:xfrm>
            <a:off x="3910489" y="5166566"/>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sp>
        <p:nvSpPr>
          <p:cNvPr id="53" name="Text Box 26">
            <a:extLst>
              <a:ext uri="{FF2B5EF4-FFF2-40B4-BE49-F238E27FC236}">
                <a16:creationId xmlns:a16="http://schemas.microsoft.com/office/drawing/2014/main" id="{28B0AEDF-3392-4EE9-9DE4-248C4836E72F}"/>
              </a:ext>
            </a:extLst>
          </p:cNvPr>
          <p:cNvSpPr txBox="1">
            <a:spLocks noChangeArrowheads="1"/>
          </p:cNvSpPr>
          <p:nvPr/>
        </p:nvSpPr>
        <p:spPr bwMode="auto">
          <a:xfrm>
            <a:off x="4128963" y="5574373"/>
            <a:ext cx="47799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None/>
            </a:pPr>
            <a:r>
              <a:rPr lang="zh-CN" altLang="en-US" sz="3600" b="1" dirty="0">
                <a:solidFill>
                  <a:srgbClr val="C00000"/>
                </a:solidFill>
                <a:latin typeface="+mn-lt"/>
                <a:ea typeface="+mn-ea"/>
                <a:cs typeface="+mn-ea"/>
                <a:sym typeface="+mn-lt"/>
              </a:rPr>
              <a:t>总结与展望</a:t>
            </a:r>
          </a:p>
        </p:txBody>
      </p:sp>
      <p:sp>
        <p:nvSpPr>
          <p:cNvPr id="55" name="Line 4">
            <a:extLst>
              <a:ext uri="{FF2B5EF4-FFF2-40B4-BE49-F238E27FC236}">
                <a16:creationId xmlns:a16="http://schemas.microsoft.com/office/drawing/2014/main" id="{7EE2EFAE-08BC-43CD-BBC2-CBAD553389F7}"/>
              </a:ext>
            </a:extLst>
          </p:cNvPr>
          <p:cNvSpPr>
            <a:spLocks noChangeShapeType="1"/>
          </p:cNvSpPr>
          <p:nvPr/>
        </p:nvSpPr>
        <p:spPr bwMode="gray">
          <a:xfrm>
            <a:off x="3910489" y="6294956"/>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spTree>
    <p:extLst>
      <p:ext uri="{BB962C8B-B14F-4D97-AF65-F5344CB8AC3E}">
        <p14:creationId xmlns:p14="http://schemas.microsoft.com/office/powerpoint/2010/main" val="2353526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C377A71-F2D5-4FD0-B1D0-4CE6C613BF03}"/>
              </a:ext>
            </a:extLst>
          </p:cNvPr>
          <p:cNvSpPr>
            <a:spLocks noChangeArrowheads="1"/>
          </p:cNvSpPr>
          <p:nvPr/>
        </p:nvSpPr>
        <p:spPr bwMode="auto">
          <a:xfrm>
            <a:off x="3647728" y="-20749"/>
            <a:ext cx="8544272" cy="684325"/>
          </a:xfrm>
          <a:prstGeom prst="rect">
            <a:avLst/>
          </a:prstGeom>
          <a:noFill/>
          <a:ln w="9525">
            <a:noFill/>
            <a:miter lim="800000"/>
            <a:headEnd/>
            <a:tailEnd/>
          </a:ln>
        </p:spPr>
        <p:txBody>
          <a:bodyPr anchor="ctr"/>
          <a:lstStyle/>
          <a:p>
            <a:pPr marL="0" marR="0" lvl="0" indent="0" algn="ctr" defTabSz="914400" latinLnBrk="0">
              <a:lnSpc>
                <a:spcPct val="100000"/>
              </a:lnSpc>
              <a:buClrTx/>
              <a:buSzTx/>
              <a:buFont typeface="Arial" panose="020B0604020202020204" pitchFamily="34" charset="0"/>
              <a:buNone/>
              <a:tabLst/>
              <a:defRPr/>
            </a:pPr>
            <a:r>
              <a:rPr lang="zh-CN" altLang="en-US" sz="3600" b="1" dirty="0">
                <a:solidFill>
                  <a:schemeClr val="bg1"/>
                </a:solidFill>
                <a:latin typeface="+mn-lt"/>
                <a:ea typeface="+mn-ea"/>
                <a:cs typeface="+mn-ea"/>
                <a:sym typeface="+mn-lt"/>
              </a:rPr>
              <a:t>五、总结与展望</a:t>
            </a:r>
            <a:endParaRPr lang="zh-CN" altLang="en-US" sz="2800" b="1" dirty="0">
              <a:solidFill>
                <a:schemeClr val="bg1"/>
              </a:solidFill>
              <a:latin typeface="+mn-lt"/>
              <a:ea typeface="+mn-ea"/>
              <a:cs typeface="+mn-ea"/>
              <a:sym typeface="+mn-lt"/>
            </a:endParaRPr>
          </a:p>
        </p:txBody>
      </p:sp>
      <p:sp>
        <p:nvSpPr>
          <p:cNvPr id="19" name="文本框 18">
            <a:extLst>
              <a:ext uri="{FF2B5EF4-FFF2-40B4-BE49-F238E27FC236}">
                <a16:creationId xmlns:a16="http://schemas.microsoft.com/office/drawing/2014/main" id="{E85AFC04-5AE6-4D22-8608-FD1E53EE4516}"/>
              </a:ext>
            </a:extLst>
          </p:cNvPr>
          <p:cNvSpPr txBox="1"/>
          <p:nvPr/>
        </p:nvSpPr>
        <p:spPr>
          <a:xfrm>
            <a:off x="983432" y="1340768"/>
            <a:ext cx="7560840" cy="478208"/>
          </a:xfrm>
          <a:prstGeom prst="rect">
            <a:avLst/>
          </a:prstGeom>
          <a:noFill/>
        </p:spPr>
        <p:txBody>
          <a:bodyPr wrap="square">
            <a:spAutoFit/>
          </a:bodyPr>
          <a:lstStyle/>
          <a:p>
            <a:pPr eaLnBrk="1" hangingPunct="1">
              <a:lnSpc>
                <a:spcPts val="3000"/>
              </a:lnSpc>
              <a:spcBef>
                <a:spcPts val="0"/>
              </a:spcBef>
              <a:buClr>
                <a:srgbClr val="C00000"/>
              </a:buClr>
              <a:buSzPct val="75000"/>
              <a:defRPr/>
            </a:pPr>
            <a:r>
              <a:rPr lang="zh-CN" altLang="en-US" sz="3200" b="1" dirty="0">
                <a:solidFill>
                  <a:srgbClr val="000000"/>
                </a:solidFill>
                <a:latin typeface="+mn-lt"/>
                <a:ea typeface="+mn-ea"/>
                <a:cs typeface="+mn-ea"/>
                <a:sym typeface="+mn-lt"/>
              </a:rPr>
              <a:t>总结</a:t>
            </a:r>
            <a:endParaRPr lang="en-US" altLang="zh-CN" sz="3200" b="1" dirty="0">
              <a:solidFill>
                <a:srgbClr val="000000"/>
              </a:solidFill>
              <a:latin typeface="+mn-lt"/>
              <a:ea typeface="+mn-ea"/>
              <a:cs typeface="+mn-ea"/>
              <a:sym typeface="+mn-lt"/>
            </a:endParaRPr>
          </a:p>
        </p:txBody>
      </p:sp>
      <p:sp>
        <p:nvSpPr>
          <p:cNvPr id="5" name="文本框 4">
            <a:extLst>
              <a:ext uri="{FF2B5EF4-FFF2-40B4-BE49-F238E27FC236}">
                <a16:creationId xmlns:a16="http://schemas.microsoft.com/office/drawing/2014/main" id="{1411BBD3-8847-477F-9286-CFA57B9A2520}"/>
              </a:ext>
            </a:extLst>
          </p:cNvPr>
          <p:cNvSpPr txBox="1"/>
          <p:nvPr/>
        </p:nvSpPr>
        <p:spPr>
          <a:xfrm>
            <a:off x="983432" y="1878494"/>
            <a:ext cx="6696744" cy="853375"/>
          </a:xfrm>
          <a:prstGeom prst="rect">
            <a:avLst/>
          </a:prstGeom>
          <a:noFill/>
        </p:spPr>
        <p:txBody>
          <a:bodyPr wrap="square">
            <a:spAutoFit/>
          </a:bodyPr>
          <a:lstStyle/>
          <a:p>
            <a:pPr algn="just">
              <a:lnSpc>
                <a:spcPct val="130000"/>
              </a:lnSpc>
            </a:pPr>
            <a:r>
              <a:rPr lang="zh-CN" altLang="en-US" sz="2000" dirty="0">
                <a:latin typeface="+mn-lt"/>
                <a:ea typeface="+mn-ea"/>
                <a:cs typeface="+mn-ea"/>
                <a:sym typeface="+mn-lt"/>
              </a:rPr>
              <a:t>大语言模型在智能软件测试上的应用前景：</a:t>
            </a:r>
            <a:r>
              <a:rPr lang="en-US" altLang="zh-CN" sz="2000" dirty="0">
                <a:latin typeface="+mn-lt"/>
                <a:ea typeface="+mn-ea"/>
                <a:cs typeface="+mn-ea"/>
                <a:sym typeface="+mn-lt"/>
              </a:rPr>
              <a:t>1~2</a:t>
            </a:r>
          </a:p>
          <a:p>
            <a:pPr marL="342900" indent="-342900" algn="just">
              <a:lnSpc>
                <a:spcPct val="130000"/>
              </a:lnSpc>
              <a:buFont typeface="Wingdings" panose="05000000000000000000" pitchFamily="2" charset="2"/>
              <a:buChar char="p"/>
            </a:pPr>
            <a:r>
              <a:rPr lang="en-US" altLang="zh-CN" sz="2000" dirty="0">
                <a:latin typeface="+mn-lt"/>
                <a:ea typeface="+mn-ea"/>
                <a:cs typeface="+mn-ea"/>
                <a:sym typeface="+mn-lt"/>
              </a:rPr>
              <a:t>XXX</a:t>
            </a:r>
            <a:r>
              <a:rPr lang="zh-CN" altLang="en-US" sz="2000" dirty="0">
                <a:latin typeface="+mn-lt"/>
                <a:ea typeface="+mn-ea"/>
                <a:cs typeface="+mn-ea"/>
                <a:sym typeface="+mn-lt"/>
              </a:rPr>
              <a:t>；</a:t>
            </a:r>
          </a:p>
        </p:txBody>
      </p:sp>
      <p:sp>
        <p:nvSpPr>
          <p:cNvPr id="6" name="文本框 5">
            <a:extLst>
              <a:ext uri="{FF2B5EF4-FFF2-40B4-BE49-F238E27FC236}">
                <a16:creationId xmlns:a16="http://schemas.microsoft.com/office/drawing/2014/main" id="{7E77B8D3-C165-49F7-89FB-00ABF0D758C1}"/>
              </a:ext>
            </a:extLst>
          </p:cNvPr>
          <p:cNvSpPr txBox="1"/>
          <p:nvPr/>
        </p:nvSpPr>
        <p:spPr>
          <a:xfrm>
            <a:off x="983431" y="4293096"/>
            <a:ext cx="7560840" cy="478208"/>
          </a:xfrm>
          <a:prstGeom prst="rect">
            <a:avLst/>
          </a:prstGeom>
          <a:noFill/>
        </p:spPr>
        <p:txBody>
          <a:bodyPr wrap="square">
            <a:spAutoFit/>
          </a:bodyPr>
          <a:lstStyle/>
          <a:p>
            <a:pPr eaLnBrk="1" hangingPunct="1">
              <a:lnSpc>
                <a:spcPts val="3000"/>
              </a:lnSpc>
              <a:spcBef>
                <a:spcPts val="0"/>
              </a:spcBef>
              <a:buClr>
                <a:srgbClr val="C00000"/>
              </a:buClr>
              <a:buSzPct val="75000"/>
              <a:defRPr/>
            </a:pPr>
            <a:r>
              <a:rPr lang="zh-CN" altLang="en-US" sz="3200" b="1" dirty="0">
                <a:solidFill>
                  <a:srgbClr val="000000"/>
                </a:solidFill>
                <a:latin typeface="+mn-lt"/>
                <a:ea typeface="+mn-ea"/>
                <a:cs typeface="+mn-ea"/>
                <a:sym typeface="+mn-lt"/>
              </a:rPr>
              <a:t>胡杨林基金</a:t>
            </a:r>
            <a:endParaRPr lang="en-US" altLang="zh-CN" sz="3200" b="1" dirty="0">
              <a:solidFill>
                <a:srgbClr val="000000"/>
              </a:solidFill>
              <a:latin typeface="+mn-lt"/>
              <a:ea typeface="+mn-ea"/>
              <a:cs typeface="+mn-ea"/>
              <a:sym typeface="+mn-lt"/>
            </a:endParaRPr>
          </a:p>
        </p:txBody>
      </p:sp>
      <p:sp>
        <p:nvSpPr>
          <p:cNvPr id="7" name="文本框 6">
            <a:extLst>
              <a:ext uri="{FF2B5EF4-FFF2-40B4-BE49-F238E27FC236}">
                <a16:creationId xmlns:a16="http://schemas.microsoft.com/office/drawing/2014/main" id="{7B607370-B7F4-4C9B-9914-457F11E0BD56}"/>
              </a:ext>
            </a:extLst>
          </p:cNvPr>
          <p:cNvSpPr txBox="1"/>
          <p:nvPr/>
        </p:nvSpPr>
        <p:spPr>
          <a:xfrm>
            <a:off x="983431" y="2765199"/>
            <a:ext cx="5360957" cy="853375"/>
          </a:xfrm>
          <a:prstGeom prst="rect">
            <a:avLst/>
          </a:prstGeom>
          <a:noFill/>
        </p:spPr>
        <p:txBody>
          <a:bodyPr wrap="square">
            <a:spAutoFit/>
          </a:bodyPr>
          <a:lstStyle/>
          <a:p>
            <a:pPr algn="just">
              <a:lnSpc>
                <a:spcPct val="130000"/>
              </a:lnSpc>
            </a:pPr>
            <a:r>
              <a:rPr lang="zh-CN" altLang="en-US" sz="2000" dirty="0">
                <a:latin typeface="+mn-lt"/>
                <a:ea typeface="+mn-ea"/>
                <a:cs typeface="+mn-ea"/>
                <a:sym typeface="+mn-lt"/>
              </a:rPr>
              <a:t>研究课题的初步探索：</a:t>
            </a:r>
            <a:r>
              <a:rPr lang="en-US" altLang="zh-CN" sz="2000" dirty="0">
                <a:latin typeface="+mn-lt"/>
                <a:ea typeface="+mn-ea"/>
                <a:cs typeface="+mn-ea"/>
                <a:sym typeface="+mn-lt"/>
              </a:rPr>
              <a:t>3~4</a:t>
            </a:r>
          </a:p>
          <a:p>
            <a:pPr marL="342900" indent="-342900" algn="just">
              <a:lnSpc>
                <a:spcPct val="130000"/>
              </a:lnSpc>
              <a:buFont typeface="Wingdings" panose="05000000000000000000" pitchFamily="2" charset="2"/>
              <a:buChar char="p"/>
            </a:pPr>
            <a:r>
              <a:rPr lang="en-US" altLang="zh-CN" sz="2000" dirty="0">
                <a:latin typeface="+mn-lt"/>
                <a:ea typeface="+mn-ea"/>
                <a:cs typeface="+mn-ea"/>
                <a:sym typeface="+mn-lt"/>
              </a:rPr>
              <a:t>XXX</a:t>
            </a:r>
            <a:r>
              <a:rPr lang="zh-CN" altLang="en-US" sz="2000" dirty="0">
                <a:latin typeface="+mn-lt"/>
                <a:ea typeface="+mn-ea"/>
                <a:cs typeface="+mn-ea"/>
                <a:sym typeface="+mn-lt"/>
              </a:rPr>
              <a:t>；</a:t>
            </a:r>
          </a:p>
        </p:txBody>
      </p:sp>
    </p:spTree>
    <p:extLst>
      <p:ext uri="{BB962C8B-B14F-4D97-AF65-F5344CB8AC3E}">
        <p14:creationId xmlns:p14="http://schemas.microsoft.com/office/powerpoint/2010/main" val="66965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464" y="1916832"/>
            <a:ext cx="12192000" cy="3165325"/>
          </a:xfrm>
          <a:prstGeom prst="rect">
            <a:avLst/>
          </a:prstGeom>
          <a:solidFill>
            <a:srgbClr val="A53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69635" name="Text Box 11"/>
          <p:cNvSpPr txBox="1">
            <a:spLocks noChangeArrowheads="1"/>
          </p:cNvSpPr>
          <p:nvPr/>
        </p:nvSpPr>
        <p:spPr bwMode="auto">
          <a:xfrm>
            <a:off x="2136775" y="3068960"/>
            <a:ext cx="79184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latinLnBrk="1" hangingPunct="1">
              <a:spcBef>
                <a:spcPct val="50000"/>
              </a:spcBef>
              <a:buFontTx/>
              <a:buNone/>
            </a:pPr>
            <a:r>
              <a:rPr lang="zh-CN" altLang="en-US" sz="6000" b="1" dirty="0">
                <a:solidFill>
                  <a:schemeClr val="bg1"/>
                </a:solidFill>
                <a:latin typeface="+mn-lt"/>
                <a:ea typeface="+mn-ea"/>
                <a:cs typeface="+mn-ea"/>
                <a:sym typeface="+mn-lt"/>
              </a:rPr>
              <a:t>谢   谢</a:t>
            </a:r>
            <a:endParaRPr lang="en-US" altLang="zh-CN" sz="6000" b="1" dirty="0">
              <a:solidFill>
                <a:schemeClr val="bg1"/>
              </a:solidFill>
              <a:latin typeface="+mn-lt"/>
              <a:ea typeface="+mn-ea"/>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0A41584-CF26-404C-AB46-018AA77715A2}" type="slidenum">
              <a:rPr lang="en-US" altLang="zh-CN" sz="1400" b="1">
                <a:solidFill>
                  <a:srgbClr val="FFFFFF"/>
                </a:solidFill>
                <a:latin typeface="+mn-lt"/>
                <a:ea typeface="+mn-ea"/>
                <a:cs typeface="+mn-ea"/>
                <a:sym typeface="+mn-lt"/>
              </a:rPr>
              <a:t>2</a:t>
            </a:fld>
            <a:endParaRPr lang="en-US" altLang="zh-CN" sz="1400" b="1">
              <a:solidFill>
                <a:srgbClr val="FFFFFF"/>
              </a:solidFill>
              <a:latin typeface="+mn-lt"/>
              <a:ea typeface="+mn-ea"/>
              <a:cs typeface="+mn-ea"/>
              <a:sym typeface="+mn-lt"/>
            </a:endParaRPr>
          </a:p>
        </p:txBody>
      </p:sp>
      <p:sp>
        <p:nvSpPr>
          <p:cNvPr id="3" name="Rectangle 2"/>
          <p:cNvSpPr>
            <a:spLocks noChangeArrowheads="1"/>
          </p:cNvSpPr>
          <p:nvPr/>
        </p:nvSpPr>
        <p:spPr bwMode="auto">
          <a:xfrm>
            <a:off x="3647728" y="1"/>
            <a:ext cx="8544272" cy="663576"/>
          </a:xfrm>
          <a:prstGeom prst="rect">
            <a:avLst/>
          </a:prstGeom>
          <a:noFill/>
          <a:ln w="9525">
            <a:noFill/>
            <a:miter lim="800000"/>
          </a:ln>
        </p:spPr>
        <p:txBody>
          <a:bodyPr anchor="ctr"/>
          <a:lstStyle/>
          <a:p>
            <a:pPr algn="ctr" eaLnBrk="1" hangingPunct="1">
              <a:buFont typeface="Arial" panose="020B0604020202020204" pitchFamily="34" charset="0"/>
              <a:buNone/>
              <a:defRPr/>
            </a:pPr>
            <a:r>
              <a:rPr lang="zh-CN" altLang="en-US" sz="3600" b="1" dirty="0">
                <a:solidFill>
                  <a:schemeClr val="bg1"/>
                </a:solidFill>
                <a:latin typeface="+mn-lt"/>
                <a:ea typeface="+mn-ea"/>
                <a:cs typeface="+mn-ea"/>
                <a:sym typeface="+mn-lt"/>
              </a:rPr>
              <a:t>目录</a:t>
            </a:r>
          </a:p>
        </p:txBody>
      </p:sp>
      <p:grpSp>
        <p:nvGrpSpPr>
          <p:cNvPr id="16" name="组合 15">
            <a:extLst>
              <a:ext uri="{FF2B5EF4-FFF2-40B4-BE49-F238E27FC236}">
                <a16:creationId xmlns:a16="http://schemas.microsoft.com/office/drawing/2014/main" id="{C7DEA10F-FB29-45AB-8807-7BE747B9465D}"/>
              </a:ext>
            </a:extLst>
          </p:cNvPr>
          <p:cNvGrpSpPr/>
          <p:nvPr/>
        </p:nvGrpSpPr>
        <p:grpSpPr>
          <a:xfrm>
            <a:off x="2941831" y="1226268"/>
            <a:ext cx="6400494" cy="5068688"/>
            <a:chOff x="2941831" y="1226268"/>
            <a:chExt cx="6400494" cy="5068688"/>
          </a:xfrm>
        </p:grpSpPr>
        <p:grpSp>
          <p:nvGrpSpPr>
            <p:cNvPr id="14" name="组合 13">
              <a:extLst>
                <a:ext uri="{FF2B5EF4-FFF2-40B4-BE49-F238E27FC236}">
                  <a16:creationId xmlns:a16="http://schemas.microsoft.com/office/drawing/2014/main" id="{75E79393-E722-4BA9-84CE-DFAAAC61DE3B}"/>
                </a:ext>
              </a:extLst>
            </p:cNvPr>
            <p:cNvGrpSpPr/>
            <p:nvPr/>
          </p:nvGrpSpPr>
          <p:grpSpPr>
            <a:xfrm>
              <a:off x="2941831" y="2280009"/>
              <a:ext cx="6400494" cy="683896"/>
              <a:chOff x="2941831" y="2235108"/>
              <a:chExt cx="6400494" cy="683896"/>
            </a:xfrm>
          </p:grpSpPr>
          <p:sp>
            <p:nvSpPr>
              <p:cNvPr id="21510" name="Text Box 26"/>
              <p:cNvSpPr txBox="1">
                <a:spLocks noChangeArrowheads="1"/>
              </p:cNvSpPr>
              <p:nvPr/>
            </p:nvSpPr>
            <p:spPr bwMode="auto">
              <a:xfrm>
                <a:off x="4128963" y="2235108"/>
                <a:ext cx="477996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None/>
                </a:pPr>
                <a:r>
                  <a:rPr lang="zh-CN" altLang="en-US" sz="3600" b="1" dirty="0">
                    <a:latin typeface="+mn-lt"/>
                    <a:ea typeface="+mn-ea"/>
                    <a:cs typeface="+mn-ea"/>
                    <a:sym typeface="+mn-lt"/>
                  </a:rPr>
                  <a:t>智能软件测试中的挑战</a:t>
                </a:r>
              </a:p>
            </p:txBody>
          </p:sp>
          <p:sp>
            <p:nvSpPr>
              <p:cNvPr id="21531" name="Line 4"/>
              <p:cNvSpPr>
                <a:spLocks noChangeShapeType="1"/>
              </p:cNvSpPr>
              <p:nvPr/>
            </p:nvSpPr>
            <p:spPr bwMode="gray">
              <a:xfrm>
                <a:off x="3910489" y="2919004"/>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grpSp>
            <p:nvGrpSpPr>
              <p:cNvPr id="4" name="组合 3">
                <a:extLst>
                  <a:ext uri="{FF2B5EF4-FFF2-40B4-BE49-F238E27FC236}">
                    <a16:creationId xmlns:a16="http://schemas.microsoft.com/office/drawing/2014/main" id="{76E88570-6879-4A7E-8D01-679611F00D3F}"/>
                  </a:ext>
                </a:extLst>
              </p:cNvPr>
              <p:cNvGrpSpPr/>
              <p:nvPr/>
            </p:nvGrpSpPr>
            <p:grpSpPr>
              <a:xfrm>
                <a:off x="2941831" y="2330329"/>
                <a:ext cx="561147" cy="479425"/>
                <a:chOff x="2938308" y="2400013"/>
                <a:chExt cx="561147" cy="479425"/>
              </a:xfrm>
            </p:grpSpPr>
            <p:sp>
              <p:nvSpPr>
                <p:cNvPr id="42" name="Rectangle 10">
                  <a:extLst>
                    <a:ext uri="{FF2B5EF4-FFF2-40B4-BE49-F238E27FC236}">
                      <a16:creationId xmlns:a16="http://schemas.microsoft.com/office/drawing/2014/main" id="{D9B8AB28-16A7-45B0-ADFD-25AA0EE68C6A}"/>
                    </a:ext>
                  </a:extLst>
                </p:cNvPr>
                <p:cNvSpPr>
                  <a:spLocks noChangeArrowheads="1"/>
                </p:cNvSpPr>
                <p:nvPr/>
              </p:nvSpPr>
              <p:spPr bwMode="gray">
                <a:xfrm rot="3419336">
                  <a:off x="2979169" y="2359152"/>
                  <a:ext cx="479425" cy="561147"/>
                </a:xfrm>
                <a:prstGeom prst="rect">
                  <a:avLst/>
                </a:prstGeom>
                <a:gradFill rotWithShape="1">
                  <a:gsLst>
                    <a:gs pos="0">
                      <a:schemeClr val="hlink"/>
                    </a:gs>
                    <a:gs pos="100000">
                      <a:srgbClr val="000076"/>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contourClr>
                    <a:schemeClr val="hlink"/>
                  </a:contourClr>
                </a:sp3d>
              </p:spPr>
              <p:txBody>
                <a:bodyPr rot="10800000" vert="eaVert"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43" name="Text Box 12">
                  <a:extLst>
                    <a:ext uri="{FF2B5EF4-FFF2-40B4-BE49-F238E27FC236}">
                      <a16:creationId xmlns:a16="http://schemas.microsoft.com/office/drawing/2014/main" id="{5D1CE2DD-243B-4118-B989-C4AD1E23A789}"/>
                    </a:ext>
                  </a:extLst>
                </p:cNvPr>
                <p:cNvSpPr txBox="1">
                  <a:spLocks noChangeArrowheads="1"/>
                </p:cNvSpPr>
                <p:nvPr/>
              </p:nvSpPr>
              <p:spPr bwMode="gray">
                <a:xfrm>
                  <a:off x="3066619" y="2411126"/>
                  <a:ext cx="338741"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2</a:t>
                  </a:r>
                </a:p>
              </p:txBody>
            </p:sp>
          </p:grpSp>
        </p:grpSp>
        <p:grpSp>
          <p:nvGrpSpPr>
            <p:cNvPr id="15" name="组合 14">
              <a:extLst>
                <a:ext uri="{FF2B5EF4-FFF2-40B4-BE49-F238E27FC236}">
                  <a16:creationId xmlns:a16="http://schemas.microsoft.com/office/drawing/2014/main" id="{C9F05A04-B689-434A-9F63-023B0ADD6F25}"/>
                </a:ext>
              </a:extLst>
            </p:cNvPr>
            <p:cNvGrpSpPr/>
            <p:nvPr/>
          </p:nvGrpSpPr>
          <p:grpSpPr>
            <a:xfrm>
              <a:off x="2941831" y="1226268"/>
              <a:ext cx="6400494" cy="645932"/>
              <a:chOff x="2941831" y="1226268"/>
              <a:chExt cx="6400494" cy="645932"/>
            </a:xfrm>
          </p:grpSpPr>
          <p:grpSp>
            <p:nvGrpSpPr>
              <p:cNvPr id="2" name="组合 1">
                <a:extLst>
                  <a:ext uri="{FF2B5EF4-FFF2-40B4-BE49-F238E27FC236}">
                    <a16:creationId xmlns:a16="http://schemas.microsoft.com/office/drawing/2014/main" id="{E30B156F-55E2-4DF4-B092-CB49CABAF849}"/>
                  </a:ext>
                </a:extLst>
              </p:cNvPr>
              <p:cNvGrpSpPr/>
              <p:nvPr/>
            </p:nvGrpSpPr>
            <p:grpSpPr>
              <a:xfrm>
                <a:off x="2941831" y="1278616"/>
                <a:ext cx="561147" cy="479425"/>
                <a:chOff x="3065750" y="1539219"/>
                <a:chExt cx="561147" cy="479425"/>
              </a:xfrm>
            </p:grpSpPr>
            <p:sp>
              <p:nvSpPr>
                <p:cNvPr id="21532" name="Rectangle 5"/>
                <p:cNvSpPr>
                  <a:spLocks noChangeArrowheads="1"/>
                </p:cNvSpPr>
                <p:nvPr/>
              </p:nvSpPr>
              <p:spPr bwMode="gray">
                <a:xfrm rot="3419336">
                  <a:off x="3106611" y="1498358"/>
                  <a:ext cx="479425" cy="561147"/>
                </a:xfrm>
                <a:prstGeom prst="rect">
                  <a:avLst/>
                </a:prstGeom>
                <a:gradFill rotWithShape="1">
                  <a:gsLst>
                    <a:gs pos="0">
                      <a:schemeClr val="accent2"/>
                    </a:gs>
                    <a:gs pos="100000">
                      <a:srgbClr val="592524"/>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accent2"/>
                  </a:extrusionClr>
                  <a:contourClr>
                    <a:schemeClr val="accent2"/>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21533" name="Text Box 7"/>
                <p:cNvSpPr txBox="1">
                  <a:spLocks noChangeArrowheads="1"/>
                </p:cNvSpPr>
                <p:nvPr/>
              </p:nvSpPr>
              <p:spPr bwMode="gray">
                <a:xfrm>
                  <a:off x="3194061" y="1550332"/>
                  <a:ext cx="338741"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1</a:t>
                  </a:r>
                </a:p>
              </p:txBody>
            </p:sp>
          </p:grpSp>
          <p:sp>
            <p:nvSpPr>
              <p:cNvPr id="48" name="Text Box 24">
                <a:extLst>
                  <a:ext uri="{FF2B5EF4-FFF2-40B4-BE49-F238E27FC236}">
                    <a16:creationId xmlns:a16="http://schemas.microsoft.com/office/drawing/2014/main" id="{79386141-D238-4223-B00F-F99ADA853DE3}"/>
                  </a:ext>
                </a:extLst>
              </p:cNvPr>
              <p:cNvSpPr txBox="1">
                <a:spLocks noChangeArrowheads="1"/>
              </p:cNvSpPr>
              <p:nvPr/>
            </p:nvSpPr>
            <p:spPr bwMode="auto">
              <a:xfrm>
                <a:off x="4128963" y="1226268"/>
                <a:ext cx="477996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FontTx/>
                  <a:buNone/>
                </a:pPr>
                <a:r>
                  <a:rPr lang="zh-CN" altLang="en-US" sz="3600" b="1" dirty="0">
                    <a:solidFill>
                      <a:srgbClr val="C00000"/>
                    </a:solidFill>
                    <a:latin typeface="+mn-lt"/>
                    <a:ea typeface="+mn-ea"/>
                    <a:cs typeface="+mn-ea"/>
                    <a:sym typeface="+mn-lt"/>
                  </a:rPr>
                  <a:t>大语言模型简介</a:t>
                </a:r>
              </a:p>
            </p:txBody>
          </p:sp>
          <p:sp>
            <p:nvSpPr>
              <p:cNvPr id="35" name="Line 4">
                <a:extLst>
                  <a:ext uri="{FF2B5EF4-FFF2-40B4-BE49-F238E27FC236}">
                    <a16:creationId xmlns:a16="http://schemas.microsoft.com/office/drawing/2014/main" id="{34B54EA0-2726-483B-A4ED-B18905DA5E4B}"/>
                  </a:ext>
                </a:extLst>
              </p:cNvPr>
              <p:cNvSpPr>
                <a:spLocks noChangeShapeType="1"/>
              </p:cNvSpPr>
              <p:nvPr/>
            </p:nvSpPr>
            <p:spPr bwMode="gray">
              <a:xfrm>
                <a:off x="3910489" y="1872200"/>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grpSp>
        <p:grpSp>
          <p:nvGrpSpPr>
            <p:cNvPr id="13" name="组合 12">
              <a:extLst>
                <a:ext uri="{FF2B5EF4-FFF2-40B4-BE49-F238E27FC236}">
                  <a16:creationId xmlns:a16="http://schemas.microsoft.com/office/drawing/2014/main" id="{1C527812-DC99-4552-A629-C5F4F1523A6E}"/>
                </a:ext>
              </a:extLst>
            </p:cNvPr>
            <p:cNvGrpSpPr/>
            <p:nvPr/>
          </p:nvGrpSpPr>
          <p:grpSpPr>
            <a:xfrm>
              <a:off x="2941831" y="3371714"/>
              <a:ext cx="6400494" cy="666460"/>
              <a:chOff x="2941831" y="3352968"/>
              <a:chExt cx="6400494" cy="666460"/>
            </a:xfrm>
          </p:grpSpPr>
          <p:grpSp>
            <p:nvGrpSpPr>
              <p:cNvPr id="5" name="组合 4">
                <a:extLst>
                  <a:ext uri="{FF2B5EF4-FFF2-40B4-BE49-F238E27FC236}">
                    <a16:creationId xmlns:a16="http://schemas.microsoft.com/office/drawing/2014/main" id="{38814ABA-5534-43C0-95E6-9B96EEEC4C85}"/>
                  </a:ext>
                </a:extLst>
              </p:cNvPr>
              <p:cNvGrpSpPr/>
              <p:nvPr/>
            </p:nvGrpSpPr>
            <p:grpSpPr>
              <a:xfrm>
                <a:off x="2941831" y="3435662"/>
                <a:ext cx="561147" cy="479425"/>
                <a:chOff x="2860722" y="3265265"/>
                <a:chExt cx="561147" cy="479425"/>
              </a:xfrm>
            </p:grpSpPr>
            <p:sp>
              <p:nvSpPr>
                <p:cNvPr id="21526" name="Rectangle 10"/>
                <p:cNvSpPr>
                  <a:spLocks noChangeArrowheads="1"/>
                </p:cNvSpPr>
                <p:nvPr/>
              </p:nvSpPr>
              <p:spPr bwMode="gray">
                <a:xfrm rot="3419336">
                  <a:off x="2901583" y="3224404"/>
                  <a:ext cx="479425" cy="561147"/>
                </a:xfrm>
                <a:prstGeom prst="rect">
                  <a:avLst/>
                </a:prstGeom>
                <a:gradFill rotWithShape="1">
                  <a:gsLst>
                    <a:gs pos="0">
                      <a:schemeClr val="hlink"/>
                    </a:gs>
                    <a:gs pos="100000">
                      <a:srgbClr val="000076"/>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contourClr>
                    <a:schemeClr val="hlink"/>
                  </a:contourClr>
                </a:sp3d>
              </p:spPr>
              <p:txBody>
                <a:bodyPr rot="10800000" vert="eaVert"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21527" name="Text Box 12"/>
                <p:cNvSpPr txBox="1">
                  <a:spLocks noChangeArrowheads="1"/>
                </p:cNvSpPr>
                <p:nvPr/>
              </p:nvSpPr>
              <p:spPr bwMode="gray">
                <a:xfrm>
                  <a:off x="2989033" y="3276378"/>
                  <a:ext cx="338741"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3</a:t>
                  </a:r>
                </a:p>
              </p:txBody>
            </p:sp>
          </p:grpSp>
          <p:sp>
            <p:nvSpPr>
              <p:cNvPr id="19" name="Text Box 26">
                <a:extLst>
                  <a:ext uri="{FF2B5EF4-FFF2-40B4-BE49-F238E27FC236}">
                    <a16:creationId xmlns:a16="http://schemas.microsoft.com/office/drawing/2014/main" id="{106F258E-3A5E-4915-849E-6B9F77FC6D3C}"/>
                  </a:ext>
                </a:extLst>
              </p:cNvPr>
              <p:cNvSpPr txBox="1">
                <a:spLocks noChangeArrowheads="1"/>
              </p:cNvSpPr>
              <p:nvPr/>
            </p:nvSpPr>
            <p:spPr bwMode="auto">
              <a:xfrm>
                <a:off x="3910489" y="3352968"/>
                <a:ext cx="5390144"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None/>
                </a:pPr>
                <a:r>
                  <a:rPr lang="en-US" altLang="zh-CN" sz="3600" b="1" dirty="0">
                    <a:latin typeface="+mn-lt"/>
                    <a:ea typeface="+mn-ea"/>
                    <a:cs typeface="+mn-ea"/>
                    <a:sym typeface="+mn-lt"/>
                  </a:rPr>
                  <a:t>LLM</a:t>
                </a:r>
                <a:r>
                  <a:rPr lang="zh-CN" altLang="en-US" sz="3600" b="1" dirty="0">
                    <a:latin typeface="+mn-lt"/>
                    <a:ea typeface="+mn-ea"/>
                    <a:cs typeface="+mn-ea"/>
                    <a:sym typeface="+mn-lt"/>
                  </a:rPr>
                  <a:t>智能软件测试的探索</a:t>
                </a:r>
              </a:p>
            </p:txBody>
          </p:sp>
          <p:sp>
            <p:nvSpPr>
              <p:cNvPr id="37" name="Line 4">
                <a:extLst>
                  <a:ext uri="{FF2B5EF4-FFF2-40B4-BE49-F238E27FC236}">
                    <a16:creationId xmlns:a16="http://schemas.microsoft.com/office/drawing/2014/main" id="{0345190A-8377-47DD-94CF-F1A41FBE0481}"/>
                  </a:ext>
                </a:extLst>
              </p:cNvPr>
              <p:cNvSpPr>
                <a:spLocks noChangeShapeType="1"/>
              </p:cNvSpPr>
              <p:nvPr/>
            </p:nvSpPr>
            <p:spPr bwMode="gray">
              <a:xfrm>
                <a:off x="3910489" y="4019428"/>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grpSp>
        <p:grpSp>
          <p:nvGrpSpPr>
            <p:cNvPr id="12" name="组合 11">
              <a:extLst>
                <a:ext uri="{FF2B5EF4-FFF2-40B4-BE49-F238E27FC236}">
                  <a16:creationId xmlns:a16="http://schemas.microsoft.com/office/drawing/2014/main" id="{8AB9B16A-4E28-45CE-A843-A3A3A57CF404}"/>
                </a:ext>
              </a:extLst>
            </p:cNvPr>
            <p:cNvGrpSpPr/>
            <p:nvPr/>
          </p:nvGrpSpPr>
          <p:grpSpPr>
            <a:xfrm>
              <a:off x="2941831" y="4445983"/>
              <a:ext cx="6400494" cy="720583"/>
              <a:chOff x="2941831" y="4436609"/>
              <a:chExt cx="6400494" cy="720583"/>
            </a:xfrm>
          </p:grpSpPr>
          <p:sp>
            <p:nvSpPr>
              <p:cNvPr id="20" name="Text Box 26">
                <a:extLst>
                  <a:ext uri="{FF2B5EF4-FFF2-40B4-BE49-F238E27FC236}">
                    <a16:creationId xmlns:a16="http://schemas.microsoft.com/office/drawing/2014/main" id="{BF4CAA99-D55F-40C8-8F3D-7B121B21FFDC}"/>
                  </a:ext>
                </a:extLst>
              </p:cNvPr>
              <p:cNvSpPr txBox="1">
                <a:spLocks noChangeArrowheads="1"/>
              </p:cNvSpPr>
              <p:nvPr/>
            </p:nvSpPr>
            <p:spPr bwMode="auto">
              <a:xfrm>
                <a:off x="4128963" y="4436609"/>
                <a:ext cx="47799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None/>
                </a:pPr>
                <a:r>
                  <a:rPr lang="zh-CN" altLang="en-US" sz="3600" b="1" dirty="0">
                    <a:latin typeface="+mn-lt"/>
                    <a:ea typeface="+mn-ea"/>
                    <a:cs typeface="+mn-ea"/>
                    <a:sym typeface="+mn-lt"/>
                  </a:rPr>
                  <a:t>实验设计与结果分析</a:t>
                </a:r>
              </a:p>
            </p:txBody>
          </p:sp>
          <p:grpSp>
            <p:nvGrpSpPr>
              <p:cNvPr id="21" name="组合 20">
                <a:extLst>
                  <a:ext uri="{FF2B5EF4-FFF2-40B4-BE49-F238E27FC236}">
                    <a16:creationId xmlns:a16="http://schemas.microsoft.com/office/drawing/2014/main" id="{614B2F10-5C05-4B19-AF03-18366431844C}"/>
                  </a:ext>
                </a:extLst>
              </p:cNvPr>
              <p:cNvGrpSpPr/>
              <p:nvPr/>
            </p:nvGrpSpPr>
            <p:grpSpPr>
              <a:xfrm>
                <a:off x="2941831" y="4573426"/>
                <a:ext cx="561147" cy="479425"/>
                <a:chOff x="2860722" y="3265265"/>
                <a:chExt cx="561147" cy="479425"/>
              </a:xfrm>
            </p:grpSpPr>
            <p:sp>
              <p:nvSpPr>
                <p:cNvPr id="22" name="Rectangle 10">
                  <a:extLst>
                    <a:ext uri="{FF2B5EF4-FFF2-40B4-BE49-F238E27FC236}">
                      <a16:creationId xmlns:a16="http://schemas.microsoft.com/office/drawing/2014/main" id="{328D63D0-4842-489A-B9CF-A3C72662DF82}"/>
                    </a:ext>
                  </a:extLst>
                </p:cNvPr>
                <p:cNvSpPr>
                  <a:spLocks noChangeArrowheads="1"/>
                </p:cNvSpPr>
                <p:nvPr/>
              </p:nvSpPr>
              <p:spPr bwMode="gray">
                <a:xfrm rot="3419336">
                  <a:off x="2901583" y="3224404"/>
                  <a:ext cx="479425" cy="561147"/>
                </a:xfrm>
                <a:prstGeom prst="rect">
                  <a:avLst/>
                </a:prstGeom>
                <a:gradFill rotWithShape="1">
                  <a:gsLst>
                    <a:gs pos="0">
                      <a:schemeClr val="hlink"/>
                    </a:gs>
                    <a:gs pos="100000">
                      <a:srgbClr val="000076"/>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contourClr>
                    <a:schemeClr val="hlink"/>
                  </a:contourClr>
                </a:sp3d>
              </p:spPr>
              <p:txBody>
                <a:bodyPr rot="10800000" vert="eaVert"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23" name="Text Box 12">
                  <a:extLst>
                    <a:ext uri="{FF2B5EF4-FFF2-40B4-BE49-F238E27FC236}">
                      <a16:creationId xmlns:a16="http://schemas.microsoft.com/office/drawing/2014/main" id="{FEFD53A2-A7D3-4149-B65B-05420F3461E2}"/>
                    </a:ext>
                  </a:extLst>
                </p:cNvPr>
                <p:cNvSpPr txBox="1">
                  <a:spLocks noChangeArrowheads="1"/>
                </p:cNvSpPr>
                <p:nvPr/>
              </p:nvSpPr>
              <p:spPr bwMode="gray">
                <a:xfrm>
                  <a:off x="2989126" y="3276378"/>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4</a:t>
                  </a:r>
                </a:p>
              </p:txBody>
            </p:sp>
          </p:grpSp>
          <p:sp>
            <p:nvSpPr>
              <p:cNvPr id="24" name="Line 4">
                <a:extLst>
                  <a:ext uri="{FF2B5EF4-FFF2-40B4-BE49-F238E27FC236}">
                    <a16:creationId xmlns:a16="http://schemas.microsoft.com/office/drawing/2014/main" id="{7DB075D0-E876-4296-83F5-C7833FCD3024}"/>
                  </a:ext>
                </a:extLst>
              </p:cNvPr>
              <p:cNvSpPr>
                <a:spLocks noChangeShapeType="1"/>
              </p:cNvSpPr>
              <p:nvPr/>
            </p:nvSpPr>
            <p:spPr bwMode="gray">
              <a:xfrm>
                <a:off x="3910489" y="5157192"/>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grpSp>
        <p:grpSp>
          <p:nvGrpSpPr>
            <p:cNvPr id="52" name="组合 51">
              <a:extLst>
                <a:ext uri="{FF2B5EF4-FFF2-40B4-BE49-F238E27FC236}">
                  <a16:creationId xmlns:a16="http://schemas.microsoft.com/office/drawing/2014/main" id="{0B178C2F-496D-49A2-A74C-802F099300FA}"/>
                </a:ext>
              </a:extLst>
            </p:cNvPr>
            <p:cNvGrpSpPr/>
            <p:nvPr/>
          </p:nvGrpSpPr>
          <p:grpSpPr>
            <a:xfrm>
              <a:off x="2941831" y="5574373"/>
              <a:ext cx="6400494" cy="720583"/>
              <a:chOff x="2941831" y="4436609"/>
              <a:chExt cx="6400494" cy="720583"/>
            </a:xfrm>
          </p:grpSpPr>
          <p:sp>
            <p:nvSpPr>
              <p:cNvPr id="53" name="Text Box 26">
                <a:extLst>
                  <a:ext uri="{FF2B5EF4-FFF2-40B4-BE49-F238E27FC236}">
                    <a16:creationId xmlns:a16="http://schemas.microsoft.com/office/drawing/2014/main" id="{28B0AEDF-3392-4EE9-9DE4-248C4836E72F}"/>
                  </a:ext>
                </a:extLst>
              </p:cNvPr>
              <p:cNvSpPr txBox="1">
                <a:spLocks noChangeArrowheads="1"/>
              </p:cNvSpPr>
              <p:nvPr/>
            </p:nvSpPr>
            <p:spPr bwMode="auto">
              <a:xfrm>
                <a:off x="4128963" y="4436609"/>
                <a:ext cx="47799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None/>
                </a:pPr>
                <a:r>
                  <a:rPr lang="zh-CN" altLang="en-US" sz="3600" b="1" dirty="0">
                    <a:latin typeface="+mn-lt"/>
                    <a:ea typeface="+mn-ea"/>
                    <a:cs typeface="+mn-ea"/>
                    <a:sym typeface="+mn-lt"/>
                  </a:rPr>
                  <a:t>总结与展望</a:t>
                </a:r>
              </a:p>
            </p:txBody>
          </p:sp>
          <p:grpSp>
            <p:nvGrpSpPr>
              <p:cNvPr id="54" name="组合 53">
                <a:extLst>
                  <a:ext uri="{FF2B5EF4-FFF2-40B4-BE49-F238E27FC236}">
                    <a16:creationId xmlns:a16="http://schemas.microsoft.com/office/drawing/2014/main" id="{FE8A2788-FAED-4953-9E15-83B109997526}"/>
                  </a:ext>
                </a:extLst>
              </p:cNvPr>
              <p:cNvGrpSpPr/>
              <p:nvPr/>
            </p:nvGrpSpPr>
            <p:grpSpPr>
              <a:xfrm>
                <a:off x="2941831" y="4573426"/>
                <a:ext cx="561147" cy="479425"/>
                <a:chOff x="2860722" y="3265265"/>
                <a:chExt cx="561147" cy="479425"/>
              </a:xfrm>
            </p:grpSpPr>
            <p:sp>
              <p:nvSpPr>
                <p:cNvPr id="56" name="Rectangle 10">
                  <a:extLst>
                    <a:ext uri="{FF2B5EF4-FFF2-40B4-BE49-F238E27FC236}">
                      <a16:creationId xmlns:a16="http://schemas.microsoft.com/office/drawing/2014/main" id="{EA22A6A6-D774-49CA-8079-F3F17A084A5D}"/>
                    </a:ext>
                  </a:extLst>
                </p:cNvPr>
                <p:cNvSpPr>
                  <a:spLocks noChangeArrowheads="1"/>
                </p:cNvSpPr>
                <p:nvPr/>
              </p:nvSpPr>
              <p:spPr bwMode="gray">
                <a:xfrm rot="3419336">
                  <a:off x="2901583" y="3224404"/>
                  <a:ext cx="479425" cy="561147"/>
                </a:xfrm>
                <a:prstGeom prst="rect">
                  <a:avLst/>
                </a:prstGeom>
                <a:gradFill rotWithShape="1">
                  <a:gsLst>
                    <a:gs pos="0">
                      <a:schemeClr val="hlink"/>
                    </a:gs>
                    <a:gs pos="100000">
                      <a:srgbClr val="000076"/>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contourClr>
                    <a:schemeClr val="hlink"/>
                  </a:contourClr>
                </a:sp3d>
              </p:spPr>
              <p:txBody>
                <a:bodyPr rot="10800000" vert="eaVert"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57" name="Text Box 12">
                  <a:extLst>
                    <a:ext uri="{FF2B5EF4-FFF2-40B4-BE49-F238E27FC236}">
                      <a16:creationId xmlns:a16="http://schemas.microsoft.com/office/drawing/2014/main" id="{2A403DA0-77EB-42CA-82CB-4B326BD684AC}"/>
                    </a:ext>
                  </a:extLst>
                </p:cNvPr>
                <p:cNvSpPr txBox="1">
                  <a:spLocks noChangeArrowheads="1"/>
                </p:cNvSpPr>
                <p:nvPr/>
              </p:nvSpPr>
              <p:spPr bwMode="gray">
                <a:xfrm>
                  <a:off x="2989126" y="3276378"/>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5</a:t>
                  </a:r>
                </a:p>
              </p:txBody>
            </p:sp>
          </p:grpSp>
          <p:sp>
            <p:nvSpPr>
              <p:cNvPr id="55" name="Line 4">
                <a:extLst>
                  <a:ext uri="{FF2B5EF4-FFF2-40B4-BE49-F238E27FC236}">
                    <a16:creationId xmlns:a16="http://schemas.microsoft.com/office/drawing/2014/main" id="{7EE2EFAE-08BC-43CD-BBC2-CBAD553389F7}"/>
                  </a:ext>
                </a:extLst>
              </p:cNvPr>
              <p:cNvSpPr>
                <a:spLocks noChangeShapeType="1"/>
              </p:cNvSpPr>
              <p:nvPr/>
            </p:nvSpPr>
            <p:spPr bwMode="gray">
              <a:xfrm>
                <a:off x="3910489" y="5157192"/>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grpSp>
      </p:grpSp>
    </p:spTree>
    <p:extLst>
      <p:ext uri="{BB962C8B-B14F-4D97-AF65-F5344CB8AC3E}">
        <p14:creationId xmlns:p14="http://schemas.microsoft.com/office/powerpoint/2010/main" val="125849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C377A71-F2D5-4FD0-B1D0-4CE6C613BF03}"/>
              </a:ext>
            </a:extLst>
          </p:cNvPr>
          <p:cNvSpPr>
            <a:spLocks noChangeArrowheads="1"/>
          </p:cNvSpPr>
          <p:nvPr/>
        </p:nvSpPr>
        <p:spPr bwMode="auto">
          <a:xfrm>
            <a:off x="3647728" y="-20749"/>
            <a:ext cx="8544272" cy="684325"/>
          </a:xfrm>
          <a:prstGeom prst="rect">
            <a:avLst/>
          </a:prstGeom>
          <a:noFill/>
          <a:ln w="9525">
            <a:noFill/>
            <a:miter lim="800000"/>
            <a:headEnd/>
            <a:tailEnd/>
          </a:ln>
        </p:spPr>
        <p:txBody>
          <a:bodyPr anchor="ctr"/>
          <a:lstStyle/>
          <a:p>
            <a:pPr marL="0" marR="0" lvl="0" indent="0" algn="ctr" defTabSz="914400" latinLnBrk="0">
              <a:lnSpc>
                <a:spcPct val="100000"/>
              </a:lnSpc>
              <a:buClrTx/>
              <a:buSzTx/>
              <a:buFont typeface="Arial" panose="020B0604020202020204" pitchFamily="34" charset="0"/>
              <a:buNone/>
              <a:tabLst/>
              <a:defRPr/>
            </a:pPr>
            <a:r>
              <a:rPr lang="zh-CN" altLang="en-US" sz="3600" b="1" dirty="0">
                <a:solidFill>
                  <a:schemeClr val="bg1"/>
                </a:solidFill>
                <a:latin typeface="+mn-lt"/>
                <a:ea typeface="+mn-ea"/>
                <a:cs typeface="+mn-ea"/>
                <a:sym typeface="+mn-lt"/>
              </a:rPr>
              <a:t>一、大语言模型简介</a:t>
            </a:r>
            <a:r>
              <a:rPr lang="en-US" altLang="zh-CN" sz="2800" b="1" dirty="0">
                <a:solidFill>
                  <a:schemeClr val="bg1"/>
                </a:solidFill>
                <a:latin typeface="+mn-lt"/>
                <a:ea typeface="+mn-ea"/>
                <a:cs typeface="+mn-ea"/>
                <a:sym typeface="+mn-lt"/>
              </a:rPr>
              <a:t>(1/3)</a:t>
            </a:r>
            <a:endParaRPr lang="zh-CN" altLang="en-US" sz="2800" b="1" dirty="0">
              <a:solidFill>
                <a:schemeClr val="bg1"/>
              </a:solidFill>
              <a:latin typeface="+mn-lt"/>
              <a:ea typeface="+mn-ea"/>
              <a:cs typeface="+mn-ea"/>
              <a:sym typeface="+mn-lt"/>
            </a:endParaRPr>
          </a:p>
        </p:txBody>
      </p:sp>
      <p:sp>
        <p:nvSpPr>
          <p:cNvPr id="19" name="文本框 18">
            <a:extLst>
              <a:ext uri="{FF2B5EF4-FFF2-40B4-BE49-F238E27FC236}">
                <a16:creationId xmlns:a16="http://schemas.microsoft.com/office/drawing/2014/main" id="{E85AFC04-5AE6-4D22-8608-FD1E53EE4516}"/>
              </a:ext>
            </a:extLst>
          </p:cNvPr>
          <p:cNvSpPr txBox="1"/>
          <p:nvPr/>
        </p:nvSpPr>
        <p:spPr>
          <a:xfrm>
            <a:off x="983432" y="1328976"/>
            <a:ext cx="7848872" cy="478208"/>
          </a:xfrm>
          <a:prstGeom prst="rect">
            <a:avLst/>
          </a:prstGeom>
          <a:noFill/>
        </p:spPr>
        <p:txBody>
          <a:bodyPr wrap="square">
            <a:spAutoFit/>
          </a:bodyPr>
          <a:lstStyle/>
          <a:p>
            <a:pPr eaLnBrk="1" hangingPunct="1">
              <a:lnSpc>
                <a:spcPts val="3000"/>
              </a:lnSpc>
              <a:spcBef>
                <a:spcPts val="0"/>
              </a:spcBef>
              <a:buClr>
                <a:srgbClr val="C00000"/>
              </a:buClr>
              <a:buSzPct val="75000"/>
              <a:defRPr/>
            </a:pPr>
            <a:r>
              <a:rPr lang="zh-CN" altLang="en-US" sz="3200" b="1" dirty="0">
                <a:solidFill>
                  <a:srgbClr val="000000"/>
                </a:solidFill>
                <a:latin typeface="+mn-lt"/>
                <a:ea typeface="+mn-ea"/>
                <a:cs typeface="+mn-ea"/>
                <a:sym typeface="+mn-lt"/>
              </a:rPr>
              <a:t>生成式</a:t>
            </a:r>
            <a:r>
              <a:rPr lang="en-US" altLang="zh-CN" sz="3200" b="1" dirty="0">
                <a:solidFill>
                  <a:srgbClr val="000000"/>
                </a:solidFill>
                <a:latin typeface="+mn-lt"/>
                <a:ea typeface="+mn-ea"/>
                <a:cs typeface="+mn-ea"/>
                <a:sym typeface="+mn-lt"/>
              </a:rPr>
              <a:t>AI</a:t>
            </a:r>
            <a:r>
              <a:rPr lang="zh-CN" altLang="en-US" sz="3200" b="1" dirty="0">
                <a:solidFill>
                  <a:srgbClr val="000000"/>
                </a:solidFill>
                <a:latin typeface="+mn-lt"/>
                <a:ea typeface="+mn-ea"/>
                <a:cs typeface="+mn-ea"/>
                <a:sym typeface="+mn-lt"/>
              </a:rPr>
              <a:t>的发展历程与突出能力</a:t>
            </a:r>
            <a:endParaRPr lang="en-US" altLang="zh-CN" sz="3200" b="1" dirty="0">
              <a:solidFill>
                <a:srgbClr val="000000"/>
              </a:solidFill>
              <a:latin typeface="+mn-lt"/>
              <a:ea typeface="+mn-ea"/>
              <a:cs typeface="+mn-ea"/>
              <a:sym typeface="+mn-lt"/>
            </a:endParaRPr>
          </a:p>
        </p:txBody>
      </p:sp>
      <p:pic>
        <p:nvPicPr>
          <p:cNvPr id="2" name="图片 1">
            <a:extLst>
              <a:ext uri="{FF2B5EF4-FFF2-40B4-BE49-F238E27FC236}">
                <a16:creationId xmlns:a16="http://schemas.microsoft.com/office/drawing/2014/main" id="{07C187B2-8B16-43C3-987A-BBDCAADC254C}"/>
              </a:ext>
            </a:extLst>
          </p:cNvPr>
          <p:cNvPicPr>
            <a:picLocks noChangeAspect="1"/>
          </p:cNvPicPr>
          <p:nvPr/>
        </p:nvPicPr>
        <p:blipFill>
          <a:blip r:embed="rId3"/>
          <a:stretch>
            <a:fillRect/>
          </a:stretch>
        </p:blipFill>
        <p:spPr>
          <a:xfrm>
            <a:off x="2495600" y="1910619"/>
            <a:ext cx="7200800" cy="4315548"/>
          </a:xfrm>
          <a:prstGeom prst="rect">
            <a:avLst/>
          </a:prstGeom>
        </p:spPr>
      </p:pic>
    </p:spTree>
    <p:extLst>
      <p:ext uri="{BB962C8B-B14F-4D97-AF65-F5344CB8AC3E}">
        <p14:creationId xmlns:p14="http://schemas.microsoft.com/office/powerpoint/2010/main" val="3402982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C377A71-F2D5-4FD0-B1D0-4CE6C613BF03}"/>
              </a:ext>
            </a:extLst>
          </p:cNvPr>
          <p:cNvSpPr>
            <a:spLocks noChangeArrowheads="1"/>
          </p:cNvSpPr>
          <p:nvPr/>
        </p:nvSpPr>
        <p:spPr bwMode="auto">
          <a:xfrm>
            <a:off x="3647728" y="-20749"/>
            <a:ext cx="8544272" cy="684325"/>
          </a:xfrm>
          <a:prstGeom prst="rect">
            <a:avLst/>
          </a:prstGeom>
          <a:noFill/>
          <a:ln w="9525">
            <a:noFill/>
            <a:miter lim="800000"/>
            <a:headEnd/>
            <a:tailEnd/>
          </a:ln>
        </p:spPr>
        <p:txBody>
          <a:bodyPr anchor="ctr"/>
          <a:lstStyle/>
          <a:p>
            <a:pPr marL="0" marR="0" lvl="0" indent="0" algn="ctr" defTabSz="914400" latinLnBrk="0">
              <a:lnSpc>
                <a:spcPct val="100000"/>
              </a:lnSpc>
              <a:buClrTx/>
              <a:buSzTx/>
              <a:buFont typeface="Arial" panose="020B0604020202020204" pitchFamily="34" charset="0"/>
              <a:buNone/>
              <a:tabLst/>
              <a:defRPr/>
            </a:pPr>
            <a:r>
              <a:rPr lang="zh-CN" altLang="en-US" sz="3600" b="1" dirty="0">
                <a:solidFill>
                  <a:schemeClr val="bg1"/>
                </a:solidFill>
                <a:latin typeface="+mn-lt"/>
                <a:ea typeface="+mn-ea"/>
                <a:cs typeface="+mn-ea"/>
                <a:sym typeface="+mn-lt"/>
              </a:rPr>
              <a:t>一、大语言模型简介</a:t>
            </a:r>
            <a:r>
              <a:rPr lang="en-US" altLang="zh-CN" sz="2800" b="1" dirty="0">
                <a:solidFill>
                  <a:schemeClr val="bg1"/>
                </a:solidFill>
                <a:latin typeface="+mn-lt"/>
                <a:ea typeface="+mn-ea"/>
                <a:cs typeface="+mn-ea"/>
                <a:sym typeface="+mn-lt"/>
              </a:rPr>
              <a:t>(2/3)</a:t>
            </a:r>
            <a:endParaRPr lang="zh-CN" altLang="en-US" sz="2800" b="1" dirty="0">
              <a:solidFill>
                <a:schemeClr val="bg1"/>
              </a:solidFill>
              <a:latin typeface="+mn-lt"/>
              <a:ea typeface="+mn-ea"/>
              <a:cs typeface="+mn-ea"/>
              <a:sym typeface="+mn-lt"/>
            </a:endParaRPr>
          </a:p>
        </p:txBody>
      </p:sp>
      <p:sp>
        <p:nvSpPr>
          <p:cNvPr id="19" name="文本框 18">
            <a:extLst>
              <a:ext uri="{FF2B5EF4-FFF2-40B4-BE49-F238E27FC236}">
                <a16:creationId xmlns:a16="http://schemas.microsoft.com/office/drawing/2014/main" id="{E85AFC04-5AE6-4D22-8608-FD1E53EE4516}"/>
              </a:ext>
            </a:extLst>
          </p:cNvPr>
          <p:cNvSpPr txBox="1"/>
          <p:nvPr/>
        </p:nvSpPr>
        <p:spPr>
          <a:xfrm>
            <a:off x="983432" y="1328976"/>
            <a:ext cx="7200800" cy="478208"/>
          </a:xfrm>
          <a:prstGeom prst="rect">
            <a:avLst/>
          </a:prstGeom>
          <a:noFill/>
        </p:spPr>
        <p:txBody>
          <a:bodyPr wrap="square">
            <a:spAutoFit/>
          </a:bodyPr>
          <a:lstStyle/>
          <a:p>
            <a:pPr eaLnBrk="1" hangingPunct="1">
              <a:lnSpc>
                <a:spcPts val="3000"/>
              </a:lnSpc>
              <a:spcBef>
                <a:spcPts val="0"/>
              </a:spcBef>
              <a:buClr>
                <a:srgbClr val="C00000"/>
              </a:buClr>
              <a:buSzPct val="75000"/>
              <a:defRPr/>
            </a:pPr>
            <a:r>
              <a:rPr lang="zh-CN" altLang="en-US" sz="3200" b="1" dirty="0">
                <a:solidFill>
                  <a:srgbClr val="000000"/>
                </a:solidFill>
                <a:latin typeface="+mn-lt"/>
                <a:ea typeface="+mn-ea"/>
                <a:cs typeface="+mn-ea"/>
                <a:sym typeface="+mn-lt"/>
              </a:rPr>
              <a:t>中国大语言模型产业价值链</a:t>
            </a:r>
            <a:endParaRPr lang="en-US" altLang="zh-CN" sz="3200" b="1" dirty="0">
              <a:solidFill>
                <a:srgbClr val="000000"/>
              </a:solidFill>
              <a:latin typeface="+mn-lt"/>
              <a:ea typeface="+mn-ea"/>
              <a:cs typeface="+mn-ea"/>
              <a:sym typeface="+mn-lt"/>
            </a:endParaRPr>
          </a:p>
        </p:txBody>
      </p:sp>
      <p:pic>
        <p:nvPicPr>
          <p:cNvPr id="2" name="图片 1">
            <a:extLst>
              <a:ext uri="{FF2B5EF4-FFF2-40B4-BE49-F238E27FC236}">
                <a16:creationId xmlns:a16="http://schemas.microsoft.com/office/drawing/2014/main" id="{4640F481-6E3D-4384-9672-85E9D737BB16}"/>
              </a:ext>
            </a:extLst>
          </p:cNvPr>
          <p:cNvPicPr>
            <a:picLocks noChangeAspect="1"/>
          </p:cNvPicPr>
          <p:nvPr/>
        </p:nvPicPr>
        <p:blipFill>
          <a:blip r:embed="rId3"/>
          <a:stretch>
            <a:fillRect/>
          </a:stretch>
        </p:blipFill>
        <p:spPr>
          <a:xfrm>
            <a:off x="2695401" y="1916832"/>
            <a:ext cx="6801197" cy="4449798"/>
          </a:xfrm>
          <a:prstGeom prst="rect">
            <a:avLst/>
          </a:prstGeom>
        </p:spPr>
      </p:pic>
    </p:spTree>
    <p:extLst>
      <p:ext uri="{BB962C8B-B14F-4D97-AF65-F5344CB8AC3E}">
        <p14:creationId xmlns:p14="http://schemas.microsoft.com/office/powerpoint/2010/main" val="2310765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C377A71-F2D5-4FD0-B1D0-4CE6C613BF03}"/>
              </a:ext>
            </a:extLst>
          </p:cNvPr>
          <p:cNvSpPr>
            <a:spLocks noChangeArrowheads="1"/>
          </p:cNvSpPr>
          <p:nvPr/>
        </p:nvSpPr>
        <p:spPr bwMode="auto">
          <a:xfrm>
            <a:off x="3647728" y="-20749"/>
            <a:ext cx="8544272" cy="684325"/>
          </a:xfrm>
          <a:prstGeom prst="rect">
            <a:avLst/>
          </a:prstGeom>
          <a:noFill/>
          <a:ln w="9525">
            <a:noFill/>
            <a:miter lim="800000"/>
            <a:headEnd/>
            <a:tailEnd/>
          </a:ln>
        </p:spPr>
        <p:txBody>
          <a:bodyPr anchor="ctr"/>
          <a:lstStyle/>
          <a:p>
            <a:pPr marL="0" marR="0" lvl="0" indent="0" algn="ctr" defTabSz="914400" latinLnBrk="0">
              <a:lnSpc>
                <a:spcPct val="100000"/>
              </a:lnSpc>
              <a:buClrTx/>
              <a:buSzTx/>
              <a:buFont typeface="Arial" panose="020B0604020202020204" pitchFamily="34" charset="0"/>
              <a:buNone/>
              <a:tabLst/>
              <a:defRPr/>
            </a:pPr>
            <a:r>
              <a:rPr lang="zh-CN" altLang="en-US" sz="3600" b="1" dirty="0">
                <a:solidFill>
                  <a:schemeClr val="bg1"/>
                </a:solidFill>
                <a:latin typeface="+mn-lt"/>
                <a:ea typeface="+mn-ea"/>
                <a:cs typeface="+mn-ea"/>
                <a:sym typeface="+mn-lt"/>
              </a:rPr>
              <a:t>一、大语言模型简介</a:t>
            </a:r>
            <a:r>
              <a:rPr lang="en-US" altLang="zh-CN" sz="2800" b="1" dirty="0">
                <a:solidFill>
                  <a:schemeClr val="bg1"/>
                </a:solidFill>
                <a:latin typeface="+mn-lt"/>
                <a:ea typeface="+mn-ea"/>
                <a:cs typeface="+mn-ea"/>
                <a:sym typeface="+mn-lt"/>
              </a:rPr>
              <a:t>(2/3)</a:t>
            </a:r>
            <a:endParaRPr lang="zh-CN" altLang="en-US" sz="2800" b="1" dirty="0">
              <a:solidFill>
                <a:schemeClr val="bg1"/>
              </a:solidFill>
              <a:latin typeface="+mn-lt"/>
              <a:ea typeface="+mn-ea"/>
              <a:cs typeface="+mn-ea"/>
              <a:sym typeface="+mn-lt"/>
            </a:endParaRPr>
          </a:p>
        </p:txBody>
      </p:sp>
      <p:sp>
        <p:nvSpPr>
          <p:cNvPr id="19" name="文本框 18">
            <a:extLst>
              <a:ext uri="{FF2B5EF4-FFF2-40B4-BE49-F238E27FC236}">
                <a16:creationId xmlns:a16="http://schemas.microsoft.com/office/drawing/2014/main" id="{E85AFC04-5AE6-4D22-8608-FD1E53EE4516}"/>
              </a:ext>
            </a:extLst>
          </p:cNvPr>
          <p:cNvSpPr txBox="1"/>
          <p:nvPr/>
        </p:nvSpPr>
        <p:spPr>
          <a:xfrm>
            <a:off x="983432" y="1328976"/>
            <a:ext cx="7848872" cy="478208"/>
          </a:xfrm>
          <a:prstGeom prst="rect">
            <a:avLst/>
          </a:prstGeom>
          <a:noFill/>
        </p:spPr>
        <p:txBody>
          <a:bodyPr wrap="square">
            <a:spAutoFit/>
          </a:bodyPr>
          <a:lstStyle/>
          <a:p>
            <a:pPr eaLnBrk="1" hangingPunct="1">
              <a:lnSpc>
                <a:spcPts val="3000"/>
              </a:lnSpc>
              <a:spcBef>
                <a:spcPts val="0"/>
              </a:spcBef>
              <a:buClr>
                <a:srgbClr val="C00000"/>
              </a:buClr>
              <a:buSzPct val="75000"/>
              <a:defRPr/>
            </a:pPr>
            <a:r>
              <a:rPr lang="zh-CN" altLang="en-US" sz="3200" b="1" dirty="0">
                <a:solidFill>
                  <a:srgbClr val="000000"/>
                </a:solidFill>
                <a:latin typeface="+mn-lt"/>
                <a:ea typeface="+mn-ea"/>
                <a:cs typeface="+mn-ea"/>
                <a:sym typeface="+mn-lt"/>
              </a:rPr>
              <a:t>大语言模型应用于垂直领域</a:t>
            </a:r>
            <a:endParaRPr lang="en-US" altLang="zh-CN" sz="3200" b="1" dirty="0">
              <a:solidFill>
                <a:srgbClr val="000000"/>
              </a:solidFill>
              <a:latin typeface="+mn-lt"/>
              <a:ea typeface="+mn-ea"/>
              <a:cs typeface="+mn-ea"/>
              <a:sym typeface="+mn-lt"/>
            </a:endParaRPr>
          </a:p>
        </p:txBody>
      </p:sp>
      <p:pic>
        <p:nvPicPr>
          <p:cNvPr id="2" name="图片 1">
            <a:extLst>
              <a:ext uri="{FF2B5EF4-FFF2-40B4-BE49-F238E27FC236}">
                <a16:creationId xmlns:a16="http://schemas.microsoft.com/office/drawing/2014/main" id="{839628F8-9A97-4EE5-A0E8-E042E04E792F}"/>
              </a:ext>
            </a:extLst>
          </p:cNvPr>
          <p:cNvPicPr>
            <a:picLocks noChangeAspect="1"/>
          </p:cNvPicPr>
          <p:nvPr/>
        </p:nvPicPr>
        <p:blipFill>
          <a:blip r:embed="rId3"/>
          <a:stretch>
            <a:fillRect/>
          </a:stretch>
        </p:blipFill>
        <p:spPr>
          <a:xfrm>
            <a:off x="2718643" y="1916832"/>
            <a:ext cx="6754713" cy="4428433"/>
          </a:xfrm>
          <a:prstGeom prst="rect">
            <a:avLst/>
          </a:prstGeom>
        </p:spPr>
      </p:pic>
    </p:spTree>
    <p:extLst>
      <p:ext uri="{BB962C8B-B14F-4D97-AF65-F5344CB8AC3E}">
        <p14:creationId xmlns:p14="http://schemas.microsoft.com/office/powerpoint/2010/main" val="3412920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037C8917-EE76-4825-8D6A-67EA6B3DC84F}"/>
              </a:ext>
            </a:extLst>
          </p:cNvPr>
          <p:cNvGrpSpPr/>
          <p:nvPr/>
        </p:nvGrpSpPr>
        <p:grpSpPr>
          <a:xfrm>
            <a:off x="2941829" y="1278615"/>
            <a:ext cx="561147" cy="479425"/>
            <a:chOff x="2860722" y="3265265"/>
            <a:chExt cx="561147" cy="479425"/>
          </a:xfrm>
        </p:grpSpPr>
        <p:sp>
          <p:nvSpPr>
            <p:cNvPr id="41" name="Rectangle 10">
              <a:extLst>
                <a:ext uri="{FF2B5EF4-FFF2-40B4-BE49-F238E27FC236}">
                  <a16:creationId xmlns:a16="http://schemas.microsoft.com/office/drawing/2014/main" id="{EB1447F3-8B02-437B-AA7F-15F7BB29D0DB}"/>
                </a:ext>
              </a:extLst>
            </p:cNvPr>
            <p:cNvSpPr>
              <a:spLocks noChangeArrowheads="1"/>
            </p:cNvSpPr>
            <p:nvPr/>
          </p:nvSpPr>
          <p:spPr bwMode="gray">
            <a:xfrm rot="3419336">
              <a:off x="2901583" y="3224404"/>
              <a:ext cx="479425" cy="561147"/>
            </a:xfrm>
            <a:prstGeom prst="rect">
              <a:avLst/>
            </a:prstGeom>
            <a:gradFill rotWithShape="1">
              <a:gsLst>
                <a:gs pos="0">
                  <a:schemeClr val="hlink"/>
                </a:gs>
                <a:gs pos="100000">
                  <a:srgbClr val="000076"/>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contourClr>
                <a:schemeClr val="hlink"/>
              </a:contourClr>
            </a:sp3d>
          </p:spPr>
          <p:txBody>
            <a:bodyPr rot="10800000" vert="eaVert"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44" name="Text Box 12">
              <a:extLst>
                <a:ext uri="{FF2B5EF4-FFF2-40B4-BE49-F238E27FC236}">
                  <a16:creationId xmlns:a16="http://schemas.microsoft.com/office/drawing/2014/main" id="{97EE605B-A941-478E-978C-3F368970B394}"/>
                </a:ext>
              </a:extLst>
            </p:cNvPr>
            <p:cNvSpPr txBox="1">
              <a:spLocks noChangeArrowheads="1"/>
            </p:cNvSpPr>
            <p:nvPr/>
          </p:nvSpPr>
          <p:spPr bwMode="gray">
            <a:xfrm>
              <a:off x="2989126" y="3276378"/>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1</a:t>
              </a:r>
            </a:p>
          </p:txBody>
        </p:sp>
      </p:grpSp>
      <p:grpSp>
        <p:nvGrpSpPr>
          <p:cNvPr id="36" name="组合 35">
            <a:extLst>
              <a:ext uri="{FF2B5EF4-FFF2-40B4-BE49-F238E27FC236}">
                <a16:creationId xmlns:a16="http://schemas.microsoft.com/office/drawing/2014/main" id="{2831A35E-8EFD-4A34-97F2-FEF933927594}"/>
              </a:ext>
            </a:extLst>
          </p:cNvPr>
          <p:cNvGrpSpPr/>
          <p:nvPr/>
        </p:nvGrpSpPr>
        <p:grpSpPr>
          <a:xfrm>
            <a:off x="2941828" y="2366511"/>
            <a:ext cx="561147" cy="479425"/>
            <a:chOff x="3065750" y="1539219"/>
            <a:chExt cx="561147" cy="479425"/>
          </a:xfrm>
        </p:grpSpPr>
        <p:sp>
          <p:nvSpPr>
            <p:cNvPr id="38" name="Rectangle 5">
              <a:extLst>
                <a:ext uri="{FF2B5EF4-FFF2-40B4-BE49-F238E27FC236}">
                  <a16:creationId xmlns:a16="http://schemas.microsoft.com/office/drawing/2014/main" id="{332688A0-80E8-4AC6-9071-0F4FEEFD79D2}"/>
                </a:ext>
              </a:extLst>
            </p:cNvPr>
            <p:cNvSpPr>
              <a:spLocks noChangeArrowheads="1"/>
            </p:cNvSpPr>
            <p:nvPr/>
          </p:nvSpPr>
          <p:spPr bwMode="gray">
            <a:xfrm rot="3419336">
              <a:off x="3106611" y="1498358"/>
              <a:ext cx="479425" cy="561147"/>
            </a:xfrm>
            <a:prstGeom prst="rect">
              <a:avLst/>
            </a:prstGeom>
            <a:gradFill rotWithShape="1">
              <a:gsLst>
                <a:gs pos="0">
                  <a:schemeClr val="accent2"/>
                </a:gs>
                <a:gs pos="100000">
                  <a:srgbClr val="592524"/>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accent2"/>
              </a:extrusionClr>
              <a:contourClr>
                <a:schemeClr val="accent2"/>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39" name="Text Box 7">
              <a:extLst>
                <a:ext uri="{FF2B5EF4-FFF2-40B4-BE49-F238E27FC236}">
                  <a16:creationId xmlns:a16="http://schemas.microsoft.com/office/drawing/2014/main" id="{FFF696B8-52AC-4BDF-BD26-810B408E0AD0}"/>
                </a:ext>
              </a:extLst>
            </p:cNvPr>
            <p:cNvSpPr txBox="1">
              <a:spLocks noChangeArrowheads="1"/>
            </p:cNvSpPr>
            <p:nvPr/>
          </p:nvSpPr>
          <p:spPr bwMode="gray">
            <a:xfrm>
              <a:off x="3194154" y="1550332"/>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2</a:t>
              </a:r>
            </a:p>
          </p:txBody>
        </p:sp>
      </p:grpSp>
      <p:sp>
        <p:nvSpPr>
          <p:cNvPr id="2150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0A41584-CF26-404C-AB46-018AA77715A2}" type="slidenum">
              <a:rPr lang="en-US" altLang="zh-CN" sz="1400" b="1">
                <a:solidFill>
                  <a:srgbClr val="FFFFFF"/>
                </a:solidFill>
                <a:latin typeface="+mn-lt"/>
                <a:ea typeface="+mn-ea"/>
                <a:cs typeface="+mn-ea"/>
                <a:sym typeface="+mn-lt"/>
              </a:rPr>
              <a:t>6</a:t>
            </a:fld>
            <a:endParaRPr lang="en-US" altLang="zh-CN" sz="1400" b="1">
              <a:solidFill>
                <a:srgbClr val="FFFFFF"/>
              </a:solidFill>
              <a:latin typeface="+mn-lt"/>
              <a:ea typeface="+mn-ea"/>
              <a:cs typeface="+mn-ea"/>
              <a:sym typeface="+mn-lt"/>
            </a:endParaRPr>
          </a:p>
        </p:txBody>
      </p:sp>
      <p:sp>
        <p:nvSpPr>
          <p:cNvPr id="3" name="Rectangle 2"/>
          <p:cNvSpPr>
            <a:spLocks noChangeArrowheads="1"/>
          </p:cNvSpPr>
          <p:nvPr/>
        </p:nvSpPr>
        <p:spPr bwMode="auto">
          <a:xfrm>
            <a:off x="3647728" y="1"/>
            <a:ext cx="8544272" cy="663576"/>
          </a:xfrm>
          <a:prstGeom prst="rect">
            <a:avLst/>
          </a:prstGeom>
          <a:noFill/>
          <a:ln w="9525">
            <a:noFill/>
            <a:miter lim="800000"/>
          </a:ln>
        </p:spPr>
        <p:txBody>
          <a:bodyPr anchor="ctr"/>
          <a:lstStyle/>
          <a:p>
            <a:pPr algn="ctr" eaLnBrk="1" hangingPunct="1">
              <a:buFont typeface="Arial" panose="020B0604020202020204" pitchFamily="34" charset="0"/>
              <a:buNone/>
              <a:defRPr/>
            </a:pPr>
            <a:r>
              <a:rPr lang="zh-CN" altLang="en-US" sz="3600" b="1" dirty="0">
                <a:solidFill>
                  <a:schemeClr val="bg1"/>
                </a:solidFill>
                <a:latin typeface="+mn-lt"/>
                <a:ea typeface="+mn-ea"/>
                <a:cs typeface="+mn-ea"/>
                <a:sym typeface="+mn-lt"/>
              </a:rPr>
              <a:t>目录</a:t>
            </a:r>
          </a:p>
        </p:txBody>
      </p:sp>
      <p:sp>
        <p:nvSpPr>
          <p:cNvPr id="21510" name="Text Box 26"/>
          <p:cNvSpPr txBox="1">
            <a:spLocks noChangeArrowheads="1"/>
          </p:cNvSpPr>
          <p:nvPr/>
        </p:nvSpPr>
        <p:spPr bwMode="auto">
          <a:xfrm>
            <a:off x="4128963" y="2280009"/>
            <a:ext cx="477996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None/>
            </a:pPr>
            <a:r>
              <a:rPr lang="zh-CN" altLang="en-US" sz="3600" b="1" dirty="0">
                <a:solidFill>
                  <a:srgbClr val="C00000"/>
                </a:solidFill>
                <a:latin typeface="+mn-lt"/>
                <a:ea typeface="+mn-ea"/>
                <a:cs typeface="+mn-ea"/>
                <a:sym typeface="+mn-lt"/>
              </a:rPr>
              <a:t>智能软件测试中的挑战</a:t>
            </a:r>
          </a:p>
        </p:txBody>
      </p:sp>
      <p:sp>
        <p:nvSpPr>
          <p:cNvPr id="21531" name="Line 4"/>
          <p:cNvSpPr>
            <a:spLocks noChangeShapeType="1"/>
          </p:cNvSpPr>
          <p:nvPr/>
        </p:nvSpPr>
        <p:spPr bwMode="gray">
          <a:xfrm>
            <a:off x="3910489" y="2963905"/>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sp>
        <p:nvSpPr>
          <p:cNvPr id="48" name="Text Box 24">
            <a:extLst>
              <a:ext uri="{FF2B5EF4-FFF2-40B4-BE49-F238E27FC236}">
                <a16:creationId xmlns:a16="http://schemas.microsoft.com/office/drawing/2014/main" id="{79386141-D238-4223-B00F-F99ADA853DE3}"/>
              </a:ext>
            </a:extLst>
          </p:cNvPr>
          <p:cNvSpPr txBox="1">
            <a:spLocks noChangeArrowheads="1"/>
          </p:cNvSpPr>
          <p:nvPr/>
        </p:nvSpPr>
        <p:spPr bwMode="auto">
          <a:xfrm>
            <a:off x="4128963" y="1226268"/>
            <a:ext cx="477996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FontTx/>
              <a:buNone/>
            </a:pPr>
            <a:r>
              <a:rPr lang="zh-CN" altLang="en-US" sz="3600" b="1" dirty="0">
                <a:latin typeface="+mn-lt"/>
                <a:ea typeface="+mn-ea"/>
                <a:cs typeface="+mn-ea"/>
                <a:sym typeface="+mn-lt"/>
              </a:rPr>
              <a:t>大语言模型简介</a:t>
            </a:r>
          </a:p>
        </p:txBody>
      </p:sp>
      <p:sp>
        <p:nvSpPr>
          <p:cNvPr id="35" name="Line 4">
            <a:extLst>
              <a:ext uri="{FF2B5EF4-FFF2-40B4-BE49-F238E27FC236}">
                <a16:creationId xmlns:a16="http://schemas.microsoft.com/office/drawing/2014/main" id="{34B54EA0-2726-483B-A4ED-B18905DA5E4B}"/>
              </a:ext>
            </a:extLst>
          </p:cNvPr>
          <p:cNvSpPr>
            <a:spLocks noChangeShapeType="1"/>
          </p:cNvSpPr>
          <p:nvPr/>
        </p:nvSpPr>
        <p:spPr bwMode="gray">
          <a:xfrm>
            <a:off x="3910489" y="1872200"/>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grpSp>
        <p:nvGrpSpPr>
          <p:cNvPr id="5" name="组合 4">
            <a:extLst>
              <a:ext uri="{FF2B5EF4-FFF2-40B4-BE49-F238E27FC236}">
                <a16:creationId xmlns:a16="http://schemas.microsoft.com/office/drawing/2014/main" id="{38814ABA-5534-43C0-95E6-9B96EEEC4C85}"/>
              </a:ext>
            </a:extLst>
          </p:cNvPr>
          <p:cNvGrpSpPr/>
          <p:nvPr/>
        </p:nvGrpSpPr>
        <p:grpSpPr>
          <a:xfrm>
            <a:off x="2941831" y="3454408"/>
            <a:ext cx="561147" cy="479425"/>
            <a:chOff x="2860722" y="3265265"/>
            <a:chExt cx="561147" cy="479425"/>
          </a:xfrm>
        </p:grpSpPr>
        <p:sp>
          <p:nvSpPr>
            <p:cNvPr id="21526" name="Rectangle 10"/>
            <p:cNvSpPr>
              <a:spLocks noChangeArrowheads="1"/>
            </p:cNvSpPr>
            <p:nvPr/>
          </p:nvSpPr>
          <p:spPr bwMode="gray">
            <a:xfrm rot="3419336">
              <a:off x="2901583" y="3224404"/>
              <a:ext cx="479425" cy="561147"/>
            </a:xfrm>
            <a:prstGeom prst="rect">
              <a:avLst/>
            </a:prstGeom>
            <a:gradFill rotWithShape="1">
              <a:gsLst>
                <a:gs pos="0">
                  <a:schemeClr val="hlink"/>
                </a:gs>
                <a:gs pos="100000">
                  <a:srgbClr val="000076"/>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contourClr>
                <a:schemeClr val="hlink"/>
              </a:contourClr>
            </a:sp3d>
          </p:spPr>
          <p:txBody>
            <a:bodyPr rot="10800000" vert="eaVert"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21527" name="Text Box 12"/>
            <p:cNvSpPr txBox="1">
              <a:spLocks noChangeArrowheads="1"/>
            </p:cNvSpPr>
            <p:nvPr/>
          </p:nvSpPr>
          <p:spPr bwMode="gray">
            <a:xfrm>
              <a:off x="2989033" y="3276378"/>
              <a:ext cx="338741"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3</a:t>
              </a:r>
            </a:p>
          </p:txBody>
        </p:sp>
      </p:grpSp>
      <p:sp>
        <p:nvSpPr>
          <p:cNvPr id="19" name="Text Box 26">
            <a:extLst>
              <a:ext uri="{FF2B5EF4-FFF2-40B4-BE49-F238E27FC236}">
                <a16:creationId xmlns:a16="http://schemas.microsoft.com/office/drawing/2014/main" id="{106F258E-3A5E-4915-849E-6B9F77FC6D3C}"/>
              </a:ext>
            </a:extLst>
          </p:cNvPr>
          <p:cNvSpPr txBox="1">
            <a:spLocks noChangeArrowheads="1"/>
          </p:cNvSpPr>
          <p:nvPr/>
        </p:nvSpPr>
        <p:spPr bwMode="auto">
          <a:xfrm>
            <a:off x="3910489" y="3371714"/>
            <a:ext cx="5431836"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None/>
            </a:pPr>
            <a:r>
              <a:rPr lang="en-US" altLang="zh-CN" sz="3600" b="1" dirty="0">
                <a:latin typeface="+mn-lt"/>
                <a:ea typeface="+mn-ea"/>
                <a:cs typeface="+mn-ea"/>
                <a:sym typeface="+mn-lt"/>
              </a:rPr>
              <a:t>LLM</a:t>
            </a:r>
            <a:r>
              <a:rPr lang="zh-CN" altLang="en-US" sz="3600" b="1" dirty="0">
                <a:latin typeface="+mn-lt"/>
                <a:ea typeface="+mn-ea"/>
                <a:cs typeface="+mn-ea"/>
                <a:sym typeface="+mn-lt"/>
              </a:rPr>
              <a:t>智能软件测试的探索</a:t>
            </a:r>
          </a:p>
        </p:txBody>
      </p:sp>
      <p:sp>
        <p:nvSpPr>
          <p:cNvPr id="37" name="Line 4">
            <a:extLst>
              <a:ext uri="{FF2B5EF4-FFF2-40B4-BE49-F238E27FC236}">
                <a16:creationId xmlns:a16="http://schemas.microsoft.com/office/drawing/2014/main" id="{0345190A-8377-47DD-94CF-F1A41FBE0481}"/>
              </a:ext>
            </a:extLst>
          </p:cNvPr>
          <p:cNvSpPr>
            <a:spLocks noChangeShapeType="1"/>
          </p:cNvSpPr>
          <p:nvPr/>
        </p:nvSpPr>
        <p:spPr bwMode="gray">
          <a:xfrm>
            <a:off x="3910489" y="4038174"/>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sp>
        <p:nvSpPr>
          <p:cNvPr id="20" name="Text Box 26">
            <a:extLst>
              <a:ext uri="{FF2B5EF4-FFF2-40B4-BE49-F238E27FC236}">
                <a16:creationId xmlns:a16="http://schemas.microsoft.com/office/drawing/2014/main" id="{BF4CAA99-D55F-40C8-8F3D-7B121B21FFDC}"/>
              </a:ext>
            </a:extLst>
          </p:cNvPr>
          <p:cNvSpPr txBox="1">
            <a:spLocks noChangeArrowheads="1"/>
          </p:cNvSpPr>
          <p:nvPr/>
        </p:nvSpPr>
        <p:spPr bwMode="auto">
          <a:xfrm>
            <a:off x="4128963" y="4445983"/>
            <a:ext cx="47799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None/>
            </a:pPr>
            <a:r>
              <a:rPr lang="zh-CN" altLang="en-US" sz="3600" b="1" dirty="0">
                <a:latin typeface="+mn-lt"/>
                <a:ea typeface="+mn-ea"/>
                <a:cs typeface="+mn-ea"/>
                <a:sym typeface="+mn-lt"/>
              </a:rPr>
              <a:t>实验设计与结果分析</a:t>
            </a:r>
          </a:p>
        </p:txBody>
      </p:sp>
      <p:grpSp>
        <p:nvGrpSpPr>
          <p:cNvPr id="21" name="组合 20">
            <a:extLst>
              <a:ext uri="{FF2B5EF4-FFF2-40B4-BE49-F238E27FC236}">
                <a16:creationId xmlns:a16="http://schemas.microsoft.com/office/drawing/2014/main" id="{614B2F10-5C05-4B19-AF03-18366431844C}"/>
              </a:ext>
            </a:extLst>
          </p:cNvPr>
          <p:cNvGrpSpPr/>
          <p:nvPr/>
        </p:nvGrpSpPr>
        <p:grpSpPr>
          <a:xfrm>
            <a:off x="2941831" y="4582800"/>
            <a:ext cx="561147" cy="479425"/>
            <a:chOff x="2860722" y="3265265"/>
            <a:chExt cx="561147" cy="479425"/>
          </a:xfrm>
        </p:grpSpPr>
        <p:sp>
          <p:nvSpPr>
            <p:cNvPr id="22" name="Rectangle 10">
              <a:extLst>
                <a:ext uri="{FF2B5EF4-FFF2-40B4-BE49-F238E27FC236}">
                  <a16:creationId xmlns:a16="http://schemas.microsoft.com/office/drawing/2014/main" id="{328D63D0-4842-489A-B9CF-A3C72662DF82}"/>
                </a:ext>
              </a:extLst>
            </p:cNvPr>
            <p:cNvSpPr>
              <a:spLocks noChangeArrowheads="1"/>
            </p:cNvSpPr>
            <p:nvPr/>
          </p:nvSpPr>
          <p:spPr bwMode="gray">
            <a:xfrm rot="3419336">
              <a:off x="2901583" y="3224404"/>
              <a:ext cx="479425" cy="561147"/>
            </a:xfrm>
            <a:prstGeom prst="rect">
              <a:avLst/>
            </a:prstGeom>
            <a:gradFill rotWithShape="1">
              <a:gsLst>
                <a:gs pos="0">
                  <a:schemeClr val="hlink"/>
                </a:gs>
                <a:gs pos="100000">
                  <a:srgbClr val="000076"/>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contourClr>
                <a:schemeClr val="hlink"/>
              </a:contourClr>
            </a:sp3d>
          </p:spPr>
          <p:txBody>
            <a:bodyPr rot="10800000" vert="eaVert"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23" name="Text Box 12">
              <a:extLst>
                <a:ext uri="{FF2B5EF4-FFF2-40B4-BE49-F238E27FC236}">
                  <a16:creationId xmlns:a16="http://schemas.microsoft.com/office/drawing/2014/main" id="{FEFD53A2-A7D3-4149-B65B-05420F3461E2}"/>
                </a:ext>
              </a:extLst>
            </p:cNvPr>
            <p:cNvSpPr txBox="1">
              <a:spLocks noChangeArrowheads="1"/>
            </p:cNvSpPr>
            <p:nvPr/>
          </p:nvSpPr>
          <p:spPr bwMode="gray">
            <a:xfrm>
              <a:off x="2989126" y="3276378"/>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4</a:t>
              </a:r>
            </a:p>
          </p:txBody>
        </p:sp>
      </p:grpSp>
      <p:sp>
        <p:nvSpPr>
          <p:cNvPr id="24" name="Line 4">
            <a:extLst>
              <a:ext uri="{FF2B5EF4-FFF2-40B4-BE49-F238E27FC236}">
                <a16:creationId xmlns:a16="http://schemas.microsoft.com/office/drawing/2014/main" id="{7DB075D0-E876-4296-83F5-C7833FCD3024}"/>
              </a:ext>
            </a:extLst>
          </p:cNvPr>
          <p:cNvSpPr>
            <a:spLocks noChangeShapeType="1"/>
          </p:cNvSpPr>
          <p:nvPr/>
        </p:nvSpPr>
        <p:spPr bwMode="gray">
          <a:xfrm>
            <a:off x="3910489" y="5166566"/>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sp>
        <p:nvSpPr>
          <p:cNvPr id="53" name="Text Box 26">
            <a:extLst>
              <a:ext uri="{FF2B5EF4-FFF2-40B4-BE49-F238E27FC236}">
                <a16:creationId xmlns:a16="http://schemas.microsoft.com/office/drawing/2014/main" id="{28B0AEDF-3392-4EE9-9DE4-248C4836E72F}"/>
              </a:ext>
            </a:extLst>
          </p:cNvPr>
          <p:cNvSpPr txBox="1">
            <a:spLocks noChangeArrowheads="1"/>
          </p:cNvSpPr>
          <p:nvPr/>
        </p:nvSpPr>
        <p:spPr bwMode="auto">
          <a:xfrm>
            <a:off x="4128963" y="5574373"/>
            <a:ext cx="47799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None/>
            </a:pPr>
            <a:r>
              <a:rPr lang="zh-CN" altLang="en-US" sz="3600" b="1" dirty="0">
                <a:latin typeface="+mn-lt"/>
                <a:ea typeface="+mn-ea"/>
                <a:cs typeface="+mn-ea"/>
                <a:sym typeface="+mn-lt"/>
              </a:rPr>
              <a:t>总结与展望</a:t>
            </a:r>
          </a:p>
        </p:txBody>
      </p:sp>
      <p:grpSp>
        <p:nvGrpSpPr>
          <p:cNvPr id="54" name="组合 53">
            <a:extLst>
              <a:ext uri="{FF2B5EF4-FFF2-40B4-BE49-F238E27FC236}">
                <a16:creationId xmlns:a16="http://schemas.microsoft.com/office/drawing/2014/main" id="{FE8A2788-FAED-4953-9E15-83B109997526}"/>
              </a:ext>
            </a:extLst>
          </p:cNvPr>
          <p:cNvGrpSpPr/>
          <p:nvPr/>
        </p:nvGrpSpPr>
        <p:grpSpPr>
          <a:xfrm>
            <a:off x="2941831" y="5711190"/>
            <a:ext cx="561147" cy="479425"/>
            <a:chOff x="2860722" y="3265265"/>
            <a:chExt cx="561147" cy="479425"/>
          </a:xfrm>
        </p:grpSpPr>
        <p:sp>
          <p:nvSpPr>
            <p:cNvPr id="56" name="Rectangle 10">
              <a:extLst>
                <a:ext uri="{FF2B5EF4-FFF2-40B4-BE49-F238E27FC236}">
                  <a16:creationId xmlns:a16="http://schemas.microsoft.com/office/drawing/2014/main" id="{EA22A6A6-D774-49CA-8079-F3F17A084A5D}"/>
                </a:ext>
              </a:extLst>
            </p:cNvPr>
            <p:cNvSpPr>
              <a:spLocks noChangeArrowheads="1"/>
            </p:cNvSpPr>
            <p:nvPr/>
          </p:nvSpPr>
          <p:spPr bwMode="gray">
            <a:xfrm rot="3419336">
              <a:off x="2901583" y="3224404"/>
              <a:ext cx="479425" cy="561147"/>
            </a:xfrm>
            <a:prstGeom prst="rect">
              <a:avLst/>
            </a:prstGeom>
            <a:gradFill rotWithShape="1">
              <a:gsLst>
                <a:gs pos="0">
                  <a:schemeClr val="hlink"/>
                </a:gs>
                <a:gs pos="100000">
                  <a:srgbClr val="000076"/>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contourClr>
                <a:schemeClr val="hlink"/>
              </a:contourClr>
            </a:sp3d>
          </p:spPr>
          <p:txBody>
            <a:bodyPr rot="10800000" vert="eaVert"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57" name="Text Box 12">
              <a:extLst>
                <a:ext uri="{FF2B5EF4-FFF2-40B4-BE49-F238E27FC236}">
                  <a16:creationId xmlns:a16="http://schemas.microsoft.com/office/drawing/2014/main" id="{2A403DA0-77EB-42CA-82CB-4B326BD684AC}"/>
                </a:ext>
              </a:extLst>
            </p:cNvPr>
            <p:cNvSpPr txBox="1">
              <a:spLocks noChangeArrowheads="1"/>
            </p:cNvSpPr>
            <p:nvPr/>
          </p:nvSpPr>
          <p:spPr bwMode="gray">
            <a:xfrm>
              <a:off x="2989126" y="3276378"/>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5</a:t>
              </a:r>
            </a:p>
          </p:txBody>
        </p:sp>
      </p:grpSp>
      <p:sp>
        <p:nvSpPr>
          <p:cNvPr id="55" name="Line 4">
            <a:extLst>
              <a:ext uri="{FF2B5EF4-FFF2-40B4-BE49-F238E27FC236}">
                <a16:creationId xmlns:a16="http://schemas.microsoft.com/office/drawing/2014/main" id="{7EE2EFAE-08BC-43CD-BBC2-CBAD553389F7}"/>
              </a:ext>
            </a:extLst>
          </p:cNvPr>
          <p:cNvSpPr>
            <a:spLocks noChangeShapeType="1"/>
          </p:cNvSpPr>
          <p:nvPr/>
        </p:nvSpPr>
        <p:spPr bwMode="gray">
          <a:xfrm>
            <a:off x="3910489" y="6294956"/>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spTree>
    <p:extLst>
      <p:ext uri="{BB962C8B-B14F-4D97-AF65-F5344CB8AC3E}">
        <p14:creationId xmlns:p14="http://schemas.microsoft.com/office/powerpoint/2010/main" val="3227031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C377A71-F2D5-4FD0-B1D0-4CE6C613BF03}"/>
              </a:ext>
            </a:extLst>
          </p:cNvPr>
          <p:cNvSpPr>
            <a:spLocks noChangeArrowheads="1"/>
          </p:cNvSpPr>
          <p:nvPr/>
        </p:nvSpPr>
        <p:spPr bwMode="auto">
          <a:xfrm>
            <a:off x="3647728" y="-20749"/>
            <a:ext cx="8544272" cy="684325"/>
          </a:xfrm>
          <a:prstGeom prst="rect">
            <a:avLst/>
          </a:prstGeom>
          <a:noFill/>
          <a:ln w="9525">
            <a:noFill/>
            <a:miter lim="800000"/>
            <a:headEnd/>
            <a:tailEnd/>
          </a:ln>
        </p:spPr>
        <p:txBody>
          <a:bodyPr anchor="ctr"/>
          <a:lstStyle/>
          <a:p>
            <a:pPr marL="0" marR="0" lvl="0" indent="0" algn="ctr" defTabSz="914400" latinLnBrk="0">
              <a:lnSpc>
                <a:spcPct val="100000"/>
              </a:lnSpc>
              <a:buClrTx/>
              <a:buSzTx/>
              <a:buFont typeface="Arial" panose="020B0604020202020204" pitchFamily="34" charset="0"/>
              <a:buNone/>
              <a:tabLst/>
              <a:defRPr/>
            </a:pPr>
            <a:r>
              <a:rPr lang="zh-CN" altLang="en-US" sz="3600" b="1" dirty="0">
                <a:solidFill>
                  <a:schemeClr val="bg1"/>
                </a:solidFill>
                <a:latin typeface="+mn-lt"/>
                <a:ea typeface="+mn-ea"/>
                <a:cs typeface="+mn-ea"/>
                <a:sym typeface="+mn-lt"/>
              </a:rPr>
              <a:t>二、软件测试中的挑战</a:t>
            </a:r>
            <a:r>
              <a:rPr lang="en-US" altLang="zh-CN" sz="2800" b="1" dirty="0">
                <a:solidFill>
                  <a:schemeClr val="bg1"/>
                </a:solidFill>
                <a:latin typeface="+mn-lt"/>
                <a:ea typeface="+mn-ea"/>
                <a:cs typeface="+mn-ea"/>
                <a:sym typeface="+mn-lt"/>
              </a:rPr>
              <a:t>(1/2)</a:t>
            </a:r>
            <a:endParaRPr lang="zh-CN" altLang="en-US" sz="2800" b="1" dirty="0">
              <a:solidFill>
                <a:schemeClr val="bg1"/>
              </a:solidFill>
              <a:latin typeface="+mn-lt"/>
              <a:ea typeface="+mn-ea"/>
              <a:cs typeface="+mn-ea"/>
              <a:sym typeface="+mn-lt"/>
            </a:endParaRPr>
          </a:p>
        </p:txBody>
      </p:sp>
      <p:sp>
        <p:nvSpPr>
          <p:cNvPr id="19" name="文本框 18">
            <a:extLst>
              <a:ext uri="{FF2B5EF4-FFF2-40B4-BE49-F238E27FC236}">
                <a16:creationId xmlns:a16="http://schemas.microsoft.com/office/drawing/2014/main" id="{E85AFC04-5AE6-4D22-8608-FD1E53EE4516}"/>
              </a:ext>
            </a:extLst>
          </p:cNvPr>
          <p:cNvSpPr txBox="1"/>
          <p:nvPr/>
        </p:nvSpPr>
        <p:spPr>
          <a:xfrm>
            <a:off x="983432" y="954120"/>
            <a:ext cx="7560840" cy="478208"/>
          </a:xfrm>
          <a:prstGeom prst="rect">
            <a:avLst/>
          </a:prstGeom>
          <a:noFill/>
        </p:spPr>
        <p:txBody>
          <a:bodyPr wrap="square">
            <a:spAutoFit/>
          </a:bodyPr>
          <a:lstStyle/>
          <a:p>
            <a:pPr eaLnBrk="1" hangingPunct="1">
              <a:lnSpc>
                <a:spcPts val="3000"/>
              </a:lnSpc>
              <a:spcBef>
                <a:spcPts val="0"/>
              </a:spcBef>
              <a:buClr>
                <a:srgbClr val="C00000"/>
              </a:buClr>
              <a:buSzPct val="75000"/>
              <a:defRPr/>
            </a:pPr>
            <a:r>
              <a:rPr lang="zh-CN" altLang="en-US" sz="3200" b="1" dirty="0">
                <a:solidFill>
                  <a:srgbClr val="000000"/>
                </a:solidFill>
                <a:latin typeface="+mn-lt"/>
                <a:ea typeface="+mn-ea"/>
                <a:cs typeface="+mn-ea"/>
                <a:sym typeface="+mn-lt"/>
              </a:rPr>
              <a:t>挑战一：测试用例的生成与管理问题</a:t>
            </a:r>
            <a:endParaRPr lang="en-US" altLang="zh-CN" sz="3200" b="1" dirty="0">
              <a:solidFill>
                <a:srgbClr val="000000"/>
              </a:solidFill>
              <a:latin typeface="+mn-lt"/>
              <a:ea typeface="+mn-ea"/>
              <a:cs typeface="+mn-ea"/>
              <a:sym typeface="+mn-lt"/>
            </a:endParaRPr>
          </a:p>
        </p:txBody>
      </p:sp>
      <p:sp>
        <p:nvSpPr>
          <p:cNvPr id="5" name="文本框 4">
            <a:extLst>
              <a:ext uri="{FF2B5EF4-FFF2-40B4-BE49-F238E27FC236}">
                <a16:creationId xmlns:a16="http://schemas.microsoft.com/office/drawing/2014/main" id="{1411BBD3-8847-477F-9286-CFA57B9A2520}"/>
              </a:ext>
            </a:extLst>
          </p:cNvPr>
          <p:cNvSpPr txBox="1"/>
          <p:nvPr/>
        </p:nvSpPr>
        <p:spPr>
          <a:xfrm>
            <a:off x="983432" y="1722872"/>
            <a:ext cx="5360957" cy="2053704"/>
          </a:xfrm>
          <a:prstGeom prst="rect">
            <a:avLst/>
          </a:prstGeom>
          <a:noFill/>
        </p:spPr>
        <p:txBody>
          <a:bodyPr wrap="square">
            <a:spAutoFit/>
          </a:bodyPr>
          <a:lstStyle/>
          <a:p>
            <a:pPr algn="just">
              <a:lnSpc>
                <a:spcPct val="130000"/>
              </a:lnSpc>
            </a:pPr>
            <a:r>
              <a:rPr lang="zh-CN" altLang="en-US" sz="2000" dirty="0">
                <a:latin typeface="+mn-lt"/>
                <a:ea typeface="+mn-ea"/>
                <a:cs typeface="+mn-ea"/>
                <a:sym typeface="+mn-lt"/>
              </a:rPr>
              <a:t>如何生成有效的测试用例？</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功能需求；</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非功能需求；</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边界条件；</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历史缺陷；</a:t>
            </a:r>
          </a:p>
        </p:txBody>
      </p:sp>
      <p:sp>
        <p:nvSpPr>
          <p:cNvPr id="6" name="文本框 5">
            <a:extLst>
              <a:ext uri="{FF2B5EF4-FFF2-40B4-BE49-F238E27FC236}">
                <a16:creationId xmlns:a16="http://schemas.microsoft.com/office/drawing/2014/main" id="{6A2E932B-2306-4EEE-958A-49EA7597B190}"/>
              </a:ext>
            </a:extLst>
          </p:cNvPr>
          <p:cNvSpPr txBox="1"/>
          <p:nvPr/>
        </p:nvSpPr>
        <p:spPr>
          <a:xfrm>
            <a:off x="983432" y="4067120"/>
            <a:ext cx="10585176" cy="2053704"/>
          </a:xfrm>
          <a:prstGeom prst="rect">
            <a:avLst/>
          </a:prstGeom>
          <a:noFill/>
        </p:spPr>
        <p:txBody>
          <a:bodyPr wrap="square">
            <a:spAutoFit/>
          </a:bodyPr>
          <a:lstStyle/>
          <a:p>
            <a:pPr algn="just">
              <a:lnSpc>
                <a:spcPct val="130000"/>
              </a:lnSpc>
            </a:pPr>
            <a:r>
              <a:rPr lang="zh-CN" altLang="en-US" sz="2000" dirty="0">
                <a:latin typeface="+mn-lt"/>
                <a:ea typeface="+mn-ea"/>
                <a:cs typeface="+mn-ea"/>
                <a:sym typeface="+mn-lt"/>
              </a:rPr>
              <a:t>如何管理测试用例？</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测试用例的版本控制；</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测试用例的分类、归档与去重；</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测试用例的覆盖分析；</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测试用例的运行结果记录与分析；</a:t>
            </a:r>
          </a:p>
        </p:txBody>
      </p:sp>
    </p:spTree>
    <p:extLst>
      <p:ext uri="{BB962C8B-B14F-4D97-AF65-F5344CB8AC3E}">
        <p14:creationId xmlns:p14="http://schemas.microsoft.com/office/powerpoint/2010/main" val="3100281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C377A71-F2D5-4FD0-B1D0-4CE6C613BF03}"/>
              </a:ext>
            </a:extLst>
          </p:cNvPr>
          <p:cNvSpPr>
            <a:spLocks noChangeArrowheads="1"/>
          </p:cNvSpPr>
          <p:nvPr/>
        </p:nvSpPr>
        <p:spPr bwMode="auto">
          <a:xfrm>
            <a:off x="3647728" y="-20749"/>
            <a:ext cx="8544272" cy="684325"/>
          </a:xfrm>
          <a:prstGeom prst="rect">
            <a:avLst/>
          </a:prstGeom>
          <a:noFill/>
          <a:ln w="9525">
            <a:noFill/>
            <a:miter lim="800000"/>
            <a:headEnd/>
            <a:tailEnd/>
          </a:ln>
        </p:spPr>
        <p:txBody>
          <a:bodyPr anchor="ctr"/>
          <a:lstStyle/>
          <a:p>
            <a:pPr marL="0" marR="0" lvl="0" indent="0" algn="ctr" defTabSz="914400" latinLnBrk="0">
              <a:lnSpc>
                <a:spcPct val="100000"/>
              </a:lnSpc>
              <a:buClrTx/>
              <a:buSzTx/>
              <a:buFont typeface="Arial" panose="020B0604020202020204" pitchFamily="34" charset="0"/>
              <a:buNone/>
              <a:tabLst/>
              <a:defRPr/>
            </a:pPr>
            <a:r>
              <a:rPr lang="zh-CN" altLang="en-US" sz="3600" b="1" dirty="0">
                <a:solidFill>
                  <a:schemeClr val="bg1"/>
                </a:solidFill>
                <a:latin typeface="+mn-lt"/>
                <a:ea typeface="+mn-ea"/>
                <a:cs typeface="+mn-ea"/>
                <a:sym typeface="+mn-lt"/>
              </a:rPr>
              <a:t>二、软件测试中的挑战</a:t>
            </a:r>
            <a:r>
              <a:rPr lang="en-US" altLang="zh-CN" sz="2800" b="1" dirty="0">
                <a:solidFill>
                  <a:schemeClr val="bg1"/>
                </a:solidFill>
                <a:latin typeface="+mn-lt"/>
                <a:ea typeface="+mn-ea"/>
                <a:cs typeface="+mn-ea"/>
                <a:sym typeface="+mn-lt"/>
              </a:rPr>
              <a:t>(2/2)</a:t>
            </a:r>
            <a:endParaRPr lang="zh-CN" altLang="en-US" sz="2800" b="1" dirty="0">
              <a:solidFill>
                <a:schemeClr val="bg1"/>
              </a:solidFill>
              <a:latin typeface="+mn-lt"/>
              <a:ea typeface="+mn-ea"/>
              <a:cs typeface="+mn-ea"/>
              <a:sym typeface="+mn-lt"/>
            </a:endParaRPr>
          </a:p>
        </p:txBody>
      </p:sp>
      <p:sp>
        <p:nvSpPr>
          <p:cNvPr id="19" name="文本框 18">
            <a:extLst>
              <a:ext uri="{FF2B5EF4-FFF2-40B4-BE49-F238E27FC236}">
                <a16:creationId xmlns:a16="http://schemas.microsoft.com/office/drawing/2014/main" id="{E85AFC04-5AE6-4D22-8608-FD1E53EE4516}"/>
              </a:ext>
            </a:extLst>
          </p:cNvPr>
          <p:cNvSpPr txBox="1"/>
          <p:nvPr/>
        </p:nvSpPr>
        <p:spPr>
          <a:xfrm>
            <a:off x="983432" y="954120"/>
            <a:ext cx="7560840" cy="478208"/>
          </a:xfrm>
          <a:prstGeom prst="rect">
            <a:avLst/>
          </a:prstGeom>
          <a:noFill/>
        </p:spPr>
        <p:txBody>
          <a:bodyPr wrap="square">
            <a:spAutoFit/>
          </a:bodyPr>
          <a:lstStyle/>
          <a:p>
            <a:pPr eaLnBrk="1" hangingPunct="1">
              <a:lnSpc>
                <a:spcPts val="3000"/>
              </a:lnSpc>
              <a:spcBef>
                <a:spcPts val="0"/>
              </a:spcBef>
              <a:buClr>
                <a:srgbClr val="C00000"/>
              </a:buClr>
              <a:buSzPct val="75000"/>
              <a:defRPr/>
            </a:pPr>
            <a:r>
              <a:rPr lang="zh-CN" altLang="en-US" sz="3200" b="1" dirty="0">
                <a:solidFill>
                  <a:srgbClr val="000000"/>
                </a:solidFill>
                <a:latin typeface="+mn-lt"/>
                <a:ea typeface="+mn-ea"/>
                <a:cs typeface="+mn-ea"/>
                <a:sym typeface="+mn-lt"/>
              </a:rPr>
              <a:t>挑战二：自动化测试的优化问题</a:t>
            </a:r>
            <a:endParaRPr lang="en-US" altLang="zh-CN" sz="3200" b="1" dirty="0">
              <a:solidFill>
                <a:srgbClr val="000000"/>
              </a:solidFill>
              <a:latin typeface="+mn-lt"/>
              <a:ea typeface="+mn-ea"/>
              <a:cs typeface="+mn-ea"/>
              <a:sym typeface="+mn-lt"/>
            </a:endParaRPr>
          </a:p>
        </p:txBody>
      </p:sp>
      <p:sp>
        <p:nvSpPr>
          <p:cNvPr id="5" name="文本框 4">
            <a:extLst>
              <a:ext uri="{FF2B5EF4-FFF2-40B4-BE49-F238E27FC236}">
                <a16:creationId xmlns:a16="http://schemas.microsoft.com/office/drawing/2014/main" id="{1411BBD3-8847-477F-9286-CFA57B9A2520}"/>
              </a:ext>
            </a:extLst>
          </p:cNvPr>
          <p:cNvSpPr txBox="1"/>
          <p:nvPr/>
        </p:nvSpPr>
        <p:spPr>
          <a:xfrm>
            <a:off x="983432" y="2345928"/>
            <a:ext cx="5360957" cy="2053704"/>
          </a:xfrm>
          <a:prstGeom prst="rect">
            <a:avLst/>
          </a:prstGeom>
          <a:noFill/>
        </p:spPr>
        <p:txBody>
          <a:bodyPr wrap="square">
            <a:spAutoFit/>
          </a:bodyPr>
          <a:lstStyle/>
          <a:p>
            <a:pPr algn="just">
              <a:lnSpc>
                <a:spcPct val="130000"/>
              </a:lnSpc>
            </a:pPr>
            <a:r>
              <a:rPr lang="zh-CN" altLang="en-US" sz="2000" dirty="0">
                <a:latin typeface="+mn-lt"/>
                <a:ea typeface="+mn-ea"/>
                <a:cs typeface="+mn-ea"/>
                <a:sym typeface="+mn-lt"/>
              </a:rPr>
              <a:t>优势：</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提高测试效率；</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降低测试成本；</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提高测试准确率；</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方便持续集成和持续交付</a:t>
            </a:r>
          </a:p>
        </p:txBody>
      </p:sp>
      <p:sp>
        <p:nvSpPr>
          <p:cNvPr id="6" name="文本框 5">
            <a:extLst>
              <a:ext uri="{FF2B5EF4-FFF2-40B4-BE49-F238E27FC236}">
                <a16:creationId xmlns:a16="http://schemas.microsoft.com/office/drawing/2014/main" id="{6A2E932B-2306-4EEE-958A-49EA7597B190}"/>
              </a:ext>
            </a:extLst>
          </p:cNvPr>
          <p:cNvSpPr txBox="1"/>
          <p:nvPr/>
        </p:nvSpPr>
        <p:spPr>
          <a:xfrm>
            <a:off x="983432" y="4399632"/>
            <a:ext cx="10585176" cy="2053704"/>
          </a:xfrm>
          <a:prstGeom prst="rect">
            <a:avLst/>
          </a:prstGeom>
          <a:noFill/>
        </p:spPr>
        <p:txBody>
          <a:bodyPr wrap="square">
            <a:spAutoFit/>
          </a:bodyPr>
          <a:lstStyle/>
          <a:p>
            <a:pPr algn="just">
              <a:lnSpc>
                <a:spcPct val="130000"/>
              </a:lnSpc>
            </a:pPr>
            <a:r>
              <a:rPr lang="zh-CN" altLang="en-US" sz="2000" dirty="0">
                <a:latin typeface="+mn-lt"/>
                <a:ea typeface="+mn-ea"/>
                <a:cs typeface="+mn-ea"/>
                <a:sym typeface="+mn-lt"/>
              </a:rPr>
              <a:t>局限性：</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需要投入大量的开发和维护成本；</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无法完全代替手动测试；</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对测试人员的技术要求较高；</a:t>
            </a:r>
            <a:endParaRPr lang="en-US" altLang="zh-CN" sz="2000" dirty="0">
              <a:latin typeface="+mn-lt"/>
              <a:ea typeface="+mn-ea"/>
              <a:cs typeface="+mn-ea"/>
              <a:sym typeface="+mn-lt"/>
            </a:endParaRPr>
          </a:p>
          <a:p>
            <a:pPr marL="342900" indent="-342900" algn="just">
              <a:lnSpc>
                <a:spcPct val="130000"/>
              </a:lnSpc>
              <a:buFont typeface="Wingdings" panose="05000000000000000000" pitchFamily="2" charset="2"/>
              <a:buChar char="p"/>
            </a:pPr>
            <a:r>
              <a:rPr lang="zh-CN" altLang="en-US" sz="2000" dirty="0">
                <a:latin typeface="+mn-lt"/>
                <a:ea typeface="+mn-ea"/>
                <a:cs typeface="+mn-ea"/>
                <a:sym typeface="+mn-lt"/>
              </a:rPr>
              <a:t>可靠性和稳定性难以保证；</a:t>
            </a:r>
          </a:p>
        </p:txBody>
      </p:sp>
      <p:sp>
        <p:nvSpPr>
          <p:cNvPr id="7" name="文本框 6">
            <a:extLst>
              <a:ext uri="{FF2B5EF4-FFF2-40B4-BE49-F238E27FC236}">
                <a16:creationId xmlns:a16="http://schemas.microsoft.com/office/drawing/2014/main" id="{FA784F4F-410F-46F2-B0F6-16296422F750}"/>
              </a:ext>
            </a:extLst>
          </p:cNvPr>
          <p:cNvSpPr txBox="1"/>
          <p:nvPr/>
        </p:nvSpPr>
        <p:spPr>
          <a:xfrm>
            <a:off x="983432" y="1470640"/>
            <a:ext cx="10369152" cy="852606"/>
          </a:xfrm>
          <a:prstGeom prst="rect">
            <a:avLst/>
          </a:prstGeom>
          <a:noFill/>
        </p:spPr>
        <p:txBody>
          <a:bodyPr wrap="square">
            <a:spAutoFit/>
          </a:bodyPr>
          <a:lstStyle/>
          <a:p>
            <a:pPr algn="just">
              <a:lnSpc>
                <a:spcPct val="130000"/>
              </a:lnSpc>
            </a:pPr>
            <a:r>
              <a:rPr lang="zh-CN" altLang="en-US" sz="2000" dirty="0">
                <a:latin typeface="+mn-lt"/>
                <a:ea typeface="+mn-ea"/>
                <a:cs typeface="+mn-ea"/>
                <a:sym typeface="+mn-lt"/>
              </a:rPr>
              <a:t>定义：自动化测试是使用脚本和工具来自动化执行测试用例，侧重于测试用例的自动执行，可以手动编写测试脚本，也可以使用记录和回访技术自动生成脚本。</a:t>
            </a:r>
            <a:endParaRPr lang="en-US" altLang="zh-CN" sz="2000" dirty="0">
              <a:latin typeface="+mn-lt"/>
              <a:ea typeface="+mn-ea"/>
              <a:cs typeface="+mn-ea"/>
              <a:sym typeface="+mn-lt"/>
            </a:endParaRPr>
          </a:p>
        </p:txBody>
      </p:sp>
    </p:spTree>
    <p:extLst>
      <p:ext uri="{BB962C8B-B14F-4D97-AF65-F5344CB8AC3E}">
        <p14:creationId xmlns:p14="http://schemas.microsoft.com/office/powerpoint/2010/main" val="842633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F4F058B8-51BA-4626-B6C0-7574FCCCB183}"/>
              </a:ext>
            </a:extLst>
          </p:cNvPr>
          <p:cNvGrpSpPr/>
          <p:nvPr/>
        </p:nvGrpSpPr>
        <p:grpSpPr>
          <a:xfrm>
            <a:off x="2941826" y="2359864"/>
            <a:ext cx="561147" cy="479425"/>
            <a:chOff x="2860722" y="3265265"/>
            <a:chExt cx="561147" cy="479425"/>
          </a:xfrm>
        </p:grpSpPr>
        <p:sp>
          <p:nvSpPr>
            <p:cNvPr id="33" name="Rectangle 10">
              <a:extLst>
                <a:ext uri="{FF2B5EF4-FFF2-40B4-BE49-F238E27FC236}">
                  <a16:creationId xmlns:a16="http://schemas.microsoft.com/office/drawing/2014/main" id="{763C462D-5E15-4FB9-8070-615FBAD6E623}"/>
                </a:ext>
              </a:extLst>
            </p:cNvPr>
            <p:cNvSpPr>
              <a:spLocks noChangeArrowheads="1"/>
            </p:cNvSpPr>
            <p:nvPr/>
          </p:nvSpPr>
          <p:spPr bwMode="gray">
            <a:xfrm rot="3419336">
              <a:off x="2901583" y="3224404"/>
              <a:ext cx="479425" cy="561147"/>
            </a:xfrm>
            <a:prstGeom prst="rect">
              <a:avLst/>
            </a:prstGeom>
            <a:gradFill rotWithShape="1">
              <a:gsLst>
                <a:gs pos="0">
                  <a:schemeClr val="hlink"/>
                </a:gs>
                <a:gs pos="100000">
                  <a:srgbClr val="000076"/>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contourClr>
                <a:schemeClr val="hlink"/>
              </a:contourClr>
            </a:sp3d>
          </p:spPr>
          <p:txBody>
            <a:bodyPr rot="10800000" vert="eaVert"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34" name="Text Box 12">
              <a:extLst>
                <a:ext uri="{FF2B5EF4-FFF2-40B4-BE49-F238E27FC236}">
                  <a16:creationId xmlns:a16="http://schemas.microsoft.com/office/drawing/2014/main" id="{617C9CFC-D48B-4BDD-9008-4CC2390CF584}"/>
                </a:ext>
              </a:extLst>
            </p:cNvPr>
            <p:cNvSpPr txBox="1">
              <a:spLocks noChangeArrowheads="1"/>
            </p:cNvSpPr>
            <p:nvPr/>
          </p:nvSpPr>
          <p:spPr bwMode="gray">
            <a:xfrm>
              <a:off x="2989126" y="3276378"/>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2</a:t>
              </a:r>
            </a:p>
          </p:txBody>
        </p:sp>
      </p:grpSp>
      <p:grpSp>
        <p:nvGrpSpPr>
          <p:cNvPr id="29" name="组合 28">
            <a:extLst>
              <a:ext uri="{FF2B5EF4-FFF2-40B4-BE49-F238E27FC236}">
                <a16:creationId xmlns:a16="http://schemas.microsoft.com/office/drawing/2014/main" id="{24810CEA-0D9F-4B0E-A28F-B11DE23BE8F8}"/>
              </a:ext>
            </a:extLst>
          </p:cNvPr>
          <p:cNvGrpSpPr/>
          <p:nvPr/>
        </p:nvGrpSpPr>
        <p:grpSpPr>
          <a:xfrm>
            <a:off x="2941827" y="3464940"/>
            <a:ext cx="561147" cy="479425"/>
            <a:chOff x="3065750" y="1539219"/>
            <a:chExt cx="561147" cy="479425"/>
          </a:xfrm>
        </p:grpSpPr>
        <p:sp>
          <p:nvSpPr>
            <p:cNvPr id="30" name="Rectangle 5">
              <a:extLst>
                <a:ext uri="{FF2B5EF4-FFF2-40B4-BE49-F238E27FC236}">
                  <a16:creationId xmlns:a16="http://schemas.microsoft.com/office/drawing/2014/main" id="{D7BD9C10-DD7B-48F0-A38E-A3BCC75DD085}"/>
                </a:ext>
              </a:extLst>
            </p:cNvPr>
            <p:cNvSpPr>
              <a:spLocks noChangeArrowheads="1"/>
            </p:cNvSpPr>
            <p:nvPr/>
          </p:nvSpPr>
          <p:spPr bwMode="gray">
            <a:xfrm rot="3419336">
              <a:off x="3106611" y="1498358"/>
              <a:ext cx="479425" cy="561147"/>
            </a:xfrm>
            <a:prstGeom prst="rect">
              <a:avLst/>
            </a:prstGeom>
            <a:gradFill rotWithShape="1">
              <a:gsLst>
                <a:gs pos="0">
                  <a:schemeClr val="accent2"/>
                </a:gs>
                <a:gs pos="100000">
                  <a:srgbClr val="592524"/>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accent2"/>
              </a:extrusionClr>
              <a:contourClr>
                <a:schemeClr val="accent2"/>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31" name="Text Box 7">
              <a:extLst>
                <a:ext uri="{FF2B5EF4-FFF2-40B4-BE49-F238E27FC236}">
                  <a16:creationId xmlns:a16="http://schemas.microsoft.com/office/drawing/2014/main" id="{B2FF44EA-C5AF-45B6-8BF8-25E22CFC2E0A}"/>
                </a:ext>
              </a:extLst>
            </p:cNvPr>
            <p:cNvSpPr txBox="1">
              <a:spLocks noChangeArrowheads="1"/>
            </p:cNvSpPr>
            <p:nvPr/>
          </p:nvSpPr>
          <p:spPr bwMode="gray">
            <a:xfrm>
              <a:off x="3194154" y="1550332"/>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3</a:t>
              </a:r>
            </a:p>
          </p:txBody>
        </p:sp>
      </p:grpSp>
      <p:grpSp>
        <p:nvGrpSpPr>
          <p:cNvPr id="40" name="组合 39">
            <a:extLst>
              <a:ext uri="{FF2B5EF4-FFF2-40B4-BE49-F238E27FC236}">
                <a16:creationId xmlns:a16="http://schemas.microsoft.com/office/drawing/2014/main" id="{037C8917-EE76-4825-8D6A-67EA6B3DC84F}"/>
              </a:ext>
            </a:extLst>
          </p:cNvPr>
          <p:cNvGrpSpPr/>
          <p:nvPr/>
        </p:nvGrpSpPr>
        <p:grpSpPr>
          <a:xfrm>
            <a:off x="2941829" y="1278615"/>
            <a:ext cx="561147" cy="479425"/>
            <a:chOff x="2860722" y="3265265"/>
            <a:chExt cx="561147" cy="479425"/>
          </a:xfrm>
        </p:grpSpPr>
        <p:sp>
          <p:nvSpPr>
            <p:cNvPr id="41" name="Rectangle 10">
              <a:extLst>
                <a:ext uri="{FF2B5EF4-FFF2-40B4-BE49-F238E27FC236}">
                  <a16:creationId xmlns:a16="http://schemas.microsoft.com/office/drawing/2014/main" id="{EB1447F3-8B02-437B-AA7F-15F7BB29D0DB}"/>
                </a:ext>
              </a:extLst>
            </p:cNvPr>
            <p:cNvSpPr>
              <a:spLocks noChangeArrowheads="1"/>
            </p:cNvSpPr>
            <p:nvPr/>
          </p:nvSpPr>
          <p:spPr bwMode="gray">
            <a:xfrm rot="3419336">
              <a:off x="2901583" y="3224404"/>
              <a:ext cx="479425" cy="561147"/>
            </a:xfrm>
            <a:prstGeom prst="rect">
              <a:avLst/>
            </a:prstGeom>
            <a:gradFill rotWithShape="1">
              <a:gsLst>
                <a:gs pos="0">
                  <a:schemeClr val="hlink"/>
                </a:gs>
                <a:gs pos="100000">
                  <a:srgbClr val="000076"/>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contourClr>
                <a:schemeClr val="hlink"/>
              </a:contourClr>
            </a:sp3d>
          </p:spPr>
          <p:txBody>
            <a:bodyPr rot="10800000" vert="eaVert"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44" name="Text Box 12">
              <a:extLst>
                <a:ext uri="{FF2B5EF4-FFF2-40B4-BE49-F238E27FC236}">
                  <a16:creationId xmlns:a16="http://schemas.microsoft.com/office/drawing/2014/main" id="{97EE605B-A941-478E-978C-3F368970B394}"/>
                </a:ext>
              </a:extLst>
            </p:cNvPr>
            <p:cNvSpPr txBox="1">
              <a:spLocks noChangeArrowheads="1"/>
            </p:cNvSpPr>
            <p:nvPr/>
          </p:nvSpPr>
          <p:spPr bwMode="gray">
            <a:xfrm>
              <a:off x="2989126" y="3276378"/>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1</a:t>
              </a:r>
            </a:p>
          </p:txBody>
        </p:sp>
      </p:grpSp>
      <p:sp>
        <p:nvSpPr>
          <p:cNvPr id="2150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0A41584-CF26-404C-AB46-018AA77715A2}" type="slidenum">
              <a:rPr lang="en-US" altLang="zh-CN" sz="1400" b="1">
                <a:solidFill>
                  <a:srgbClr val="FFFFFF"/>
                </a:solidFill>
                <a:latin typeface="+mn-lt"/>
                <a:ea typeface="+mn-ea"/>
                <a:cs typeface="+mn-ea"/>
                <a:sym typeface="+mn-lt"/>
              </a:rPr>
              <a:t>9</a:t>
            </a:fld>
            <a:endParaRPr lang="en-US" altLang="zh-CN" sz="1400" b="1">
              <a:solidFill>
                <a:srgbClr val="FFFFFF"/>
              </a:solidFill>
              <a:latin typeface="+mn-lt"/>
              <a:ea typeface="+mn-ea"/>
              <a:cs typeface="+mn-ea"/>
              <a:sym typeface="+mn-lt"/>
            </a:endParaRPr>
          </a:p>
        </p:txBody>
      </p:sp>
      <p:sp>
        <p:nvSpPr>
          <p:cNvPr id="3" name="Rectangle 2"/>
          <p:cNvSpPr>
            <a:spLocks noChangeArrowheads="1"/>
          </p:cNvSpPr>
          <p:nvPr/>
        </p:nvSpPr>
        <p:spPr bwMode="auto">
          <a:xfrm>
            <a:off x="3647728" y="1"/>
            <a:ext cx="8544272" cy="663576"/>
          </a:xfrm>
          <a:prstGeom prst="rect">
            <a:avLst/>
          </a:prstGeom>
          <a:noFill/>
          <a:ln w="9525">
            <a:noFill/>
            <a:miter lim="800000"/>
          </a:ln>
        </p:spPr>
        <p:txBody>
          <a:bodyPr anchor="ctr"/>
          <a:lstStyle/>
          <a:p>
            <a:pPr algn="ctr" eaLnBrk="1" hangingPunct="1">
              <a:buFont typeface="Arial" panose="020B0604020202020204" pitchFamily="34" charset="0"/>
              <a:buNone/>
              <a:defRPr/>
            </a:pPr>
            <a:r>
              <a:rPr lang="zh-CN" altLang="en-US" sz="3600" b="1" dirty="0">
                <a:solidFill>
                  <a:schemeClr val="bg1"/>
                </a:solidFill>
                <a:latin typeface="+mn-lt"/>
                <a:ea typeface="+mn-ea"/>
                <a:cs typeface="+mn-ea"/>
                <a:sym typeface="+mn-lt"/>
              </a:rPr>
              <a:t>目录</a:t>
            </a:r>
          </a:p>
        </p:txBody>
      </p:sp>
      <p:sp>
        <p:nvSpPr>
          <p:cNvPr id="21510" name="Text Box 26"/>
          <p:cNvSpPr txBox="1">
            <a:spLocks noChangeArrowheads="1"/>
          </p:cNvSpPr>
          <p:nvPr/>
        </p:nvSpPr>
        <p:spPr bwMode="auto">
          <a:xfrm>
            <a:off x="4128963" y="2280009"/>
            <a:ext cx="477996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None/>
            </a:pPr>
            <a:r>
              <a:rPr lang="zh-CN" altLang="en-US" sz="3600" b="1" dirty="0">
                <a:latin typeface="+mn-lt"/>
                <a:ea typeface="+mn-ea"/>
                <a:cs typeface="+mn-ea"/>
                <a:sym typeface="+mn-lt"/>
              </a:rPr>
              <a:t>智能软件测试中的挑战</a:t>
            </a:r>
          </a:p>
        </p:txBody>
      </p:sp>
      <p:sp>
        <p:nvSpPr>
          <p:cNvPr id="21531" name="Line 4"/>
          <p:cNvSpPr>
            <a:spLocks noChangeShapeType="1"/>
          </p:cNvSpPr>
          <p:nvPr/>
        </p:nvSpPr>
        <p:spPr bwMode="gray">
          <a:xfrm>
            <a:off x="3910489" y="2963905"/>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sp>
        <p:nvSpPr>
          <p:cNvPr id="48" name="Text Box 24">
            <a:extLst>
              <a:ext uri="{FF2B5EF4-FFF2-40B4-BE49-F238E27FC236}">
                <a16:creationId xmlns:a16="http://schemas.microsoft.com/office/drawing/2014/main" id="{79386141-D238-4223-B00F-F99ADA853DE3}"/>
              </a:ext>
            </a:extLst>
          </p:cNvPr>
          <p:cNvSpPr txBox="1">
            <a:spLocks noChangeArrowheads="1"/>
          </p:cNvSpPr>
          <p:nvPr/>
        </p:nvSpPr>
        <p:spPr bwMode="auto">
          <a:xfrm>
            <a:off x="4128963" y="1226268"/>
            <a:ext cx="477996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FontTx/>
              <a:buNone/>
            </a:pPr>
            <a:r>
              <a:rPr lang="zh-CN" altLang="en-US" sz="3600" b="1" dirty="0">
                <a:latin typeface="+mn-lt"/>
                <a:ea typeface="+mn-ea"/>
                <a:cs typeface="+mn-ea"/>
                <a:sym typeface="+mn-lt"/>
              </a:rPr>
              <a:t>大语言模型简介</a:t>
            </a:r>
          </a:p>
        </p:txBody>
      </p:sp>
      <p:sp>
        <p:nvSpPr>
          <p:cNvPr id="35" name="Line 4">
            <a:extLst>
              <a:ext uri="{FF2B5EF4-FFF2-40B4-BE49-F238E27FC236}">
                <a16:creationId xmlns:a16="http://schemas.microsoft.com/office/drawing/2014/main" id="{34B54EA0-2726-483B-A4ED-B18905DA5E4B}"/>
              </a:ext>
            </a:extLst>
          </p:cNvPr>
          <p:cNvSpPr>
            <a:spLocks noChangeShapeType="1"/>
          </p:cNvSpPr>
          <p:nvPr/>
        </p:nvSpPr>
        <p:spPr bwMode="gray">
          <a:xfrm>
            <a:off x="3910489" y="1872200"/>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sp>
        <p:nvSpPr>
          <p:cNvPr id="19" name="Text Box 26">
            <a:extLst>
              <a:ext uri="{FF2B5EF4-FFF2-40B4-BE49-F238E27FC236}">
                <a16:creationId xmlns:a16="http://schemas.microsoft.com/office/drawing/2014/main" id="{106F258E-3A5E-4915-849E-6B9F77FC6D3C}"/>
              </a:ext>
            </a:extLst>
          </p:cNvPr>
          <p:cNvSpPr txBox="1">
            <a:spLocks noChangeArrowheads="1"/>
          </p:cNvSpPr>
          <p:nvPr/>
        </p:nvSpPr>
        <p:spPr bwMode="auto">
          <a:xfrm>
            <a:off x="3910489" y="3371714"/>
            <a:ext cx="5431836"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None/>
            </a:pPr>
            <a:r>
              <a:rPr lang="en-US" altLang="zh-CN" sz="3600" b="1" dirty="0">
                <a:solidFill>
                  <a:srgbClr val="C00000"/>
                </a:solidFill>
                <a:latin typeface="+mn-lt"/>
                <a:ea typeface="+mn-ea"/>
                <a:cs typeface="+mn-ea"/>
                <a:sym typeface="+mn-lt"/>
              </a:rPr>
              <a:t>LLM</a:t>
            </a:r>
            <a:r>
              <a:rPr lang="zh-CN" altLang="en-US" sz="3600" b="1" dirty="0">
                <a:solidFill>
                  <a:srgbClr val="C00000"/>
                </a:solidFill>
                <a:latin typeface="+mn-lt"/>
                <a:ea typeface="+mn-ea"/>
                <a:cs typeface="+mn-ea"/>
                <a:sym typeface="+mn-lt"/>
              </a:rPr>
              <a:t>智能软件测试的探索</a:t>
            </a:r>
          </a:p>
        </p:txBody>
      </p:sp>
      <p:sp>
        <p:nvSpPr>
          <p:cNvPr id="37" name="Line 4">
            <a:extLst>
              <a:ext uri="{FF2B5EF4-FFF2-40B4-BE49-F238E27FC236}">
                <a16:creationId xmlns:a16="http://schemas.microsoft.com/office/drawing/2014/main" id="{0345190A-8377-47DD-94CF-F1A41FBE0481}"/>
              </a:ext>
            </a:extLst>
          </p:cNvPr>
          <p:cNvSpPr>
            <a:spLocks noChangeShapeType="1"/>
          </p:cNvSpPr>
          <p:nvPr/>
        </p:nvSpPr>
        <p:spPr bwMode="gray">
          <a:xfrm>
            <a:off x="3910489" y="4038174"/>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sp>
        <p:nvSpPr>
          <p:cNvPr id="20" name="Text Box 26">
            <a:extLst>
              <a:ext uri="{FF2B5EF4-FFF2-40B4-BE49-F238E27FC236}">
                <a16:creationId xmlns:a16="http://schemas.microsoft.com/office/drawing/2014/main" id="{BF4CAA99-D55F-40C8-8F3D-7B121B21FFDC}"/>
              </a:ext>
            </a:extLst>
          </p:cNvPr>
          <p:cNvSpPr txBox="1">
            <a:spLocks noChangeArrowheads="1"/>
          </p:cNvSpPr>
          <p:nvPr/>
        </p:nvSpPr>
        <p:spPr bwMode="auto">
          <a:xfrm>
            <a:off x="4128963" y="4445983"/>
            <a:ext cx="47799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None/>
            </a:pPr>
            <a:r>
              <a:rPr lang="zh-CN" altLang="en-US" sz="3600" b="1" dirty="0">
                <a:latin typeface="+mn-lt"/>
                <a:ea typeface="+mn-ea"/>
                <a:cs typeface="+mn-ea"/>
                <a:sym typeface="+mn-lt"/>
              </a:rPr>
              <a:t>实验设计与结果分析</a:t>
            </a:r>
          </a:p>
        </p:txBody>
      </p:sp>
      <p:grpSp>
        <p:nvGrpSpPr>
          <p:cNvPr id="21" name="组合 20">
            <a:extLst>
              <a:ext uri="{FF2B5EF4-FFF2-40B4-BE49-F238E27FC236}">
                <a16:creationId xmlns:a16="http://schemas.microsoft.com/office/drawing/2014/main" id="{614B2F10-5C05-4B19-AF03-18366431844C}"/>
              </a:ext>
            </a:extLst>
          </p:cNvPr>
          <p:cNvGrpSpPr/>
          <p:nvPr/>
        </p:nvGrpSpPr>
        <p:grpSpPr>
          <a:xfrm>
            <a:off x="2941831" y="4582800"/>
            <a:ext cx="561147" cy="479425"/>
            <a:chOff x="2860722" y="3265265"/>
            <a:chExt cx="561147" cy="479425"/>
          </a:xfrm>
        </p:grpSpPr>
        <p:sp>
          <p:nvSpPr>
            <p:cNvPr id="22" name="Rectangle 10">
              <a:extLst>
                <a:ext uri="{FF2B5EF4-FFF2-40B4-BE49-F238E27FC236}">
                  <a16:creationId xmlns:a16="http://schemas.microsoft.com/office/drawing/2014/main" id="{328D63D0-4842-489A-B9CF-A3C72662DF82}"/>
                </a:ext>
              </a:extLst>
            </p:cNvPr>
            <p:cNvSpPr>
              <a:spLocks noChangeArrowheads="1"/>
            </p:cNvSpPr>
            <p:nvPr/>
          </p:nvSpPr>
          <p:spPr bwMode="gray">
            <a:xfrm rot="3419336">
              <a:off x="2901583" y="3224404"/>
              <a:ext cx="479425" cy="561147"/>
            </a:xfrm>
            <a:prstGeom prst="rect">
              <a:avLst/>
            </a:prstGeom>
            <a:gradFill rotWithShape="1">
              <a:gsLst>
                <a:gs pos="0">
                  <a:schemeClr val="hlink"/>
                </a:gs>
                <a:gs pos="100000">
                  <a:srgbClr val="000076"/>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contourClr>
                <a:schemeClr val="hlink"/>
              </a:contourClr>
            </a:sp3d>
          </p:spPr>
          <p:txBody>
            <a:bodyPr rot="10800000" vert="eaVert"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23" name="Text Box 12">
              <a:extLst>
                <a:ext uri="{FF2B5EF4-FFF2-40B4-BE49-F238E27FC236}">
                  <a16:creationId xmlns:a16="http://schemas.microsoft.com/office/drawing/2014/main" id="{FEFD53A2-A7D3-4149-B65B-05420F3461E2}"/>
                </a:ext>
              </a:extLst>
            </p:cNvPr>
            <p:cNvSpPr txBox="1">
              <a:spLocks noChangeArrowheads="1"/>
            </p:cNvSpPr>
            <p:nvPr/>
          </p:nvSpPr>
          <p:spPr bwMode="gray">
            <a:xfrm>
              <a:off x="2989126" y="3276378"/>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4</a:t>
              </a:r>
            </a:p>
          </p:txBody>
        </p:sp>
      </p:grpSp>
      <p:sp>
        <p:nvSpPr>
          <p:cNvPr id="24" name="Line 4">
            <a:extLst>
              <a:ext uri="{FF2B5EF4-FFF2-40B4-BE49-F238E27FC236}">
                <a16:creationId xmlns:a16="http://schemas.microsoft.com/office/drawing/2014/main" id="{7DB075D0-E876-4296-83F5-C7833FCD3024}"/>
              </a:ext>
            </a:extLst>
          </p:cNvPr>
          <p:cNvSpPr>
            <a:spLocks noChangeShapeType="1"/>
          </p:cNvSpPr>
          <p:nvPr/>
        </p:nvSpPr>
        <p:spPr bwMode="gray">
          <a:xfrm>
            <a:off x="3910489" y="5166566"/>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sp>
        <p:nvSpPr>
          <p:cNvPr id="53" name="Text Box 26">
            <a:extLst>
              <a:ext uri="{FF2B5EF4-FFF2-40B4-BE49-F238E27FC236}">
                <a16:creationId xmlns:a16="http://schemas.microsoft.com/office/drawing/2014/main" id="{28B0AEDF-3392-4EE9-9DE4-248C4836E72F}"/>
              </a:ext>
            </a:extLst>
          </p:cNvPr>
          <p:cNvSpPr txBox="1">
            <a:spLocks noChangeArrowheads="1"/>
          </p:cNvSpPr>
          <p:nvPr/>
        </p:nvSpPr>
        <p:spPr bwMode="auto">
          <a:xfrm>
            <a:off x="4128963" y="5574373"/>
            <a:ext cx="47799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rgbClr val="66FFFF"/>
              </a:buClr>
              <a:buNone/>
            </a:pPr>
            <a:r>
              <a:rPr lang="zh-CN" altLang="en-US" sz="3600" b="1" dirty="0">
                <a:latin typeface="+mn-lt"/>
                <a:ea typeface="+mn-ea"/>
                <a:cs typeface="+mn-ea"/>
                <a:sym typeface="+mn-lt"/>
              </a:rPr>
              <a:t>总结与展望</a:t>
            </a:r>
          </a:p>
        </p:txBody>
      </p:sp>
      <p:grpSp>
        <p:nvGrpSpPr>
          <p:cNvPr id="54" name="组合 53">
            <a:extLst>
              <a:ext uri="{FF2B5EF4-FFF2-40B4-BE49-F238E27FC236}">
                <a16:creationId xmlns:a16="http://schemas.microsoft.com/office/drawing/2014/main" id="{FE8A2788-FAED-4953-9E15-83B109997526}"/>
              </a:ext>
            </a:extLst>
          </p:cNvPr>
          <p:cNvGrpSpPr/>
          <p:nvPr/>
        </p:nvGrpSpPr>
        <p:grpSpPr>
          <a:xfrm>
            <a:off x="2941831" y="5711190"/>
            <a:ext cx="561147" cy="479425"/>
            <a:chOff x="2860722" y="3265265"/>
            <a:chExt cx="561147" cy="479425"/>
          </a:xfrm>
        </p:grpSpPr>
        <p:sp>
          <p:nvSpPr>
            <p:cNvPr id="56" name="Rectangle 10">
              <a:extLst>
                <a:ext uri="{FF2B5EF4-FFF2-40B4-BE49-F238E27FC236}">
                  <a16:creationId xmlns:a16="http://schemas.microsoft.com/office/drawing/2014/main" id="{EA22A6A6-D774-49CA-8079-F3F17A084A5D}"/>
                </a:ext>
              </a:extLst>
            </p:cNvPr>
            <p:cNvSpPr>
              <a:spLocks noChangeArrowheads="1"/>
            </p:cNvSpPr>
            <p:nvPr/>
          </p:nvSpPr>
          <p:spPr bwMode="gray">
            <a:xfrm rot="3419336">
              <a:off x="2901583" y="3224404"/>
              <a:ext cx="479425" cy="561147"/>
            </a:xfrm>
            <a:prstGeom prst="rect">
              <a:avLst/>
            </a:prstGeom>
            <a:gradFill rotWithShape="1">
              <a:gsLst>
                <a:gs pos="0">
                  <a:schemeClr val="hlink"/>
                </a:gs>
                <a:gs pos="100000">
                  <a:srgbClr val="000076"/>
                </a:gs>
              </a:gsLst>
              <a:lin ang="5400000" scaled="1"/>
            </a:gra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contourClr>
                <a:schemeClr val="hlink"/>
              </a:contourClr>
            </a:sp3d>
          </p:spPr>
          <p:txBody>
            <a:bodyPr rot="10800000" vert="eaVert"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mn-lt"/>
                <a:ea typeface="+mn-ea"/>
                <a:cs typeface="+mn-ea"/>
                <a:sym typeface="+mn-lt"/>
              </a:endParaRPr>
            </a:p>
          </p:txBody>
        </p:sp>
        <p:sp>
          <p:nvSpPr>
            <p:cNvPr id="57" name="Text Box 12">
              <a:extLst>
                <a:ext uri="{FF2B5EF4-FFF2-40B4-BE49-F238E27FC236}">
                  <a16:creationId xmlns:a16="http://schemas.microsoft.com/office/drawing/2014/main" id="{2A403DA0-77EB-42CA-82CB-4B326BD684AC}"/>
                </a:ext>
              </a:extLst>
            </p:cNvPr>
            <p:cNvSpPr txBox="1">
              <a:spLocks noChangeArrowheads="1"/>
            </p:cNvSpPr>
            <p:nvPr/>
          </p:nvSpPr>
          <p:spPr bwMode="gray">
            <a:xfrm>
              <a:off x="2989126" y="3276378"/>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dirty="0">
                  <a:solidFill>
                    <a:srgbClr val="FFFFFF"/>
                  </a:solidFill>
                  <a:latin typeface="+mn-lt"/>
                  <a:ea typeface="+mn-ea"/>
                  <a:cs typeface="+mn-ea"/>
                  <a:sym typeface="+mn-lt"/>
                </a:rPr>
                <a:t>5</a:t>
              </a:r>
            </a:p>
          </p:txBody>
        </p:sp>
      </p:grpSp>
      <p:sp>
        <p:nvSpPr>
          <p:cNvPr id="55" name="Line 4">
            <a:extLst>
              <a:ext uri="{FF2B5EF4-FFF2-40B4-BE49-F238E27FC236}">
                <a16:creationId xmlns:a16="http://schemas.microsoft.com/office/drawing/2014/main" id="{7EE2EFAE-08BC-43CD-BBC2-CBAD553389F7}"/>
              </a:ext>
            </a:extLst>
          </p:cNvPr>
          <p:cNvSpPr>
            <a:spLocks noChangeShapeType="1"/>
          </p:cNvSpPr>
          <p:nvPr/>
        </p:nvSpPr>
        <p:spPr bwMode="gray">
          <a:xfrm>
            <a:off x="3910489" y="6294956"/>
            <a:ext cx="5431836" cy="0"/>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cs typeface="+mn-ea"/>
              <a:sym typeface="+mn-lt"/>
            </a:endParaRPr>
          </a:p>
        </p:txBody>
      </p:sp>
    </p:spTree>
    <p:extLst>
      <p:ext uri="{BB962C8B-B14F-4D97-AF65-F5344CB8AC3E}">
        <p14:creationId xmlns:p14="http://schemas.microsoft.com/office/powerpoint/2010/main" val="2217850162"/>
      </p:ext>
    </p:extLst>
  </p:cSld>
  <p:clrMapOvr>
    <a:masterClrMapping/>
  </p:clrMapOvr>
</p:sld>
</file>

<file path=ppt/theme/theme1.xml><?xml version="1.0" encoding="utf-8"?>
<a:theme xmlns:a="http://schemas.openxmlformats.org/drawingml/2006/main" name="3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2zqzsyx">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2F2F2"/>
        </a:solidFill>
        <a:ln w="25400" cap="flat" cmpd="sng" algn="ctr">
          <a:solidFill>
            <a:srgbClr val="993300"/>
          </a:solidFill>
          <a:prstDash val="solid"/>
          <a:round/>
          <a:headEnd type="none" w="med" len="med"/>
          <a:tailEnd type="none" w="med" len="med"/>
        </a:ln>
        <a:effectLst>
          <a:outerShdw dist="17961" dir="2700000" algn="ctr" rotWithShape="0">
            <a:srgbClr val="993300">
              <a:gamma/>
              <a:shade val="60000"/>
              <a:invGamma/>
            </a:srgbClr>
          </a:outerShdw>
        </a:effectLst>
      </a:spPr>
      <a:bodyPr vert="horz" wrap="square" lIns="90170" tIns="46990" rIns="90170" bIns="46990" numCol="1" anchor="ctr"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2F2F2"/>
        </a:solidFill>
        <a:ln w="25400" cap="flat" cmpd="sng" algn="ctr">
          <a:solidFill>
            <a:srgbClr val="993300"/>
          </a:solidFill>
          <a:prstDash val="solid"/>
          <a:round/>
          <a:headEnd type="none" w="med" len="med"/>
          <a:tailEnd type="none" w="med" len="med"/>
        </a:ln>
        <a:effectLst>
          <a:outerShdw dist="17961" dir="2700000" algn="ctr" rotWithShape="0">
            <a:srgbClr val="993300">
              <a:gamma/>
              <a:shade val="60000"/>
              <a:invGamma/>
            </a:srgbClr>
          </a:outerShdw>
        </a:effectLst>
      </a:spPr>
      <a:bodyPr vert="horz" wrap="square" lIns="90170" tIns="46990" rIns="90170" bIns="46990" numCol="1" anchor="ctr"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默认设计模板">
  <a:themeElements>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2zqzsyx">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rgbClr val="C00000"/>
          </a:solidFill>
          <a:prstDash val="solid"/>
          <a:round/>
          <a:headEnd type="none" w="med" len="med"/>
          <a:tailEnd type="none" w="med" len="med"/>
        </a:ln>
        <a:effectLst>
          <a:outerShdw blurRad="63500" sx="102000" sy="102000" algn="ctr" rotWithShape="0">
            <a:prstClr val="black">
              <a:alpha val="40000"/>
            </a:prstClr>
          </a:outerShdw>
        </a:effectLst>
      </a:spPr>
      <a:bodyPr vert="horz" wrap="square" lIns="91440" tIns="45720" rIns="91440" bIns="45720" numCol="1" rtlCol="0" anchor="t" anchorCtr="0" compatLnSpc="1"/>
      <a:lstStyle>
        <a:defPPr algn="ctr">
          <a:spcAft>
            <a:spcPts val="600"/>
          </a:spcAft>
          <a:defRPr sz="2000" b="1" dirty="0">
            <a:solidFill>
              <a:srgbClr val="C00000"/>
            </a:solidFill>
            <a:latin typeface="+mn-lt"/>
            <a:ea typeface="+mn-ea"/>
            <a:cs typeface="+mn-ea"/>
            <a:sym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e2zqzsyx">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24113</TotalTime>
  <Words>1205</Words>
  <Application>Microsoft Macintosh PowerPoint</Application>
  <PresentationFormat>宽屏</PresentationFormat>
  <Paragraphs>178</Paragraphs>
  <Slides>19</Slides>
  <Notes>19</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19</vt:i4>
      </vt:variant>
    </vt:vector>
  </HeadingPairs>
  <TitlesOfParts>
    <vt:vector size="27" baseType="lpstr">
      <vt:lpstr>华文中宋</vt:lpstr>
      <vt:lpstr>Arial</vt:lpstr>
      <vt:lpstr>Calibri</vt:lpstr>
      <vt:lpstr>Times New Roman</vt:lpstr>
      <vt:lpstr>Wingdings</vt:lpstr>
      <vt:lpstr>3_默认设计模板</vt:lpstr>
      <vt:lpstr>4_默认设计模板</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郑 嘉晖</cp:lastModifiedBy>
  <cp:revision>2209</cp:revision>
  <dcterms:created xsi:type="dcterms:W3CDTF">2014-03-21T03:02:00Z</dcterms:created>
  <dcterms:modified xsi:type="dcterms:W3CDTF">2023-04-20T11:37:03Z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