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5CF69-7948-9E41-B6B0-6B945C3BB19B}" v="262" dt="2023-04-20T01:54:16.385"/>
    <p1510:client id="{50592EE1-662E-477A-8BE0-E824185F7596}" v="73" dt="2023-04-20T01:45:51.436"/>
    <p1510:client id="{7DEEC6EB-6148-A8F3-9D4A-7958B91B275C}" v="347" dt="2023-04-19T15:27:24.344"/>
    <p1510:client id="{E41E31A8-7F34-061B-71A2-C7CA2F1B8348}" v="1188" dt="2023-04-20T00:28:51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39"/>
  </p:normalViewPr>
  <p:slideViewPr>
    <p:cSldViewPr snapToGrid="0">
      <p:cViewPr varScale="1">
        <p:scale>
          <a:sx n="76" d="100"/>
          <a:sy n="76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E8F99-0E44-4990-9FE5-A9AC758A2133}" type="datetimeFigureOut">
              <a:rPr lang="en-IN" smtClean="0"/>
              <a:t>19/04/23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BFC9B-E04C-4F3B-9F2C-EE5EE013E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1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BFC9B-E04C-4F3B-9F2C-EE5EE013E5B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0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35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5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9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56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5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85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0" r:id="rId6"/>
    <p:sldLayoutId id="2147483916" r:id="rId7"/>
    <p:sldLayoutId id="2147483917" r:id="rId8"/>
    <p:sldLayoutId id="2147483918" r:id="rId9"/>
    <p:sldLayoutId id="2147483919" r:id="rId10"/>
    <p:sldLayoutId id="21474839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h.jwa@northeastern.edu" TargetMode="External"/><Relationship Id="rId2" Type="http://schemas.openxmlformats.org/officeDocument/2006/relationships/hyperlink" Target="mailto:sakharkar.a@northeastern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mailto:sharma.aaru@northeastern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A0F2D-E71F-B67E-5EA8-C62B0B32E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581" y="885177"/>
            <a:ext cx="5437187" cy="2986234"/>
          </a:xfrm>
        </p:spPr>
        <p:txBody>
          <a:bodyPr anchor="b">
            <a:normAutofit/>
          </a:bodyPr>
          <a:lstStyle/>
          <a:p>
            <a:pPr algn="ctr"/>
            <a:r>
              <a:rPr lang="en-IN"/>
              <a:t>Pneumonia Detection using CNN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50EE2-6F0F-B23E-4F8B-EA90502E0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55" y="4524683"/>
            <a:ext cx="5437187" cy="2265216"/>
          </a:xfrm>
        </p:spPr>
        <p:txBody>
          <a:bodyPr vert="horz" wrap="square" lIns="0" tIns="0" rIns="0" bIns="0" rtlCol="0" anchor="t">
            <a:normAutofit/>
          </a:bodyPr>
          <a:lstStyle/>
          <a:p>
            <a:pPr algn="ctr"/>
            <a:r>
              <a:rPr lang="en-IN">
                <a:solidFill>
                  <a:schemeClr val="tx1"/>
                </a:solidFill>
              </a:rPr>
              <a:t>Authors: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1. </a:t>
            </a:r>
            <a:r>
              <a:rPr lang="en-IN" sz="1800" err="1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Sakharkar</a:t>
            </a:r>
            <a:r>
              <a:rPr lang="en-IN" sz="180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, Aniket, </a:t>
            </a:r>
            <a:r>
              <a:rPr lang="en-IN" sz="1800" u="sng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sakharkar.a@northeastern.edu</a:t>
            </a:r>
            <a:endParaRPr lang="en-IN" sz="18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2. Shah, Jwalit, </a:t>
            </a:r>
            <a:r>
              <a:rPr lang="en-IN" sz="1800" u="sng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shah.jwa@northeastern.edu</a:t>
            </a:r>
            <a:endParaRPr lang="en-IN" sz="18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3. Sharma, Aarushi, </a:t>
            </a:r>
            <a:r>
              <a:rPr lang="en-IN" sz="1800" u="sng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sharma.aaru@northeastern.edu</a:t>
            </a:r>
            <a:endParaRPr lang="en-IN" sz="18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/>
            <a:endParaRPr lang="en-IN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E913295-DCCC-9E4F-6B60-ECF25B49B6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303" r="2" b="2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9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4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4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4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4" name="Group 5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5" name="Freeform: Shape 5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5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5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5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9" name="Rectangle 5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514EE-7404-5276-40E0-C92619B1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37140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Conclusions and Future Work</a:t>
            </a:r>
          </a:p>
        </p:txBody>
      </p:sp>
      <p:pic>
        <p:nvPicPr>
          <p:cNvPr id="3" name="Picture 2" descr="A picture containing website&#10;&#10;Description automatically generated">
            <a:extLst>
              <a:ext uri="{FF2B5EF4-FFF2-40B4-BE49-F238E27FC236}">
                <a16:creationId xmlns:a16="http://schemas.microsoft.com/office/drawing/2014/main" id="{E7712626-3E2B-962C-2EB1-40CEBB518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5284" y="2083435"/>
            <a:ext cx="4543918" cy="422529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</p:spPr>
      </p:pic>
      <p:pic>
        <p:nvPicPr>
          <p:cNvPr id="4" name="Picture 3" descr="A picture containing text, beverage&#10;&#10;Description automatically generated">
            <a:extLst>
              <a:ext uri="{FF2B5EF4-FFF2-40B4-BE49-F238E27FC236}">
                <a16:creationId xmlns:a16="http://schemas.microsoft.com/office/drawing/2014/main" id="{AB3E7224-2690-05B5-6C46-06C686559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8902" y="2083145"/>
            <a:ext cx="4498159" cy="4184016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4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4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4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4" name="Group 5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5" name="Freeform: Shape 5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5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5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5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9" name="Rectangle 5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514EE-7404-5276-40E0-C92619B1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37140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Conclusions and Future 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D9BD5-7D6B-32E4-9F5F-1084DADC15C7}"/>
              </a:ext>
            </a:extLst>
          </p:cNvPr>
          <p:cNvSpPr txBox="1"/>
          <p:nvPr/>
        </p:nvSpPr>
        <p:spPr>
          <a:xfrm>
            <a:off x="550862" y="2093238"/>
            <a:ext cx="110823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 on the experiments conducted, we can conclude that the combination of :</a:t>
            </a:r>
          </a:p>
          <a:p>
            <a:pPr algn="just"/>
            <a:endParaRPr lang="en-US" sz="2000" b="0" i="0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Epoch = 10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r>
              <a:rPr lang="en-US" sz="2000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ate = 0.00001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Batch Size = 32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Accuracy = 89%</a:t>
            </a:r>
          </a:p>
          <a:p>
            <a:pPr algn="just"/>
            <a:endParaRPr lang="en-US" sz="2000" dirty="0">
              <a:solidFill>
                <a:srgbClr val="D1D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Yielded the best 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Accuracy = 89%. </a:t>
            </a:r>
          </a:p>
          <a:p>
            <a:pPr algn="just"/>
            <a:endParaRPr lang="en-US" sz="2000" dirty="0">
              <a:solidFill>
                <a:srgbClr val="D1D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preferred measure for evaluation was: F1-Score = 0.65 (For Normal) and F1-Score = 0.34 (For Pneumonia) which was used to assess the model's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49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0483-0809-6347-7DCC-4581C5F2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08680" y="3100057"/>
            <a:ext cx="7195730" cy="651538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Avenir Next LT Pro"/>
                <a:cs typeface="Calibri"/>
              </a:rPr>
              <a:t>                                     </a:t>
            </a:r>
            <a:r>
              <a:rPr lang="en-US" sz="4400" b="1" dirty="0">
                <a:latin typeface="Avenir Next LT Pro"/>
                <a:cs typeface="Calibri"/>
              </a:rPr>
              <a:t>  THANK  YOU</a:t>
            </a:r>
            <a:endParaRPr lang="en-US" sz="4400" dirty="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9" name="Graphic 6" descr="Handshake">
            <a:extLst>
              <a:ext uri="{FF2B5EF4-FFF2-40B4-BE49-F238E27FC236}">
                <a16:creationId xmlns:a16="http://schemas.microsoft.com/office/drawing/2014/main" id="{220F3A26-7656-A5F4-1F89-B933BF4BC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980" y="1068865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703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703D-841E-157C-CB88-9D0381CF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CD722-E003-F419-E394-3D1E114D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1032"/>
            <a:ext cx="11090274" cy="3799709"/>
          </a:xfrm>
        </p:spPr>
        <p:txBody>
          <a:bodyPr vert="horz" wrap="square" lIns="0" tIns="0" rIns="0" bIns="0" rtlCol="0" anchor="t">
            <a:noAutofit/>
          </a:bodyPr>
          <a:lstStyle/>
          <a:p>
            <a:pPr algn="just"/>
            <a:r>
              <a:rPr lang="en-US" sz="20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Develop an automated system </a:t>
            </a:r>
            <a:r>
              <a:rPr lang="en-US" sz="2000" b="0" i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for </a:t>
            </a:r>
            <a:r>
              <a:rPr lang="en-US" sz="20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detecting Pneumonia</a:t>
            </a:r>
            <a:r>
              <a:rPr lang="en-US" sz="2000" b="0" i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in </a:t>
            </a:r>
            <a:r>
              <a:rPr lang="en-US" sz="2000" b="0" i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chest X-ray images</a:t>
            </a:r>
            <a:r>
              <a:rPr lang="en-US" sz="20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 using CNN and improve  accuracy of pneumonia detection by reducing potential for human error or bias in diagnosis.</a:t>
            </a:r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US" sz="2000" b="0" i="0">
                <a:solidFill>
                  <a:schemeClr val="tx1"/>
                </a:solidFill>
                <a:effectLst/>
                <a:latin typeface="Calibri"/>
                <a:cs typeface="Calibri"/>
              </a:rPr>
              <a:t>To </a:t>
            </a:r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train CNN model</a:t>
            </a:r>
            <a:r>
              <a:rPr lang="en-US" sz="2000" b="0" i="0">
                <a:solidFill>
                  <a:schemeClr val="tx1"/>
                </a:solidFill>
                <a:effectLst/>
                <a:latin typeface="Calibri"/>
                <a:cs typeface="Calibri"/>
              </a:rPr>
              <a:t> on a large dataset of chest X-ray images with labeled pneumonia cases and normal cases</a:t>
            </a:r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20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to extract relevant features  and use them to make predictions on new, unseen images.</a:t>
            </a:r>
            <a:endParaRPr lang="en-US" sz="2000">
              <a:solidFill>
                <a:schemeClr val="tx1"/>
              </a:solidFill>
              <a:latin typeface="Calibri"/>
              <a:cs typeface="Calibri"/>
            </a:endParaRPr>
          </a:p>
          <a:p>
            <a:pPr algn="just"/>
            <a:r>
              <a:rPr lang="en-US" sz="2000" b="0" i="0">
                <a:solidFill>
                  <a:schemeClr val="tx1"/>
                </a:solidFill>
                <a:effectLst/>
                <a:latin typeface="Calibri"/>
                <a:cs typeface="Calibri"/>
              </a:rPr>
              <a:t>To explore the potential impact of </a:t>
            </a:r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using CNN for</a:t>
            </a:r>
            <a:r>
              <a:rPr lang="en-US" sz="2000" b="0" i="0">
                <a:solidFill>
                  <a:schemeClr val="tx1"/>
                </a:solidFill>
                <a:effectLst/>
                <a:latin typeface="Calibri"/>
                <a:cs typeface="Calibri"/>
              </a:rPr>
              <a:t> improving healthcare outcomes, such as reducing</a:t>
            </a:r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2000" b="0" i="0">
                <a:solidFill>
                  <a:schemeClr val="tx1"/>
                </a:solidFill>
                <a:effectLst/>
                <a:latin typeface="Calibri"/>
                <a:cs typeface="Calibri"/>
              </a:rPr>
              <a:t> workload on radiologists, enabling faster and more efficient patient </a:t>
            </a:r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care.</a:t>
            </a:r>
            <a:endParaRPr lang="en-US" sz="2000" b="0" i="0">
              <a:solidFill>
                <a:schemeClr val="tx1"/>
              </a:solidFill>
              <a:effectLst/>
              <a:latin typeface="Calibri"/>
              <a:cs typeface="Calibri"/>
            </a:endParaRPr>
          </a:p>
          <a:p>
            <a:pPr algn="just"/>
            <a:r>
              <a:rPr lang="en-US" sz="20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The overall goal of the project is to develop a reliable and accurate pneumonia detection tool that can assist doctors in making more informed diagnoses and providing appropriate treatment.</a:t>
            </a:r>
            <a:endParaRPr lang="en-US" sz="200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IN" sz="2000">
              <a:solidFill>
                <a:srgbClr val="FFFFFF">
                  <a:alpha val="60000"/>
                </a:srgb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4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06BB-5C6E-FE4B-0535-B04F743B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D2F36-8403-01AA-9CF8-58B6D165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algn="just"/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The dataset consists of  OCT Chest X-Ray images labelled as Normal or Pneumonia split into Training, Validation and Test set of independent patients.</a:t>
            </a:r>
            <a:endParaRPr lang="en-US"/>
          </a:p>
          <a:p>
            <a:pPr algn="just"/>
            <a:r>
              <a:rPr lang="en-US" sz="2000">
                <a:solidFill>
                  <a:schemeClr val="tx1"/>
                </a:solidFill>
                <a:latin typeface="Calibri"/>
                <a:cs typeface="Arial"/>
              </a:rPr>
              <a:t>Optical coherence tomography (OCT) is a technique for obtaining sub-surface images of translucent or opaque materials at a resolution equivalent to a low-power microscope.</a:t>
            </a:r>
            <a:endParaRPr lang="en-US" sz="2000">
              <a:solidFill>
                <a:schemeClr val="tx1"/>
              </a:solidFill>
              <a:latin typeface="Calibri"/>
              <a:cs typeface="Calibri"/>
            </a:endParaRPr>
          </a:p>
          <a:p>
            <a:pPr algn="just"/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There are 5,863 X-Ray images (JPEG) and 2 categories (Pneumonia/Normal).</a:t>
            </a:r>
          </a:p>
          <a:p>
            <a:endParaRPr lang="en-IN" sz="20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387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B3D5F-9400-AECD-C991-67047FEA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10601854" cy="1333055"/>
          </a:xfrm>
        </p:spPr>
        <p:txBody>
          <a:bodyPr wrap="square" anchor="t">
            <a:normAutofit/>
          </a:bodyPr>
          <a:lstStyle/>
          <a:p>
            <a:r>
              <a:rPr lang="en-IN">
                <a:ea typeface="+mj-lt"/>
                <a:cs typeface="+mj-lt"/>
              </a:rPr>
              <a:t>EXPLORATORY DATA ANALYSIS</a:t>
            </a:r>
          </a:p>
          <a:p>
            <a:pPr>
              <a:lnSpc>
                <a:spcPct val="90000"/>
              </a:lnSpc>
            </a:pPr>
            <a:endParaRPr lang="en-IN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036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8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18D0D59-E95A-7058-7A4A-077E4F5B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63" y="1912652"/>
            <a:ext cx="5773738" cy="363964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8B65D21-11BC-5906-33D1-27840137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676" y="2078662"/>
            <a:ext cx="4500562" cy="3317203"/>
          </a:xfrm>
        </p:spPr>
        <p:txBody>
          <a:bodyPr anchor="t">
            <a:normAutofit fontScale="92500" lnSpcReduction="20000"/>
          </a:bodyPr>
          <a:lstStyle/>
          <a:p>
            <a:pPr algn="just"/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 The given visualization, shows that the data is imbalanced, with one class (Pneumonia) being more prevalent than the other (Normal). </a:t>
            </a:r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To handle the imbalanced data, data augmentation has been performed.</a:t>
            </a:r>
          </a:p>
          <a:p>
            <a:pPr algn="just"/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Approaches that alter the training data in ways that change the array representation while keeping the label the same are known as data augmentation techniques. </a:t>
            </a:r>
          </a:p>
          <a:p>
            <a:endParaRPr lang="en-US" sz="20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94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43704-A823-9B00-3E66-249A74B6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1004093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EXPLORATORY DATA ANALYSIS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D864CB-236E-F55B-4B6C-17E9CDF0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5" y="1792814"/>
            <a:ext cx="2842700" cy="3466575"/>
          </a:xfrm>
          <a:custGeom>
            <a:avLst/>
            <a:gdLst/>
            <a:ahLst/>
            <a:cxnLst/>
            <a:rect l="l" t="t" r="r" b="b"/>
            <a:pathLst>
              <a:path w="2887200" h="3779838">
                <a:moveTo>
                  <a:pt x="0" y="0"/>
                </a:moveTo>
                <a:lnTo>
                  <a:pt x="2887200" y="0"/>
                </a:lnTo>
                <a:lnTo>
                  <a:pt x="2887200" y="3779838"/>
                </a:lnTo>
                <a:lnTo>
                  <a:pt x="0" y="3779838"/>
                </a:lnTo>
                <a:close/>
              </a:path>
            </a:pathLst>
          </a:cu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B9DA9AA-7F2C-7553-C574-67C5D2683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083" y="1792814"/>
            <a:ext cx="3022617" cy="3466575"/>
          </a:xfrm>
          <a:custGeom>
            <a:avLst/>
            <a:gdLst/>
            <a:ahLst/>
            <a:cxnLst/>
            <a:rect l="l" t="t" r="r" b="b"/>
            <a:pathLst>
              <a:path w="2887200" h="3779838">
                <a:moveTo>
                  <a:pt x="0" y="0"/>
                </a:moveTo>
                <a:lnTo>
                  <a:pt x="2887200" y="0"/>
                </a:lnTo>
                <a:lnTo>
                  <a:pt x="2887200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A9F95F-2360-390E-FBD1-412CD1ADD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220" y="1455016"/>
            <a:ext cx="5019144" cy="4142510"/>
          </a:xfrm>
        </p:spPr>
        <p:txBody>
          <a:bodyPr anchor="t">
            <a:normAutofit/>
          </a:bodyPr>
          <a:lstStyle/>
          <a:p>
            <a:pPr marL="342900" indent="-342900" algn="just"/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Grayscale Normalization has been performed to reduce illumination differences.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/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Some popular augmentations people use are grayscales, horizontal flips, vertical flips, random crops, color jitters, translations, rotations, and much more. </a:t>
            </a:r>
            <a:endParaRPr lang="en-US" sz="2000" dirty="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 marL="342900" indent="-342900" algn="just"/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By applying a couple of transformations to train data,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 number of training examples 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can easily be doubled or tripled,  and a very robust model could be created.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58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79C50-3492-D23B-73ED-A29942A7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CNN Architecture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91E23B-7014-920C-AF78-747FF8AC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" y="2086034"/>
            <a:ext cx="11014365" cy="4227019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6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8CE5-247D-F32F-8F96-EE6A73EE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Results</a:t>
            </a:r>
          </a:p>
          <a:p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2DB1EF-3E52-7931-C387-0DDEFD93B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23409"/>
              </p:ext>
            </p:extLst>
          </p:nvPr>
        </p:nvGraphicFramePr>
        <p:xfrm>
          <a:off x="481263" y="2230915"/>
          <a:ext cx="11111958" cy="397402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25778">
                  <a:extLst>
                    <a:ext uri="{9D8B030D-6E8A-4147-A177-3AD203B41FA5}">
                      <a16:colId xmlns:a16="http://schemas.microsoft.com/office/drawing/2014/main" val="65738379"/>
                    </a:ext>
                  </a:extLst>
                </a:gridCol>
                <a:gridCol w="1383740">
                  <a:extLst>
                    <a:ext uri="{9D8B030D-6E8A-4147-A177-3AD203B41FA5}">
                      <a16:colId xmlns:a16="http://schemas.microsoft.com/office/drawing/2014/main" val="750066958"/>
                    </a:ext>
                  </a:extLst>
                </a:gridCol>
                <a:gridCol w="1383740">
                  <a:extLst>
                    <a:ext uri="{9D8B030D-6E8A-4147-A177-3AD203B41FA5}">
                      <a16:colId xmlns:a16="http://schemas.microsoft.com/office/drawing/2014/main" val="426181836"/>
                    </a:ext>
                  </a:extLst>
                </a:gridCol>
                <a:gridCol w="1383740">
                  <a:extLst>
                    <a:ext uri="{9D8B030D-6E8A-4147-A177-3AD203B41FA5}">
                      <a16:colId xmlns:a16="http://schemas.microsoft.com/office/drawing/2014/main" val="3322172509"/>
                    </a:ext>
                  </a:extLst>
                </a:gridCol>
                <a:gridCol w="1383740">
                  <a:extLst>
                    <a:ext uri="{9D8B030D-6E8A-4147-A177-3AD203B41FA5}">
                      <a16:colId xmlns:a16="http://schemas.microsoft.com/office/drawing/2014/main" val="2691740595"/>
                    </a:ext>
                  </a:extLst>
                </a:gridCol>
                <a:gridCol w="1383740">
                  <a:extLst>
                    <a:ext uri="{9D8B030D-6E8A-4147-A177-3AD203B41FA5}">
                      <a16:colId xmlns:a16="http://schemas.microsoft.com/office/drawing/2014/main" val="3338593581"/>
                    </a:ext>
                  </a:extLst>
                </a:gridCol>
                <a:gridCol w="1383740">
                  <a:extLst>
                    <a:ext uri="{9D8B030D-6E8A-4147-A177-3AD203B41FA5}">
                      <a16:colId xmlns:a16="http://schemas.microsoft.com/office/drawing/2014/main" val="4020531917"/>
                    </a:ext>
                  </a:extLst>
                </a:gridCol>
                <a:gridCol w="1383740">
                  <a:extLst>
                    <a:ext uri="{9D8B030D-6E8A-4147-A177-3AD203B41FA5}">
                      <a16:colId xmlns:a16="http://schemas.microsoft.com/office/drawing/2014/main" val="2550793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62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0.6161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0.6051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0.61055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1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0.63664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26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0.65933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67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0.62810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82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0.62735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20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0.5448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0.65699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67858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0.5969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0.6076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0.4983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0.8509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0.60220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81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0.5592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0.65227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549400"/>
                  </a:ext>
                </a:extLst>
              </a:tr>
              <a:tr h="3672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0.000100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0.6127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0.6410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0.5224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0.8974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/>
                        <a:t>0.62653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33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F7B0-ECD4-C0CA-9A10-3E014880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F855EFB-47F5-5545-FED4-341BBB320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160373"/>
              </p:ext>
            </p:extLst>
          </p:nvPr>
        </p:nvGraphicFramePr>
        <p:xfrm>
          <a:off x="550863" y="2112963"/>
          <a:ext cx="11090272" cy="283082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72568">
                  <a:extLst>
                    <a:ext uri="{9D8B030D-6E8A-4147-A177-3AD203B41FA5}">
                      <a16:colId xmlns:a16="http://schemas.microsoft.com/office/drawing/2014/main" val="2977496508"/>
                    </a:ext>
                  </a:extLst>
                </a:gridCol>
                <a:gridCol w="2772568">
                  <a:extLst>
                    <a:ext uri="{9D8B030D-6E8A-4147-A177-3AD203B41FA5}">
                      <a16:colId xmlns:a16="http://schemas.microsoft.com/office/drawing/2014/main" val="2236121475"/>
                    </a:ext>
                  </a:extLst>
                </a:gridCol>
                <a:gridCol w="2772568">
                  <a:extLst>
                    <a:ext uri="{9D8B030D-6E8A-4147-A177-3AD203B41FA5}">
                      <a16:colId xmlns:a16="http://schemas.microsoft.com/office/drawing/2014/main" val="3428166115"/>
                    </a:ext>
                  </a:extLst>
                </a:gridCol>
                <a:gridCol w="2772568">
                  <a:extLst>
                    <a:ext uri="{9D8B030D-6E8A-4147-A177-3AD203B41FA5}">
                      <a16:colId xmlns:a16="http://schemas.microsoft.com/office/drawing/2014/main" val="3479384884"/>
                    </a:ext>
                  </a:extLst>
                </a:gridCol>
              </a:tblGrid>
              <a:tr h="40440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13887"/>
                  </a:ext>
                </a:extLst>
              </a:tr>
              <a:tr h="404403">
                <a:tc>
                  <a:txBody>
                    <a:bodyPr/>
                    <a:lstStyle/>
                    <a:p>
                      <a:r>
                        <a:rPr lang="en-US"/>
                        <a:t>Pneumonia (Class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88081"/>
                  </a:ext>
                </a:extLst>
              </a:tr>
              <a:tr h="404403">
                <a:tc>
                  <a:txBody>
                    <a:bodyPr/>
                    <a:lstStyle/>
                    <a:p>
                      <a:r>
                        <a:rPr lang="en-US"/>
                        <a:t>Normal (Class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948927"/>
                  </a:ext>
                </a:extLst>
              </a:tr>
              <a:tr h="404403">
                <a:tc>
                  <a:txBody>
                    <a:bodyPr/>
                    <a:lstStyle/>
                    <a:p>
                      <a:r>
                        <a:rPr lang="en-US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76631"/>
                  </a:ext>
                </a:extLst>
              </a:tr>
              <a:tr h="404403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88959"/>
                  </a:ext>
                </a:extLst>
              </a:tr>
              <a:tr h="404403">
                <a:tc>
                  <a:txBody>
                    <a:bodyPr/>
                    <a:lstStyle/>
                    <a:p>
                      <a:r>
                        <a:rPr lang="en-US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05286"/>
                  </a:ext>
                </a:extLst>
              </a:tr>
              <a:tr h="404403">
                <a:tc>
                  <a:txBody>
                    <a:bodyPr/>
                    <a:lstStyle/>
                    <a:p>
                      <a:r>
                        <a:rPr lang="en-US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2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2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CDAB0-262D-F7C8-735F-A2C746CF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37140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D43D8E9-B1AB-4D81-9F4E-04AA5C5A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CC0BED-F03F-40D6-96CE-80CAE666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ED97E3C-FB6A-ACEA-3E70-538ECC8F94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266" y="2636078"/>
            <a:ext cx="6371409" cy="3360918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20298B25-EC75-94A9-3363-82A8933A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4357" y="2473382"/>
            <a:ext cx="3912375" cy="3676015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871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Macintosh PowerPoint</Application>
  <PresentationFormat>Widescreen</PresentationFormat>
  <Paragraphs>143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3DFloatVTI</vt:lpstr>
      <vt:lpstr>Pneumonia Detection using CNN </vt:lpstr>
      <vt:lpstr>OBJECTIVES</vt:lpstr>
      <vt:lpstr>DATA DESCRIPTION</vt:lpstr>
      <vt:lpstr>EXPLORATORY DATA ANALYSIS </vt:lpstr>
      <vt:lpstr>EXPLORATORY DATA ANALYSIS</vt:lpstr>
      <vt:lpstr>CNN Architecture</vt:lpstr>
      <vt:lpstr>Results </vt:lpstr>
      <vt:lpstr>Results</vt:lpstr>
      <vt:lpstr>Results</vt:lpstr>
      <vt:lpstr>Conclusions and Future Work</vt:lpstr>
      <vt:lpstr>Conclusions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using CNN </dc:title>
  <dc:creator>Aniket Rupesh Sakharkar</dc:creator>
  <cp:lastModifiedBy>Aarushi Sharma</cp:lastModifiedBy>
  <cp:revision>2</cp:revision>
  <dcterms:created xsi:type="dcterms:W3CDTF">2023-04-10T17:02:27Z</dcterms:created>
  <dcterms:modified xsi:type="dcterms:W3CDTF">2023-04-20T01:54:16Z</dcterms:modified>
</cp:coreProperties>
</file>