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D4AD4-B25F-079D-862F-0F6FDB08A70B}" v="172" dt="2022-12-08T00:41:53.138"/>
    <p1510:client id="{CC448377-E3AF-FFCD-1843-37D43A616D1E}" v="34" dt="2022-12-09T16:19:02.094"/>
    <p1510:client id="{E51B0DC5-B7C1-103F-F5E7-B91B93348137}" v="158" dt="2022-12-09T14:27:54.949"/>
    <p1510:client id="{F291AC1B-5D2D-E09C-88F8-D2BC2DFF3D52}" v="4" dt="2022-12-09T20:48:22.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67282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9132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4154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6215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1/13/2023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309703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1019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7257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5298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956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1/13/2023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9516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1/13/2023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5593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1/13/2023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36092453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C634-AA9F-E833-9AC2-5B432EB89F9C}"/>
              </a:ext>
            </a:extLst>
          </p:cNvPr>
          <p:cNvSpPr>
            <a:spLocks noGrp="1"/>
          </p:cNvSpPr>
          <p:nvPr>
            <p:ph type="ctrTitle"/>
          </p:nvPr>
        </p:nvSpPr>
        <p:spPr>
          <a:xfrm>
            <a:off x="1246573" y="1817334"/>
            <a:ext cx="6593214" cy="1998517"/>
          </a:xfrm>
        </p:spPr>
        <p:txBody>
          <a:bodyPr>
            <a:normAutofit/>
          </a:bodyPr>
          <a:lstStyle/>
          <a:p>
            <a:pPr>
              <a:lnSpc>
                <a:spcPct val="90000"/>
              </a:lnSpc>
            </a:pPr>
            <a:r>
              <a:rPr lang="en-IN" sz="4800"/>
              <a:t>University Healthcare Database System</a:t>
            </a:r>
          </a:p>
        </p:txBody>
      </p:sp>
      <p:sp>
        <p:nvSpPr>
          <p:cNvPr id="3" name="Subtitle 2">
            <a:extLst>
              <a:ext uri="{FF2B5EF4-FFF2-40B4-BE49-F238E27FC236}">
                <a16:creationId xmlns:a16="http://schemas.microsoft.com/office/drawing/2014/main" id="{10C3399A-28A0-ABAF-5D4F-631AED5F39D1}"/>
              </a:ext>
            </a:extLst>
          </p:cNvPr>
          <p:cNvSpPr>
            <a:spLocks noGrp="1"/>
          </p:cNvSpPr>
          <p:nvPr>
            <p:ph type="subTitle" idx="1"/>
          </p:nvPr>
        </p:nvSpPr>
        <p:spPr>
          <a:xfrm>
            <a:off x="1246929" y="4389851"/>
            <a:ext cx="2644784" cy="2553808"/>
          </a:xfrm>
        </p:spPr>
        <p:txBody>
          <a:bodyPr anchor="b">
            <a:noAutofit/>
          </a:bodyPr>
          <a:lstStyle/>
          <a:p>
            <a:pPr algn="ctr"/>
            <a:endParaRPr lang="en-IN" sz="1800"/>
          </a:p>
          <a:p>
            <a:pPr algn="ctr"/>
            <a:endParaRPr lang="en-IN" sz="1800"/>
          </a:p>
          <a:p>
            <a:pPr algn="ctr"/>
            <a:endParaRPr lang="en-IN" sz="1800"/>
          </a:p>
          <a:p>
            <a:pPr algn="ctr"/>
            <a:endParaRPr lang="en-IN" sz="1800"/>
          </a:p>
          <a:p>
            <a:pPr algn="ctr"/>
            <a:r>
              <a:rPr lang="en-IN" sz="1800"/>
              <a:t>Section 1</a:t>
            </a:r>
          </a:p>
          <a:p>
            <a:pPr algn="ctr"/>
            <a:r>
              <a:rPr lang="en-IN" sz="1800"/>
              <a:t>Group 14</a:t>
            </a:r>
            <a:endParaRPr lang="en-IN"/>
          </a:p>
          <a:p>
            <a:pPr algn="ctr"/>
            <a:r>
              <a:rPr lang="en-IN" sz="1800"/>
              <a:t>Aarushi Sharma</a:t>
            </a:r>
          </a:p>
          <a:p>
            <a:pPr algn="ctr"/>
            <a:r>
              <a:rPr lang="en-IN" sz="1800"/>
              <a:t>Aniket Sakharkar</a:t>
            </a:r>
          </a:p>
          <a:p>
            <a:endParaRPr lang="en-IN" sz="1800"/>
          </a:p>
          <a:p>
            <a:endParaRPr lang="en-IN" sz="1800"/>
          </a:p>
        </p:txBody>
      </p:sp>
      <p:pic>
        <p:nvPicPr>
          <p:cNvPr id="4" name="Picture 3">
            <a:extLst>
              <a:ext uri="{FF2B5EF4-FFF2-40B4-BE49-F238E27FC236}">
                <a16:creationId xmlns:a16="http://schemas.microsoft.com/office/drawing/2014/main" id="{4BC4DE04-5B1F-6C8C-EB48-A92F23A8C8D1}"/>
              </a:ext>
            </a:extLst>
          </p:cNvPr>
          <p:cNvPicPr>
            <a:picLocks noChangeAspect="1"/>
          </p:cNvPicPr>
          <p:nvPr/>
        </p:nvPicPr>
        <p:blipFill rotWithShape="1">
          <a:blip r:embed="rId2"/>
          <a:srcRect t="5784"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161992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BF0AE-267E-5194-FE25-339C90856EA9}"/>
              </a:ext>
            </a:extLst>
          </p:cNvPr>
          <p:cNvSpPr>
            <a:spLocks noGrp="1"/>
          </p:cNvSpPr>
          <p:nvPr>
            <p:ph type="title"/>
          </p:nvPr>
        </p:nvSpPr>
        <p:spPr>
          <a:xfrm>
            <a:off x="382280" y="107331"/>
            <a:ext cx="6743844" cy="1609344"/>
          </a:xfrm>
        </p:spPr>
        <p:txBody>
          <a:bodyPr>
            <a:normAutofit/>
          </a:bodyPr>
          <a:lstStyle/>
          <a:p>
            <a:pPr algn="ctr"/>
            <a:r>
              <a:rPr lang="en-IN" sz="4800"/>
              <a:t>Business Problem</a:t>
            </a:r>
          </a:p>
        </p:txBody>
      </p:sp>
      <p:sp>
        <p:nvSpPr>
          <p:cNvPr id="3" name="Content Placeholder 2">
            <a:extLst>
              <a:ext uri="{FF2B5EF4-FFF2-40B4-BE49-F238E27FC236}">
                <a16:creationId xmlns:a16="http://schemas.microsoft.com/office/drawing/2014/main" id="{A690097D-A8DB-D700-021F-6AA60A16830C}"/>
              </a:ext>
            </a:extLst>
          </p:cNvPr>
          <p:cNvSpPr>
            <a:spLocks noGrp="1"/>
          </p:cNvSpPr>
          <p:nvPr>
            <p:ph idx="1"/>
          </p:nvPr>
        </p:nvSpPr>
        <p:spPr>
          <a:xfrm>
            <a:off x="382279" y="1322418"/>
            <a:ext cx="6743845" cy="5382442"/>
          </a:xfrm>
        </p:spPr>
        <p:txBody>
          <a:bodyPr vert="horz" lIns="91440" tIns="45720" rIns="91440" bIns="45720" rtlCol="0" anchor="t">
            <a:noAutofit/>
          </a:bodyPr>
          <a:lstStyle/>
          <a:p>
            <a:pPr algn="just">
              <a:spcAft>
                <a:spcPts val="800"/>
              </a:spcAft>
            </a:pPr>
            <a:r>
              <a:rPr lang="en-IN" sz="1800" dirty="0">
                <a:effectLst/>
                <a:latin typeface="Arial"/>
                <a:ea typeface="Calibri" panose="020F0502020204030204" pitchFamily="34" charset="0"/>
                <a:cs typeface="Times New Roman"/>
              </a:rPr>
              <a:t>When a student walks in, a doctor may not have the time to go through mountains of data. As a result, the information must be queried, filtered, and retrieved using the appropriate technology.</a:t>
            </a:r>
            <a:endParaRPr lang="en-US" sz="1800" dirty="0"/>
          </a:p>
          <a:p>
            <a:pPr algn="just">
              <a:spcAft>
                <a:spcPts val="800"/>
              </a:spcAft>
            </a:pPr>
            <a:r>
              <a:rPr lang="en-IN" sz="1800" dirty="0">
                <a:effectLst/>
                <a:latin typeface="Arial"/>
                <a:ea typeface="Calibri" panose="020F0502020204030204" pitchFamily="34" charset="0"/>
                <a:cs typeface="Times New Roman"/>
              </a:rPr>
              <a:t>Universities across the United States are planning to create a database system to address the problem with the respective university’s healthcare database, where students must fill out the student health history form, and the data is stored not only in the university’s record but also the hospital based on the zip code that each student enters. As needed, students can seek medical attention and receive the necessary vaccinations based on their previous records.</a:t>
            </a:r>
          </a:p>
          <a:p>
            <a:pPr algn="just">
              <a:spcAft>
                <a:spcPts val="800"/>
              </a:spcAft>
            </a:pPr>
            <a:r>
              <a:rPr lang="en-IN" sz="1800" dirty="0">
                <a:effectLst/>
                <a:latin typeface="Arial"/>
                <a:ea typeface="Calibri" panose="020F0502020204030204" pitchFamily="34" charset="0"/>
                <a:cs typeface="Times New Roman"/>
              </a:rPr>
              <a:t>If a student needs the assistance of medical professionals from other facilities, a database system enables information interchange to be in place. With this university healthcare database system, the</a:t>
            </a:r>
            <a:r>
              <a:rPr lang="en-IN" sz="1800" dirty="0">
                <a:latin typeface="Arial"/>
                <a:ea typeface="Calibri" panose="020F0502020204030204" pitchFamily="34" charset="0"/>
                <a:cs typeface="Times New Roman"/>
              </a:rPr>
              <a:t> centre</a:t>
            </a:r>
            <a:r>
              <a:rPr lang="en-IN" sz="1800" dirty="0">
                <a:effectLst/>
                <a:latin typeface="Arial"/>
                <a:ea typeface="Calibri" panose="020F0502020204030204" pitchFamily="34" charset="0"/>
                <a:cs typeface="Times New Roman"/>
              </a:rPr>
              <a:t> will be able to retrieve easily, update, and report patient data, assisting medical professionals and doctors in providing prompt, accurate diagnoses.</a:t>
            </a:r>
          </a:p>
          <a:p>
            <a:pPr marL="0" indent="0">
              <a:buNone/>
            </a:pPr>
            <a:endParaRPr lang="en-IN" sz="1500"/>
          </a:p>
        </p:txBody>
      </p:sp>
      <p:pic>
        <p:nvPicPr>
          <p:cNvPr id="4" name="Picture 4" descr="Diagram&#10;&#10;Description automatically generated">
            <a:extLst>
              <a:ext uri="{FF2B5EF4-FFF2-40B4-BE49-F238E27FC236}">
                <a16:creationId xmlns:a16="http://schemas.microsoft.com/office/drawing/2014/main" id="{AEFAD5A8-2995-D3F8-9B54-EE00E754785F}"/>
              </a:ext>
            </a:extLst>
          </p:cNvPr>
          <p:cNvPicPr>
            <a:picLocks noChangeAspect="1"/>
          </p:cNvPicPr>
          <p:nvPr/>
        </p:nvPicPr>
        <p:blipFill rotWithShape="1">
          <a:blip r:embed="rId4"/>
          <a:srcRect l="30227" r="34370"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9554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FD6E26-0592-B931-5EDB-6E1C279CC0C9}"/>
              </a:ext>
            </a:extLst>
          </p:cNvPr>
          <p:cNvSpPr>
            <a:spLocks noGrp="1"/>
          </p:cNvSpPr>
          <p:nvPr>
            <p:ph type="title"/>
          </p:nvPr>
        </p:nvSpPr>
        <p:spPr>
          <a:xfrm>
            <a:off x="1069848" y="484632"/>
            <a:ext cx="10058400" cy="1609344"/>
          </a:xfrm>
        </p:spPr>
        <p:txBody>
          <a:bodyPr>
            <a:normAutofit/>
          </a:bodyPr>
          <a:lstStyle/>
          <a:p>
            <a:pPr algn="ctr"/>
            <a:r>
              <a:rPr lang="en-IN"/>
              <a:t>Business Requirements</a:t>
            </a:r>
          </a:p>
        </p:txBody>
      </p:sp>
      <p:sp>
        <p:nvSpPr>
          <p:cNvPr id="3" name="Content Placeholder 2">
            <a:extLst>
              <a:ext uri="{FF2B5EF4-FFF2-40B4-BE49-F238E27FC236}">
                <a16:creationId xmlns:a16="http://schemas.microsoft.com/office/drawing/2014/main" id="{71FCE65E-DECC-41E3-186A-35D553F9F1BE}"/>
              </a:ext>
            </a:extLst>
          </p:cNvPr>
          <p:cNvSpPr>
            <a:spLocks noGrp="1"/>
          </p:cNvSpPr>
          <p:nvPr>
            <p:ph idx="1"/>
          </p:nvPr>
        </p:nvSpPr>
        <p:spPr>
          <a:xfrm>
            <a:off x="1069848" y="2320412"/>
            <a:ext cx="10058400" cy="3851787"/>
          </a:xfrm>
        </p:spPr>
        <p:txBody>
          <a:bodyPr vert="horz" lIns="91440" tIns="45720" rIns="91440" bIns="45720" rtlCol="0" anchor="t">
            <a:normAutofit/>
          </a:bodyPr>
          <a:lstStyle/>
          <a:p>
            <a:pPr algn="just"/>
            <a:r>
              <a:rPr lang="en-US">
                <a:effectLst/>
                <a:latin typeface="Arial"/>
                <a:ea typeface="Times New Roman" panose="02020603050405020304" pitchFamily="18" charset="0"/>
                <a:cs typeface="Arial"/>
              </a:rPr>
              <a:t>Officials will need to log in with their respective university login credentials to access their University's Healthcare Database in addition to the details of the nearby healthcare service providers, depending on their location and zip code.</a:t>
            </a:r>
            <a:endParaRPr lang="en-IN" dirty="0">
              <a:effectLst/>
              <a:latin typeface="Arial"/>
              <a:ea typeface="Times New Roman" panose="02020603050405020304" pitchFamily="18" charset="0"/>
              <a:cs typeface="Arial"/>
            </a:endParaRPr>
          </a:p>
          <a:p>
            <a:pPr algn="just"/>
            <a:r>
              <a:rPr lang="en-US">
                <a:effectLst/>
                <a:latin typeface="Arial"/>
                <a:ea typeface="Times New Roman" panose="02020603050405020304" pitchFamily="18" charset="0"/>
                <a:cs typeface="Arial"/>
              </a:rPr>
              <a:t>With the help of the details provided by the students, vaccination providers can also set up how many vaccinations would be needed per university in the upcoming days/months.</a:t>
            </a:r>
            <a:endParaRPr lang="en-US" dirty="0">
              <a:effectLst/>
              <a:latin typeface="Arial"/>
              <a:ea typeface="Times New Roman" panose="02020603050405020304" pitchFamily="18" charset="0"/>
              <a:cs typeface="Arial"/>
            </a:endParaRPr>
          </a:p>
          <a:p>
            <a:pPr algn="just"/>
            <a:r>
              <a:rPr lang="en-US">
                <a:effectLst/>
                <a:latin typeface="Arial"/>
                <a:ea typeface="Times New Roman" panose="02020603050405020304" pitchFamily="18" charset="0"/>
                <a:cs typeface="Arial"/>
              </a:rPr>
              <a:t>A student can fill out multiple forms to report any condition or update in their medical history, which will be updated in the database system against their previous instance.</a:t>
            </a:r>
            <a:endParaRPr lang="en-US" dirty="0">
              <a:effectLst/>
              <a:latin typeface="Arial"/>
              <a:ea typeface="Times New Roman" panose="02020603050405020304" pitchFamily="18" charset="0"/>
              <a:cs typeface="Arial"/>
            </a:endParaRPr>
          </a:p>
          <a:p>
            <a:pPr algn="just"/>
            <a:r>
              <a:rPr lang="en-US">
                <a:effectLst/>
                <a:latin typeface="Arial"/>
                <a:ea typeface="Times New Roman" panose="02020603050405020304" pitchFamily="18" charset="0"/>
                <a:cs typeface="Arial"/>
              </a:rPr>
              <a:t>Healthcare providers who are no longer affiliated with the organization and whom the students may have named on the medical form will not have access to the database, demonstrating the various levels of security that this database system will have.</a:t>
            </a:r>
            <a:endParaRPr lang="en-IN" dirty="0">
              <a:effectLst/>
              <a:latin typeface="Arial"/>
              <a:ea typeface="Times New Roman" panose="02020603050405020304" pitchFamily="18" charset="0"/>
              <a:cs typeface="Arial"/>
            </a:endParaRPr>
          </a:p>
          <a:p>
            <a:pPr algn="ctr"/>
            <a:endParaRPr lang="en-IN"/>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0423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C74D-F28A-4AF4-C916-71E6962C3416}"/>
              </a:ext>
            </a:extLst>
          </p:cNvPr>
          <p:cNvSpPr>
            <a:spLocks noGrp="1"/>
          </p:cNvSpPr>
          <p:nvPr>
            <p:ph type="title"/>
          </p:nvPr>
        </p:nvSpPr>
        <p:spPr>
          <a:xfrm>
            <a:off x="335767" y="97618"/>
            <a:ext cx="11425347" cy="1360898"/>
          </a:xfrm>
        </p:spPr>
        <p:txBody>
          <a:bodyPr>
            <a:normAutofit fontScale="90000"/>
          </a:bodyPr>
          <a:lstStyle/>
          <a:p>
            <a:pPr algn="ctr"/>
            <a:r>
              <a:rPr lang="en-IN"/>
              <a:t>Enhanced Entity Relationship (EER) Diagram</a:t>
            </a:r>
            <a:endParaRPr lang="en-US"/>
          </a:p>
        </p:txBody>
      </p:sp>
      <p:pic>
        <p:nvPicPr>
          <p:cNvPr id="4" name="Content Placeholder 3" descr="Diagram&#10;&#10;Description automatically generated">
            <a:extLst>
              <a:ext uri="{FF2B5EF4-FFF2-40B4-BE49-F238E27FC236}">
                <a16:creationId xmlns:a16="http://schemas.microsoft.com/office/drawing/2014/main" id="{D11900BB-5D17-D22F-7791-C68F120B8D8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4989" y="1250565"/>
            <a:ext cx="9553575" cy="5402946"/>
          </a:xfrm>
          <a:prstGeom prst="rect">
            <a:avLst/>
          </a:prstGeom>
        </p:spPr>
      </p:pic>
    </p:spTree>
    <p:extLst>
      <p:ext uri="{BB962C8B-B14F-4D97-AF65-F5344CB8AC3E}">
        <p14:creationId xmlns:p14="http://schemas.microsoft.com/office/powerpoint/2010/main" val="91427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EB99-B483-E414-A130-7E116D1902D6}"/>
              </a:ext>
            </a:extLst>
          </p:cNvPr>
          <p:cNvSpPr>
            <a:spLocks noGrp="1"/>
          </p:cNvSpPr>
          <p:nvPr>
            <p:ph type="title"/>
          </p:nvPr>
        </p:nvSpPr>
        <p:spPr>
          <a:xfrm>
            <a:off x="638797" y="129641"/>
            <a:ext cx="10912028" cy="1360898"/>
          </a:xfrm>
        </p:spPr>
        <p:txBody>
          <a:bodyPr>
            <a:normAutofit fontScale="90000"/>
          </a:bodyPr>
          <a:lstStyle/>
          <a:p>
            <a:pPr algn="ctr"/>
            <a:r>
              <a:rPr lang="en-IN"/>
              <a:t>Unified Modelling Language (UML) Diagram</a:t>
            </a:r>
            <a:endParaRPr lang="en-US"/>
          </a:p>
        </p:txBody>
      </p:sp>
      <p:pic>
        <p:nvPicPr>
          <p:cNvPr id="4" name="Content Placeholder 3" descr="Diagram, schematic&#10;&#10;Description automatically generated">
            <a:extLst>
              <a:ext uri="{FF2B5EF4-FFF2-40B4-BE49-F238E27FC236}">
                <a16:creationId xmlns:a16="http://schemas.microsoft.com/office/drawing/2014/main" id="{1D918344-2A61-5247-5409-FBA77CEB3D0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3975" y="1295400"/>
            <a:ext cx="9564460" cy="5330023"/>
          </a:xfrm>
          <a:prstGeom prst="rect">
            <a:avLst/>
          </a:prstGeom>
        </p:spPr>
      </p:pic>
    </p:spTree>
    <p:extLst>
      <p:ext uri="{BB962C8B-B14F-4D97-AF65-F5344CB8AC3E}">
        <p14:creationId xmlns:p14="http://schemas.microsoft.com/office/powerpoint/2010/main" val="269114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47F6-AB40-4F2A-04F3-3F0533921C4D}"/>
              </a:ext>
            </a:extLst>
          </p:cNvPr>
          <p:cNvSpPr>
            <a:spLocks noGrp="1"/>
          </p:cNvSpPr>
          <p:nvPr>
            <p:ph type="title"/>
          </p:nvPr>
        </p:nvSpPr>
        <p:spPr>
          <a:xfrm>
            <a:off x="1143000" y="194078"/>
            <a:ext cx="9905999" cy="740413"/>
          </a:xfrm>
        </p:spPr>
        <p:txBody>
          <a:bodyPr>
            <a:normAutofit fontScale="90000"/>
          </a:bodyPr>
          <a:lstStyle/>
          <a:p>
            <a:pPr algn="ctr"/>
            <a:r>
              <a:rPr lang="en-IN"/>
              <a:t>Logical Model </a:t>
            </a:r>
            <a:endParaRPr lang="en-US"/>
          </a:p>
        </p:txBody>
      </p:sp>
      <p:sp>
        <p:nvSpPr>
          <p:cNvPr id="7" name="Content Placeholder 6">
            <a:extLst>
              <a:ext uri="{FF2B5EF4-FFF2-40B4-BE49-F238E27FC236}">
                <a16:creationId xmlns:a16="http://schemas.microsoft.com/office/drawing/2014/main" id="{DA66C168-087D-D504-1E8F-26C2B7020F59}"/>
              </a:ext>
            </a:extLst>
          </p:cNvPr>
          <p:cNvSpPr>
            <a:spLocks noGrp="1"/>
          </p:cNvSpPr>
          <p:nvPr>
            <p:ph sz="half" idx="2"/>
          </p:nvPr>
        </p:nvSpPr>
        <p:spPr>
          <a:xfrm>
            <a:off x="6364224" y="1339132"/>
            <a:ext cx="4754880" cy="5175068"/>
          </a:xfrm>
        </p:spPr>
        <p:txBody>
          <a:bodyPr vert="horz" lIns="91440" tIns="45720" rIns="91440" bIns="45720" rtlCol="0" anchor="t">
            <a:noAutofit/>
          </a:bodyPr>
          <a:lstStyle/>
          <a:p>
            <a:r>
              <a:rPr lang="en-IN" sz="1400">
                <a:ea typeface="+mn-lt"/>
                <a:cs typeface="+mn-lt"/>
              </a:rPr>
              <a:t>University (</a:t>
            </a:r>
            <a:r>
              <a:rPr lang="en-IN" sz="1400" b="1" err="1">
                <a:ea typeface="+mn-lt"/>
                <a:cs typeface="+mn-lt"/>
              </a:rPr>
              <a:t>University_ID</a:t>
            </a:r>
            <a:r>
              <a:rPr lang="en-IN" sz="1400">
                <a:ea typeface="+mn-lt"/>
                <a:cs typeface="+mn-lt"/>
              </a:rPr>
              <a:t>, University Name, University Address, University Contact Number, </a:t>
            </a:r>
            <a:r>
              <a:rPr lang="en-IN" sz="1400" b="1" i="1" err="1">
                <a:ea typeface="+mn-lt"/>
                <a:cs typeface="+mn-lt"/>
              </a:rPr>
              <a:t>Provider_ID</a:t>
            </a:r>
            <a:r>
              <a:rPr lang="en-IN" sz="1400">
                <a:ea typeface="+mn-lt"/>
                <a:cs typeface="+mn-lt"/>
              </a:rPr>
              <a:t>)</a:t>
            </a:r>
            <a:r>
              <a:rPr lang="en-US" sz="1400">
                <a:ea typeface="+mn-lt"/>
                <a:cs typeface="+mn-lt"/>
              </a:rPr>
              <a:t> </a:t>
            </a:r>
            <a:endParaRPr lang="en-US" sz="1400"/>
          </a:p>
          <a:p>
            <a:pPr marL="0" indent="0">
              <a:buNone/>
            </a:pPr>
            <a:r>
              <a:rPr lang="en-US" sz="1400">
                <a:ea typeface="+mn-lt"/>
                <a:cs typeface="+mn-lt"/>
              </a:rPr>
              <a:t>a.    </a:t>
            </a:r>
            <a:r>
              <a:rPr lang="en-IN" sz="1400">
                <a:ea typeface="+mn-lt"/>
                <a:cs typeface="+mn-lt"/>
              </a:rPr>
              <a:t>Primary Keys: - </a:t>
            </a:r>
            <a:r>
              <a:rPr lang="en-IN" sz="1400" err="1">
                <a:ea typeface="+mn-lt"/>
                <a:cs typeface="+mn-lt"/>
              </a:rPr>
              <a:t>University_ID</a:t>
            </a:r>
            <a:r>
              <a:rPr lang="en-US" sz="1400">
                <a:ea typeface="+mn-lt"/>
                <a:cs typeface="+mn-lt"/>
              </a:rPr>
              <a:t> (NULL – not allowed)</a:t>
            </a:r>
            <a:endParaRPr lang="en-US" sz="1400"/>
          </a:p>
          <a:p>
            <a:pPr marL="0" indent="0">
              <a:buNone/>
            </a:pPr>
            <a:r>
              <a:rPr lang="en-US" sz="1400">
                <a:ea typeface="+mn-lt"/>
                <a:cs typeface="+mn-lt"/>
              </a:rPr>
              <a:t>b.    </a:t>
            </a:r>
            <a:r>
              <a:rPr lang="en-IN" sz="1400">
                <a:ea typeface="+mn-lt"/>
                <a:cs typeface="+mn-lt"/>
              </a:rPr>
              <a:t>Foreign Keys: - </a:t>
            </a:r>
            <a:r>
              <a:rPr lang="en-IN" sz="1400" err="1">
                <a:ea typeface="+mn-lt"/>
                <a:cs typeface="+mn-lt"/>
              </a:rPr>
              <a:t>Provider_ID</a:t>
            </a:r>
            <a:r>
              <a:rPr lang="en-US" sz="1400">
                <a:ea typeface="+mn-lt"/>
                <a:cs typeface="+mn-lt"/>
              </a:rPr>
              <a:t> </a:t>
            </a:r>
            <a:endParaRPr lang="en-US" sz="1400"/>
          </a:p>
          <a:p>
            <a:endParaRPr lang="en-US" sz="1400"/>
          </a:p>
          <a:p>
            <a:r>
              <a:rPr lang="en-IN" sz="1400">
                <a:ea typeface="+mn-lt"/>
                <a:cs typeface="+mn-lt"/>
              </a:rPr>
              <a:t>Medical Professionals (</a:t>
            </a:r>
            <a:r>
              <a:rPr lang="en-IN" sz="1400" b="1">
                <a:ea typeface="+mn-lt"/>
                <a:cs typeface="+mn-lt"/>
              </a:rPr>
              <a:t>MP_ID</a:t>
            </a:r>
            <a:r>
              <a:rPr lang="en-IN" sz="1400">
                <a:ea typeface="+mn-lt"/>
                <a:cs typeface="+mn-lt"/>
              </a:rPr>
              <a:t>, Speciality, Gender, First Name ,Last Name ,Address, Contact Number, </a:t>
            </a:r>
            <a:r>
              <a:rPr lang="en-IN" sz="1400" b="1" i="1" err="1">
                <a:ea typeface="+mn-lt"/>
                <a:cs typeface="+mn-lt"/>
              </a:rPr>
              <a:t>File_Number</a:t>
            </a:r>
            <a:r>
              <a:rPr lang="en-IN" sz="1400" i="1">
                <a:ea typeface="+mn-lt"/>
                <a:cs typeface="+mn-lt"/>
              </a:rPr>
              <a:t>, </a:t>
            </a:r>
            <a:r>
              <a:rPr lang="en-IN" sz="1400" b="1" i="1" err="1">
                <a:ea typeface="+mn-lt"/>
                <a:cs typeface="+mn-lt"/>
              </a:rPr>
              <a:t>Provider_ID</a:t>
            </a:r>
            <a:r>
              <a:rPr lang="en-IN" sz="1400" b="1" u="sng">
                <a:ea typeface="+mn-lt"/>
                <a:cs typeface="+mn-lt"/>
              </a:rPr>
              <a:t>)</a:t>
            </a:r>
            <a:r>
              <a:rPr lang="en-US" sz="1400">
                <a:ea typeface="+mn-lt"/>
                <a:cs typeface="+mn-lt"/>
              </a:rPr>
              <a:t> </a:t>
            </a:r>
          </a:p>
          <a:p>
            <a:pPr marL="0" indent="0">
              <a:buNone/>
            </a:pPr>
            <a:r>
              <a:rPr lang="en-US" sz="1400">
                <a:ea typeface="+mn-lt"/>
                <a:cs typeface="+mn-lt"/>
              </a:rPr>
              <a:t>a.    </a:t>
            </a:r>
            <a:r>
              <a:rPr lang="en-IN" sz="1400">
                <a:ea typeface="+mn-lt"/>
                <a:cs typeface="+mn-lt"/>
              </a:rPr>
              <a:t>Primary Keys: - MP_ID</a:t>
            </a:r>
            <a:r>
              <a:rPr lang="en-US" sz="1400">
                <a:ea typeface="+mn-lt"/>
                <a:cs typeface="+mn-lt"/>
              </a:rPr>
              <a:t> (NULL – not allowed)</a:t>
            </a:r>
            <a:endParaRPr lang="en-US" sz="1400"/>
          </a:p>
          <a:p>
            <a:pPr marL="0" indent="0">
              <a:buNone/>
            </a:pPr>
            <a:r>
              <a:rPr lang="en-US" sz="1400">
                <a:ea typeface="+mn-lt"/>
                <a:cs typeface="+mn-lt"/>
              </a:rPr>
              <a:t>b.    </a:t>
            </a:r>
            <a:r>
              <a:rPr lang="en-IN" sz="1400">
                <a:ea typeface="+mn-lt"/>
                <a:cs typeface="+mn-lt"/>
              </a:rPr>
              <a:t>Foreign Keys: - </a:t>
            </a:r>
            <a:r>
              <a:rPr lang="en-IN" sz="1400" err="1">
                <a:ea typeface="+mn-lt"/>
                <a:cs typeface="+mn-lt"/>
              </a:rPr>
              <a:t>Provider_ID,File_Number</a:t>
            </a:r>
            <a:r>
              <a:rPr lang="en-US" sz="1400">
                <a:ea typeface="+mn-lt"/>
                <a:cs typeface="+mn-lt"/>
              </a:rPr>
              <a:t> </a:t>
            </a:r>
            <a:endParaRPr lang="en-US" sz="1400"/>
          </a:p>
          <a:p>
            <a:endParaRPr lang="en-US" sz="1400"/>
          </a:p>
          <a:p>
            <a:r>
              <a:rPr lang="en-IN" sz="1400">
                <a:ea typeface="+mn-lt"/>
                <a:cs typeface="+mn-lt"/>
              </a:rPr>
              <a:t>Insurance (</a:t>
            </a:r>
            <a:r>
              <a:rPr lang="en-IN" sz="1400" b="1" err="1">
                <a:ea typeface="+mn-lt"/>
                <a:cs typeface="+mn-lt"/>
              </a:rPr>
              <a:t>Insurance_ID</a:t>
            </a:r>
            <a:r>
              <a:rPr lang="en-IN" sz="1400">
                <a:ea typeface="+mn-lt"/>
                <a:cs typeface="+mn-lt"/>
              </a:rPr>
              <a:t>, Insurance Name, Coverage Amount)</a:t>
            </a:r>
            <a:r>
              <a:rPr lang="en-US" sz="1400">
                <a:ea typeface="+mn-lt"/>
                <a:cs typeface="+mn-lt"/>
              </a:rPr>
              <a:t> </a:t>
            </a:r>
            <a:endParaRPr lang="en-US" sz="1400"/>
          </a:p>
          <a:p>
            <a:pPr marL="0" indent="0">
              <a:buNone/>
            </a:pPr>
            <a:r>
              <a:rPr lang="en-US" sz="1400">
                <a:ea typeface="+mn-lt"/>
                <a:cs typeface="+mn-lt"/>
              </a:rPr>
              <a:t>a.    </a:t>
            </a:r>
            <a:r>
              <a:rPr lang="en-IN" sz="1400">
                <a:ea typeface="+mn-lt"/>
                <a:cs typeface="+mn-lt"/>
              </a:rPr>
              <a:t>Primary Keys: - </a:t>
            </a:r>
            <a:r>
              <a:rPr lang="en-IN" sz="1400" err="1">
                <a:ea typeface="+mn-lt"/>
                <a:cs typeface="+mn-lt"/>
              </a:rPr>
              <a:t>Insurance_ID</a:t>
            </a:r>
            <a:r>
              <a:rPr lang="en-US" sz="1400">
                <a:ea typeface="+mn-lt"/>
                <a:cs typeface="+mn-lt"/>
              </a:rPr>
              <a:t> (NULL – not allowed)</a:t>
            </a:r>
            <a:endParaRPr lang="en-US" sz="1400"/>
          </a:p>
        </p:txBody>
      </p:sp>
      <p:sp>
        <p:nvSpPr>
          <p:cNvPr id="9" name="Content Placeholder 8">
            <a:extLst>
              <a:ext uri="{FF2B5EF4-FFF2-40B4-BE49-F238E27FC236}">
                <a16:creationId xmlns:a16="http://schemas.microsoft.com/office/drawing/2014/main" id="{2BE464EC-E0A8-4071-B386-A6BCCF30AC6A}"/>
              </a:ext>
            </a:extLst>
          </p:cNvPr>
          <p:cNvSpPr>
            <a:spLocks noGrp="1"/>
          </p:cNvSpPr>
          <p:nvPr>
            <p:ph sz="half" idx="1"/>
          </p:nvPr>
        </p:nvSpPr>
        <p:spPr>
          <a:xfrm>
            <a:off x="1069848" y="1339132"/>
            <a:ext cx="4754880" cy="5175068"/>
          </a:xfrm>
        </p:spPr>
        <p:txBody>
          <a:bodyPr vert="horz" lIns="91440" tIns="45720" rIns="91440" bIns="45720" rtlCol="0" anchor="ctr">
            <a:normAutofit fontScale="55000" lnSpcReduction="20000"/>
          </a:bodyPr>
          <a:lstStyle/>
          <a:p>
            <a:r>
              <a:rPr lang="en-IN" sz="2600">
                <a:ea typeface="+mn-lt"/>
                <a:cs typeface="+mn-lt"/>
              </a:rPr>
              <a:t>Student (</a:t>
            </a:r>
            <a:r>
              <a:rPr lang="en-IN" sz="2600" b="1" err="1">
                <a:ea typeface="+mn-lt"/>
                <a:cs typeface="+mn-lt"/>
              </a:rPr>
              <a:t>Student_ID</a:t>
            </a:r>
            <a:r>
              <a:rPr lang="en-IN" sz="2600" b="1">
                <a:ea typeface="+mn-lt"/>
                <a:cs typeface="+mn-lt"/>
              </a:rPr>
              <a:t>,</a:t>
            </a:r>
            <a:r>
              <a:rPr lang="en-IN" sz="2600">
                <a:ea typeface="+mn-lt"/>
                <a:cs typeface="+mn-lt"/>
              </a:rPr>
              <a:t> First Name, Last Name, Gender,</a:t>
            </a:r>
            <a:r>
              <a:rPr lang="en-IN" sz="2600" b="1" u="sng">
                <a:ea typeface="+mn-lt"/>
                <a:cs typeface="+mn-lt"/>
              </a:rPr>
              <a:t> </a:t>
            </a:r>
            <a:r>
              <a:rPr lang="en-IN" sz="2600" b="1" i="1" err="1">
                <a:ea typeface="+mn-lt"/>
                <a:cs typeface="+mn-lt"/>
              </a:rPr>
              <a:t>University_ID</a:t>
            </a:r>
            <a:r>
              <a:rPr lang="en-IN" sz="2600">
                <a:ea typeface="+mn-lt"/>
                <a:cs typeface="+mn-lt"/>
              </a:rPr>
              <a:t>)</a:t>
            </a:r>
            <a:r>
              <a:rPr lang="en-US" sz="2600">
                <a:ea typeface="+mn-lt"/>
                <a:cs typeface="+mn-lt"/>
              </a:rPr>
              <a:t> </a:t>
            </a:r>
            <a:endParaRPr lang="en-US" sz="2600"/>
          </a:p>
          <a:p>
            <a:pPr marL="0" indent="0">
              <a:buNone/>
            </a:pPr>
            <a:r>
              <a:rPr lang="en-US" sz="2600">
                <a:ea typeface="+mn-lt"/>
                <a:cs typeface="+mn-lt"/>
              </a:rPr>
              <a:t>a.    </a:t>
            </a:r>
            <a:r>
              <a:rPr lang="en-IN" sz="2600">
                <a:ea typeface="+mn-lt"/>
                <a:cs typeface="+mn-lt"/>
              </a:rPr>
              <a:t>Primary Keys: - </a:t>
            </a:r>
            <a:r>
              <a:rPr lang="en-IN" sz="2600" err="1">
                <a:ea typeface="+mn-lt"/>
                <a:cs typeface="+mn-lt"/>
              </a:rPr>
              <a:t>Student_ID</a:t>
            </a:r>
            <a:r>
              <a:rPr lang="en-IN" sz="2600">
                <a:ea typeface="+mn-lt"/>
                <a:cs typeface="+mn-lt"/>
              </a:rPr>
              <a:t> (NULL – not allowed)</a:t>
            </a:r>
            <a:r>
              <a:rPr lang="en-US" sz="2600">
                <a:ea typeface="+mn-lt"/>
                <a:cs typeface="+mn-lt"/>
              </a:rPr>
              <a:t> </a:t>
            </a:r>
            <a:endParaRPr lang="en-US" sz="2600"/>
          </a:p>
          <a:p>
            <a:pPr marL="0" indent="0">
              <a:buNone/>
            </a:pPr>
            <a:r>
              <a:rPr lang="en-US" sz="2600">
                <a:ea typeface="+mn-lt"/>
                <a:cs typeface="+mn-lt"/>
              </a:rPr>
              <a:t>b.    </a:t>
            </a:r>
            <a:r>
              <a:rPr lang="en-IN" sz="2600">
                <a:ea typeface="+mn-lt"/>
                <a:cs typeface="+mn-lt"/>
              </a:rPr>
              <a:t>Foreign Keys: - </a:t>
            </a:r>
            <a:r>
              <a:rPr lang="en-IN" sz="2600" err="1">
                <a:ea typeface="+mn-lt"/>
                <a:cs typeface="+mn-lt"/>
              </a:rPr>
              <a:t>University_ID</a:t>
            </a:r>
            <a:r>
              <a:rPr lang="en-US" sz="2600">
                <a:ea typeface="+mn-lt"/>
                <a:cs typeface="+mn-lt"/>
              </a:rPr>
              <a:t> </a:t>
            </a:r>
            <a:endParaRPr lang="en-US" sz="2600"/>
          </a:p>
          <a:p>
            <a:endParaRPr lang="en-US" sz="2600"/>
          </a:p>
          <a:p>
            <a:r>
              <a:rPr lang="en-IN" sz="2600" err="1">
                <a:ea typeface="+mn-lt"/>
                <a:cs typeface="+mn-lt"/>
              </a:rPr>
              <a:t>Student_Contact_Number</a:t>
            </a:r>
            <a:r>
              <a:rPr lang="en-IN" sz="2600">
                <a:ea typeface="+mn-lt"/>
                <a:cs typeface="+mn-lt"/>
              </a:rPr>
              <a:t> (</a:t>
            </a:r>
            <a:r>
              <a:rPr lang="en-IN" sz="2600" b="1" u="sng" err="1">
                <a:ea typeface="+mn-lt"/>
                <a:cs typeface="+mn-lt"/>
              </a:rPr>
              <a:t>Student_ID</a:t>
            </a:r>
            <a:r>
              <a:rPr lang="en-IN" sz="2600" b="1" u="sng">
                <a:ea typeface="+mn-lt"/>
                <a:cs typeface="+mn-lt"/>
              </a:rPr>
              <a:t>,</a:t>
            </a:r>
            <a:r>
              <a:rPr lang="en-IN" sz="2600" b="1">
                <a:ea typeface="+mn-lt"/>
                <a:cs typeface="+mn-lt"/>
              </a:rPr>
              <a:t> </a:t>
            </a:r>
            <a:r>
              <a:rPr lang="en-IN" sz="2600" b="1" u="sng">
                <a:ea typeface="+mn-lt"/>
                <a:cs typeface="+mn-lt"/>
              </a:rPr>
              <a:t>Contact Number</a:t>
            </a:r>
            <a:r>
              <a:rPr lang="en-IN" sz="2600">
                <a:ea typeface="+mn-lt"/>
                <a:cs typeface="+mn-lt"/>
              </a:rPr>
              <a:t>)</a:t>
            </a:r>
            <a:r>
              <a:rPr lang="en-US" sz="2600">
                <a:ea typeface="+mn-lt"/>
                <a:cs typeface="+mn-lt"/>
              </a:rPr>
              <a:t> </a:t>
            </a:r>
            <a:endParaRPr lang="en-US" sz="2600"/>
          </a:p>
          <a:p>
            <a:pPr marL="0" indent="0">
              <a:buNone/>
            </a:pPr>
            <a:r>
              <a:rPr lang="en-IN" sz="2600">
                <a:ea typeface="+mn-lt"/>
                <a:cs typeface="+mn-lt"/>
              </a:rPr>
              <a:t>Contact Number – multi-valued attribute -- decomposed into another relation</a:t>
            </a:r>
            <a:endParaRPr lang="en-US" sz="2600"/>
          </a:p>
          <a:p>
            <a:pPr marL="0" indent="0">
              <a:buNone/>
            </a:pPr>
            <a:r>
              <a:rPr lang="en-US" sz="2600">
                <a:ea typeface="+mn-lt"/>
                <a:cs typeface="+mn-lt"/>
              </a:rPr>
              <a:t>a.    </a:t>
            </a:r>
            <a:r>
              <a:rPr lang="en-IN" sz="2600">
                <a:ea typeface="+mn-lt"/>
                <a:cs typeface="+mn-lt"/>
              </a:rPr>
              <a:t>Primary Keys: - </a:t>
            </a:r>
            <a:r>
              <a:rPr lang="en-IN" sz="2600" err="1">
                <a:ea typeface="+mn-lt"/>
                <a:cs typeface="+mn-lt"/>
              </a:rPr>
              <a:t>Student_ID</a:t>
            </a:r>
            <a:r>
              <a:rPr lang="en-IN" sz="2600">
                <a:ea typeface="+mn-lt"/>
                <a:cs typeface="+mn-lt"/>
              </a:rPr>
              <a:t>, Contact Number</a:t>
            </a:r>
            <a:r>
              <a:rPr lang="en-US" sz="2600">
                <a:ea typeface="+mn-lt"/>
                <a:cs typeface="+mn-lt"/>
              </a:rPr>
              <a:t> (NULL – not allowed)</a:t>
            </a:r>
            <a:endParaRPr lang="en-US" sz="2600"/>
          </a:p>
          <a:p>
            <a:pPr marL="0" indent="0">
              <a:buNone/>
            </a:pPr>
            <a:r>
              <a:rPr lang="en-US" sz="2600">
                <a:ea typeface="+mn-lt"/>
                <a:cs typeface="+mn-lt"/>
              </a:rPr>
              <a:t>b.    </a:t>
            </a:r>
            <a:r>
              <a:rPr lang="en-IN" sz="2600">
                <a:ea typeface="+mn-lt"/>
                <a:cs typeface="+mn-lt"/>
              </a:rPr>
              <a:t>Foreign keys:- </a:t>
            </a:r>
            <a:r>
              <a:rPr lang="en-IN" sz="2600" err="1">
                <a:ea typeface="+mn-lt"/>
                <a:cs typeface="+mn-lt"/>
              </a:rPr>
              <a:t>Student_ID</a:t>
            </a:r>
            <a:r>
              <a:rPr lang="en-US" sz="2600">
                <a:ea typeface="+mn-lt"/>
                <a:cs typeface="+mn-lt"/>
              </a:rPr>
              <a:t> </a:t>
            </a:r>
            <a:endParaRPr lang="en-US" sz="2600"/>
          </a:p>
          <a:p>
            <a:endParaRPr lang="en-US" sz="2600"/>
          </a:p>
          <a:p>
            <a:r>
              <a:rPr lang="en-IN" sz="2600" err="1">
                <a:ea typeface="+mn-lt"/>
                <a:cs typeface="+mn-lt"/>
              </a:rPr>
              <a:t>Student_Address</a:t>
            </a:r>
            <a:r>
              <a:rPr lang="en-IN" sz="2600">
                <a:ea typeface="+mn-lt"/>
                <a:cs typeface="+mn-lt"/>
              </a:rPr>
              <a:t> (</a:t>
            </a:r>
            <a:r>
              <a:rPr lang="en-IN" sz="2600" b="1" u="sng" err="1">
                <a:ea typeface="+mn-lt"/>
                <a:cs typeface="+mn-lt"/>
              </a:rPr>
              <a:t>Student_ID</a:t>
            </a:r>
            <a:r>
              <a:rPr lang="en-IN" sz="2600" b="1" u="sng">
                <a:ea typeface="+mn-lt"/>
                <a:cs typeface="+mn-lt"/>
              </a:rPr>
              <a:t>,</a:t>
            </a:r>
            <a:r>
              <a:rPr lang="en-IN" sz="2600" b="1">
                <a:ea typeface="+mn-lt"/>
                <a:cs typeface="+mn-lt"/>
              </a:rPr>
              <a:t> Address)</a:t>
            </a:r>
            <a:r>
              <a:rPr lang="en-US" sz="2600">
                <a:ea typeface="+mn-lt"/>
                <a:cs typeface="+mn-lt"/>
              </a:rPr>
              <a:t> </a:t>
            </a:r>
            <a:endParaRPr lang="en-US" sz="2600"/>
          </a:p>
          <a:p>
            <a:pPr marL="0" indent="0">
              <a:buNone/>
            </a:pPr>
            <a:r>
              <a:rPr lang="en-US" sz="2600" err="1">
                <a:ea typeface="+mn-lt"/>
                <a:cs typeface="+mn-lt"/>
              </a:rPr>
              <a:t>Student_Address</a:t>
            </a:r>
            <a:r>
              <a:rPr lang="en-US" sz="2600">
                <a:ea typeface="+mn-lt"/>
                <a:cs typeface="+mn-lt"/>
              </a:rPr>
              <a:t> – multi-valued attribute -- decomposed into another relation</a:t>
            </a:r>
            <a:endParaRPr lang="en-US" sz="2600"/>
          </a:p>
          <a:p>
            <a:pPr marL="0" indent="0">
              <a:buNone/>
            </a:pPr>
            <a:r>
              <a:rPr lang="en-US" sz="2600">
                <a:ea typeface="+mn-lt"/>
                <a:cs typeface="+mn-lt"/>
              </a:rPr>
              <a:t>a.    </a:t>
            </a:r>
            <a:r>
              <a:rPr lang="en-IN" sz="2600">
                <a:ea typeface="+mn-lt"/>
                <a:cs typeface="+mn-lt"/>
              </a:rPr>
              <a:t>Primary Keys: - </a:t>
            </a:r>
            <a:r>
              <a:rPr lang="en-IN" sz="2600" err="1">
                <a:ea typeface="+mn-lt"/>
                <a:cs typeface="+mn-lt"/>
              </a:rPr>
              <a:t>Student_ID</a:t>
            </a:r>
            <a:r>
              <a:rPr lang="en-IN" sz="2600">
                <a:ea typeface="+mn-lt"/>
                <a:cs typeface="+mn-lt"/>
              </a:rPr>
              <a:t>, Address</a:t>
            </a:r>
            <a:r>
              <a:rPr lang="en-US" sz="2600">
                <a:ea typeface="+mn-lt"/>
                <a:cs typeface="+mn-lt"/>
              </a:rPr>
              <a:t> (NULL – not allowed)</a:t>
            </a:r>
            <a:endParaRPr lang="en-US" sz="2600"/>
          </a:p>
          <a:p>
            <a:pPr marL="0" indent="0">
              <a:buNone/>
            </a:pPr>
            <a:r>
              <a:rPr lang="en-US" sz="2600">
                <a:ea typeface="+mn-lt"/>
                <a:cs typeface="+mn-lt"/>
              </a:rPr>
              <a:t>b.    </a:t>
            </a:r>
            <a:r>
              <a:rPr lang="en-IN" sz="2600">
                <a:ea typeface="+mn-lt"/>
                <a:cs typeface="+mn-lt"/>
              </a:rPr>
              <a:t>Foreign keys: - </a:t>
            </a:r>
            <a:r>
              <a:rPr lang="en-IN" sz="2600" err="1">
                <a:ea typeface="+mn-lt"/>
                <a:cs typeface="+mn-lt"/>
              </a:rPr>
              <a:t>Student_ID</a:t>
            </a:r>
            <a:r>
              <a:rPr lang="en-US">
                <a:ea typeface="+mn-lt"/>
                <a:cs typeface="+mn-lt"/>
              </a:rPr>
              <a:t> </a:t>
            </a:r>
            <a:endParaRPr lang="en-US"/>
          </a:p>
        </p:txBody>
      </p:sp>
    </p:spTree>
    <p:extLst>
      <p:ext uri="{BB962C8B-B14F-4D97-AF65-F5344CB8AC3E}">
        <p14:creationId xmlns:p14="http://schemas.microsoft.com/office/powerpoint/2010/main" val="22122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BA6BA-A403-3654-A56B-77CF61437666}"/>
              </a:ext>
            </a:extLst>
          </p:cNvPr>
          <p:cNvSpPr>
            <a:spLocks noGrp="1"/>
          </p:cNvSpPr>
          <p:nvPr>
            <p:ph sz="half" idx="1"/>
          </p:nvPr>
        </p:nvSpPr>
        <p:spPr>
          <a:xfrm>
            <a:off x="1069848" y="640968"/>
            <a:ext cx="4754880" cy="5531232"/>
          </a:xfrm>
        </p:spPr>
        <p:txBody>
          <a:bodyPr vert="horz" lIns="91440" tIns="45720" rIns="91440" bIns="45720" rtlCol="0" anchor="ctr">
            <a:noAutofit/>
          </a:bodyPr>
          <a:lstStyle/>
          <a:p>
            <a:r>
              <a:rPr lang="en-IN" sz="1400">
                <a:ea typeface="+mn-lt"/>
                <a:cs typeface="+mn-lt"/>
              </a:rPr>
              <a:t>Student Medical Records (</a:t>
            </a:r>
            <a:r>
              <a:rPr lang="en-IN" sz="1400" b="1" err="1">
                <a:ea typeface="+mn-lt"/>
                <a:cs typeface="+mn-lt"/>
              </a:rPr>
              <a:t>File_Number</a:t>
            </a:r>
            <a:r>
              <a:rPr lang="en-IN" sz="1400">
                <a:ea typeface="+mn-lt"/>
                <a:cs typeface="+mn-lt"/>
              </a:rPr>
              <a:t>, Insurance Number, Coverage Amount </a:t>
            </a:r>
            <a:r>
              <a:rPr lang="en-IN" sz="1400" b="1" i="1">
                <a:ea typeface="+mn-lt"/>
                <a:cs typeface="+mn-lt"/>
              </a:rPr>
              <a:t>MP_ID</a:t>
            </a:r>
            <a:r>
              <a:rPr lang="en-IN" sz="1400" i="1">
                <a:ea typeface="+mn-lt"/>
                <a:cs typeface="+mn-lt"/>
              </a:rPr>
              <a:t>, </a:t>
            </a:r>
            <a:r>
              <a:rPr lang="en-IN" sz="1400" b="1" i="1" err="1">
                <a:ea typeface="+mn-lt"/>
                <a:cs typeface="+mn-lt"/>
              </a:rPr>
              <a:t>Provider_ID</a:t>
            </a:r>
            <a:r>
              <a:rPr lang="en-IN" sz="1400" i="1">
                <a:ea typeface="+mn-lt"/>
                <a:cs typeface="+mn-lt"/>
              </a:rPr>
              <a:t>,</a:t>
            </a:r>
            <a:r>
              <a:rPr lang="en-IN" sz="1400" b="1" i="1">
                <a:ea typeface="+mn-lt"/>
                <a:cs typeface="+mn-lt"/>
              </a:rPr>
              <a:t> </a:t>
            </a:r>
            <a:r>
              <a:rPr lang="en-IN" sz="1400" b="1" i="1" err="1">
                <a:ea typeface="+mn-lt"/>
                <a:cs typeface="+mn-lt"/>
              </a:rPr>
              <a:t>Student_ID</a:t>
            </a:r>
            <a:r>
              <a:rPr lang="en-IN" sz="1400" i="1">
                <a:ea typeface="+mn-lt"/>
                <a:cs typeface="+mn-lt"/>
              </a:rPr>
              <a:t>) </a:t>
            </a:r>
            <a:endParaRPr lang="en-IN" sz="1400"/>
          </a:p>
          <a:p>
            <a:pPr marL="0" indent="0">
              <a:buClr>
                <a:srgbClr val="9E3611"/>
              </a:buClr>
              <a:buNone/>
            </a:pPr>
            <a:r>
              <a:rPr lang="en-IN" sz="1400">
                <a:ea typeface="+mn-lt"/>
                <a:cs typeface="+mn-lt"/>
              </a:rPr>
              <a:t>a.    Primary Keys: - </a:t>
            </a:r>
            <a:r>
              <a:rPr lang="en-IN" sz="1400" err="1">
                <a:ea typeface="+mn-lt"/>
                <a:cs typeface="+mn-lt"/>
              </a:rPr>
              <a:t>File_Number</a:t>
            </a:r>
            <a:r>
              <a:rPr lang="en-IN" sz="1400">
                <a:ea typeface="+mn-lt"/>
                <a:cs typeface="+mn-lt"/>
              </a:rPr>
              <a:t> (NULL – not allowed)</a:t>
            </a:r>
            <a:endParaRPr lang="en-IN" sz="1400"/>
          </a:p>
          <a:p>
            <a:pPr marL="0" indent="0">
              <a:buClr>
                <a:srgbClr val="9E3611"/>
              </a:buClr>
              <a:buNone/>
            </a:pPr>
            <a:r>
              <a:rPr lang="en-IN" sz="1400">
                <a:ea typeface="+mn-lt"/>
                <a:cs typeface="+mn-lt"/>
              </a:rPr>
              <a:t>b.    Foreign Keys: - MP_ID, </a:t>
            </a:r>
            <a:r>
              <a:rPr lang="en-IN" sz="1400" err="1">
                <a:ea typeface="+mn-lt"/>
                <a:cs typeface="+mn-lt"/>
              </a:rPr>
              <a:t>Provider_ID</a:t>
            </a:r>
            <a:r>
              <a:rPr lang="en-IN" sz="1400">
                <a:ea typeface="+mn-lt"/>
                <a:cs typeface="+mn-lt"/>
              </a:rPr>
              <a:t>, </a:t>
            </a:r>
            <a:r>
              <a:rPr lang="en-IN" sz="1400" err="1">
                <a:ea typeface="+mn-lt"/>
                <a:cs typeface="+mn-lt"/>
              </a:rPr>
              <a:t>Student_ID</a:t>
            </a:r>
            <a:r>
              <a:rPr lang="en-IN" sz="1400">
                <a:ea typeface="+mn-lt"/>
                <a:cs typeface="+mn-lt"/>
              </a:rPr>
              <a:t> </a:t>
            </a:r>
            <a:endParaRPr lang="en-IN" sz="1400"/>
          </a:p>
          <a:p>
            <a:pPr>
              <a:buClr>
                <a:srgbClr val="9E3611"/>
              </a:buClr>
            </a:pPr>
            <a:r>
              <a:rPr lang="en-IN" sz="1400">
                <a:ea typeface="+mn-lt"/>
                <a:cs typeface="+mn-lt"/>
              </a:rPr>
              <a:t>Healthcare Provider (</a:t>
            </a:r>
            <a:r>
              <a:rPr lang="en-IN" sz="1400" b="1" err="1">
                <a:ea typeface="+mn-lt"/>
                <a:cs typeface="+mn-lt"/>
              </a:rPr>
              <a:t>Provider_ID</a:t>
            </a:r>
            <a:r>
              <a:rPr lang="en-IN" sz="1400">
                <a:ea typeface="+mn-lt"/>
                <a:cs typeface="+mn-lt"/>
              </a:rPr>
              <a:t>, </a:t>
            </a:r>
            <a:r>
              <a:rPr lang="en-IN" sz="1400" err="1">
                <a:ea typeface="+mn-lt"/>
                <a:cs typeface="+mn-lt"/>
              </a:rPr>
              <a:t>Healthcare_Provider_Address</a:t>
            </a:r>
            <a:r>
              <a:rPr lang="en-IN" sz="1400">
                <a:ea typeface="+mn-lt"/>
                <a:cs typeface="+mn-lt"/>
              </a:rPr>
              <a:t>, </a:t>
            </a:r>
            <a:r>
              <a:rPr lang="en-IN" sz="1400" err="1">
                <a:ea typeface="+mn-lt"/>
                <a:cs typeface="+mn-lt"/>
              </a:rPr>
              <a:t>Healthcare_Provider_Name</a:t>
            </a:r>
            <a:r>
              <a:rPr lang="en-IN" sz="1400">
                <a:ea typeface="+mn-lt"/>
                <a:cs typeface="+mn-lt"/>
              </a:rPr>
              <a:t>,</a:t>
            </a:r>
            <a:r>
              <a:rPr lang="en-IN" sz="1400" b="1" u="sng">
                <a:ea typeface="+mn-lt"/>
                <a:cs typeface="+mn-lt"/>
              </a:rPr>
              <a:t> </a:t>
            </a:r>
            <a:r>
              <a:rPr lang="en-IN" sz="1400" b="1" i="1" err="1">
                <a:ea typeface="+mn-lt"/>
                <a:cs typeface="+mn-lt"/>
              </a:rPr>
              <a:t>Insurance_ID</a:t>
            </a:r>
            <a:r>
              <a:rPr lang="en-IN" sz="1400" i="1">
                <a:ea typeface="+mn-lt"/>
                <a:cs typeface="+mn-lt"/>
              </a:rPr>
              <a:t>,</a:t>
            </a:r>
            <a:r>
              <a:rPr lang="en-IN" sz="1400" b="1" i="1">
                <a:ea typeface="+mn-lt"/>
                <a:cs typeface="+mn-lt"/>
              </a:rPr>
              <a:t> </a:t>
            </a:r>
            <a:r>
              <a:rPr lang="en-IN" sz="1400" b="1" i="1" err="1">
                <a:ea typeface="+mn-lt"/>
                <a:cs typeface="+mn-lt"/>
              </a:rPr>
              <a:t>File_Number</a:t>
            </a:r>
            <a:r>
              <a:rPr lang="en-IN" sz="1400" b="1" i="1">
                <a:ea typeface="+mn-lt"/>
                <a:cs typeface="+mn-lt"/>
              </a:rPr>
              <a:t>, MP_ID</a:t>
            </a:r>
            <a:r>
              <a:rPr lang="en-IN" sz="1400" i="1">
                <a:ea typeface="+mn-lt"/>
                <a:cs typeface="+mn-lt"/>
              </a:rPr>
              <a:t>,</a:t>
            </a:r>
            <a:r>
              <a:rPr lang="en-IN" sz="1400" b="1" i="1">
                <a:ea typeface="+mn-lt"/>
                <a:cs typeface="+mn-lt"/>
              </a:rPr>
              <a:t> </a:t>
            </a:r>
            <a:r>
              <a:rPr lang="en-IN" sz="1400" b="1" i="1" err="1">
                <a:ea typeface="+mn-lt"/>
                <a:cs typeface="+mn-lt"/>
              </a:rPr>
              <a:t>University_ID</a:t>
            </a:r>
            <a:r>
              <a:rPr lang="en-IN" sz="1400">
                <a:ea typeface="+mn-lt"/>
                <a:cs typeface="+mn-lt"/>
              </a:rPr>
              <a:t>) </a:t>
            </a:r>
            <a:endParaRPr lang="en-IN" sz="1400"/>
          </a:p>
          <a:p>
            <a:pPr marL="0" indent="0">
              <a:buClr>
                <a:srgbClr val="9E3611"/>
              </a:buClr>
              <a:buNone/>
            </a:pPr>
            <a:r>
              <a:rPr lang="en-IN" sz="1400">
                <a:ea typeface="+mn-lt"/>
                <a:cs typeface="+mn-lt"/>
              </a:rPr>
              <a:t>a.     Primary Keys: - </a:t>
            </a:r>
            <a:r>
              <a:rPr lang="en-IN" sz="1400" err="1">
                <a:ea typeface="+mn-lt"/>
                <a:cs typeface="+mn-lt"/>
              </a:rPr>
              <a:t>Provider_ID</a:t>
            </a:r>
            <a:r>
              <a:rPr lang="en-IN" sz="1400">
                <a:ea typeface="+mn-lt"/>
                <a:cs typeface="+mn-lt"/>
              </a:rPr>
              <a:t> (NULL – not allowed)</a:t>
            </a:r>
            <a:endParaRPr lang="en-IN" sz="1400"/>
          </a:p>
          <a:p>
            <a:pPr marL="0" indent="0">
              <a:buClr>
                <a:srgbClr val="9E3611"/>
              </a:buClr>
              <a:buNone/>
            </a:pPr>
            <a:r>
              <a:rPr lang="en-IN" sz="1400">
                <a:ea typeface="+mn-lt"/>
                <a:cs typeface="+mn-lt"/>
              </a:rPr>
              <a:t>b.    Foreign Keys: - </a:t>
            </a:r>
            <a:r>
              <a:rPr lang="en-IN" sz="1400" err="1">
                <a:ea typeface="+mn-lt"/>
                <a:cs typeface="+mn-lt"/>
              </a:rPr>
              <a:t>Insurance_ID</a:t>
            </a:r>
            <a:r>
              <a:rPr lang="en-IN" sz="1400">
                <a:ea typeface="+mn-lt"/>
                <a:cs typeface="+mn-lt"/>
              </a:rPr>
              <a:t>, </a:t>
            </a:r>
            <a:r>
              <a:rPr lang="en-IN" sz="1400" err="1">
                <a:ea typeface="+mn-lt"/>
                <a:cs typeface="+mn-lt"/>
              </a:rPr>
              <a:t>File_Number,MP_ID</a:t>
            </a:r>
            <a:r>
              <a:rPr lang="en-IN" sz="1400">
                <a:ea typeface="+mn-lt"/>
                <a:cs typeface="+mn-lt"/>
              </a:rPr>
              <a:t>, </a:t>
            </a:r>
            <a:r>
              <a:rPr lang="en-IN" sz="1400" err="1">
                <a:ea typeface="+mn-lt"/>
                <a:cs typeface="+mn-lt"/>
              </a:rPr>
              <a:t>University_ID</a:t>
            </a:r>
            <a:r>
              <a:rPr lang="en-IN" sz="1400">
                <a:ea typeface="+mn-lt"/>
                <a:cs typeface="+mn-lt"/>
              </a:rPr>
              <a:t> </a:t>
            </a:r>
            <a:endParaRPr lang="en-IN" sz="1400"/>
          </a:p>
          <a:p>
            <a:pPr>
              <a:buClr>
                <a:srgbClr val="9E3611"/>
              </a:buClr>
            </a:pPr>
            <a:endParaRPr lang="en-IN" sz="1400"/>
          </a:p>
          <a:p>
            <a:pPr>
              <a:buClr>
                <a:srgbClr val="9E3611"/>
              </a:buClr>
            </a:pPr>
            <a:r>
              <a:rPr lang="en-IN" sz="1400">
                <a:ea typeface="+mn-lt"/>
                <a:cs typeface="+mn-lt"/>
              </a:rPr>
              <a:t>Healthcare </a:t>
            </a:r>
            <a:r>
              <a:rPr lang="en-IN" sz="1400" err="1">
                <a:ea typeface="+mn-lt"/>
                <a:cs typeface="+mn-lt"/>
              </a:rPr>
              <a:t>Provider_Contact</a:t>
            </a:r>
            <a:r>
              <a:rPr lang="en-IN" sz="1400">
                <a:ea typeface="+mn-lt"/>
                <a:cs typeface="+mn-lt"/>
              </a:rPr>
              <a:t> (</a:t>
            </a:r>
            <a:r>
              <a:rPr lang="en-IN" sz="1400" b="1" u="sng" err="1">
                <a:ea typeface="+mn-lt"/>
                <a:cs typeface="+mn-lt"/>
              </a:rPr>
              <a:t>Provider_ID</a:t>
            </a:r>
            <a:r>
              <a:rPr lang="en-IN" sz="1400">
                <a:ea typeface="+mn-lt"/>
                <a:cs typeface="+mn-lt"/>
              </a:rPr>
              <a:t>,</a:t>
            </a:r>
            <a:r>
              <a:rPr lang="en-IN" sz="1400" b="1">
                <a:ea typeface="+mn-lt"/>
                <a:cs typeface="+mn-lt"/>
              </a:rPr>
              <a:t> </a:t>
            </a:r>
            <a:r>
              <a:rPr lang="en-IN" sz="1400" b="1" u="sng" err="1">
                <a:ea typeface="+mn-lt"/>
                <a:cs typeface="+mn-lt"/>
              </a:rPr>
              <a:t>Healthcare_Provider_Contact</a:t>
            </a:r>
            <a:r>
              <a:rPr lang="en-IN" sz="1400">
                <a:ea typeface="+mn-lt"/>
                <a:cs typeface="+mn-lt"/>
              </a:rPr>
              <a:t>) </a:t>
            </a:r>
            <a:endParaRPr lang="en-IN" sz="1400"/>
          </a:p>
          <a:p>
            <a:pPr marL="0" indent="0">
              <a:buClr>
                <a:srgbClr val="9E3611"/>
              </a:buClr>
              <a:buNone/>
            </a:pPr>
            <a:r>
              <a:rPr lang="en-IN" sz="1400" err="1">
                <a:ea typeface="+mn-lt"/>
                <a:cs typeface="+mn-lt"/>
              </a:rPr>
              <a:t>Healthcare_Provider_Contact</a:t>
            </a:r>
            <a:r>
              <a:rPr lang="en-IN" sz="1400">
                <a:ea typeface="+mn-lt"/>
                <a:cs typeface="+mn-lt"/>
              </a:rPr>
              <a:t> – multi-valued attribute -- decomposed into another relation</a:t>
            </a:r>
            <a:endParaRPr lang="en-IN" sz="1400"/>
          </a:p>
          <a:p>
            <a:pPr marL="0" indent="0">
              <a:buClr>
                <a:srgbClr val="9E3611"/>
              </a:buClr>
              <a:buNone/>
            </a:pPr>
            <a:r>
              <a:rPr lang="en-IN" sz="1400">
                <a:ea typeface="+mn-lt"/>
                <a:cs typeface="+mn-lt"/>
              </a:rPr>
              <a:t>a.    Primary Keys: - </a:t>
            </a:r>
            <a:r>
              <a:rPr lang="en-IN" sz="1400" err="1">
                <a:ea typeface="+mn-lt"/>
                <a:cs typeface="+mn-lt"/>
              </a:rPr>
              <a:t>Provider_ID</a:t>
            </a:r>
            <a:r>
              <a:rPr lang="en-IN" sz="1400">
                <a:ea typeface="+mn-lt"/>
                <a:cs typeface="+mn-lt"/>
              </a:rPr>
              <a:t>,</a:t>
            </a:r>
            <a:r>
              <a:rPr lang="en-IN" sz="1400" b="1">
                <a:ea typeface="+mn-lt"/>
                <a:cs typeface="+mn-lt"/>
              </a:rPr>
              <a:t> </a:t>
            </a:r>
            <a:r>
              <a:rPr lang="en-IN" sz="1400" err="1">
                <a:ea typeface="+mn-lt"/>
                <a:cs typeface="+mn-lt"/>
              </a:rPr>
              <a:t>Healthcare_Provider_Contact</a:t>
            </a:r>
            <a:r>
              <a:rPr lang="en-IN" sz="1400">
                <a:ea typeface="+mn-lt"/>
                <a:cs typeface="+mn-lt"/>
              </a:rPr>
              <a:t> (NULL – not allowed)</a:t>
            </a:r>
            <a:endParaRPr lang="en-IN" sz="1400"/>
          </a:p>
          <a:p>
            <a:pPr marL="0" indent="0">
              <a:buClr>
                <a:srgbClr val="9E3611"/>
              </a:buClr>
              <a:buNone/>
            </a:pPr>
            <a:r>
              <a:rPr lang="en-IN" sz="1400">
                <a:ea typeface="+mn-lt"/>
                <a:cs typeface="+mn-lt"/>
              </a:rPr>
              <a:t>b.    Foreign Keys: - </a:t>
            </a:r>
            <a:r>
              <a:rPr lang="en-IN" sz="1400" err="1">
                <a:ea typeface="+mn-lt"/>
                <a:cs typeface="+mn-lt"/>
              </a:rPr>
              <a:t>Provider_ID</a:t>
            </a:r>
            <a:r>
              <a:rPr lang="en-IN" sz="1400">
                <a:ea typeface="+mn-lt"/>
                <a:cs typeface="+mn-lt"/>
              </a:rPr>
              <a:t> </a:t>
            </a:r>
            <a:endParaRPr lang="en-IN" sz="1400"/>
          </a:p>
        </p:txBody>
      </p:sp>
      <p:sp>
        <p:nvSpPr>
          <p:cNvPr id="5" name="Content Placeholder 4">
            <a:extLst>
              <a:ext uri="{FF2B5EF4-FFF2-40B4-BE49-F238E27FC236}">
                <a16:creationId xmlns:a16="http://schemas.microsoft.com/office/drawing/2014/main" id="{EDD6A4A6-4D96-1B82-2A43-E42BF1479F63}"/>
              </a:ext>
            </a:extLst>
          </p:cNvPr>
          <p:cNvSpPr>
            <a:spLocks noGrp="1"/>
          </p:cNvSpPr>
          <p:nvPr>
            <p:ph sz="half" idx="2"/>
          </p:nvPr>
        </p:nvSpPr>
        <p:spPr>
          <a:xfrm>
            <a:off x="6364224" y="648366"/>
            <a:ext cx="4754880" cy="5523834"/>
          </a:xfrm>
        </p:spPr>
        <p:txBody>
          <a:bodyPr vert="horz" lIns="91440" tIns="45720" rIns="91440" bIns="45720" rtlCol="0" anchor="t">
            <a:noAutofit/>
          </a:bodyPr>
          <a:lstStyle/>
          <a:p>
            <a:r>
              <a:rPr lang="en-IN" sz="1400">
                <a:ea typeface="+mn-lt"/>
                <a:cs typeface="+mn-lt"/>
              </a:rPr>
              <a:t>Bills (</a:t>
            </a:r>
            <a:r>
              <a:rPr lang="en-IN" sz="1400" b="1" err="1">
                <a:ea typeface="+mn-lt"/>
                <a:cs typeface="+mn-lt"/>
              </a:rPr>
              <a:t>Bill_Number</a:t>
            </a:r>
            <a:r>
              <a:rPr lang="en-IN" sz="1400">
                <a:ea typeface="+mn-lt"/>
                <a:cs typeface="+mn-lt"/>
              </a:rPr>
              <a:t>, </a:t>
            </a:r>
            <a:r>
              <a:rPr lang="en-IN" sz="1400" err="1">
                <a:ea typeface="+mn-lt"/>
                <a:cs typeface="+mn-lt"/>
              </a:rPr>
              <a:t>Bill_Amount</a:t>
            </a:r>
            <a:r>
              <a:rPr lang="en-IN" sz="1400">
                <a:ea typeface="+mn-lt"/>
                <a:cs typeface="+mn-lt"/>
              </a:rPr>
              <a:t>, </a:t>
            </a:r>
            <a:r>
              <a:rPr lang="en-IN" sz="1400" err="1">
                <a:ea typeface="+mn-lt"/>
                <a:cs typeface="+mn-lt"/>
              </a:rPr>
              <a:t>Bill_File_Number</a:t>
            </a:r>
            <a:r>
              <a:rPr lang="en-IN" sz="1400">
                <a:ea typeface="+mn-lt"/>
                <a:cs typeface="+mn-lt"/>
              </a:rPr>
              <a:t>, </a:t>
            </a:r>
            <a:r>
              <a:rPr lang="en-IN" sz="1400" b="1" i="1" err="1">
                <a:ea typeface="+mn-lt"/>
                <a:cs typeface="+mn-lt"/>
              </a:rPr>
              <a:t>Provider_ID</a:t>
            </a:r>
            <a:r>
              <a:rPr lang="en-IN" sz="1400" i="1">
                <a:ea typeface="+mn-lt"/>
                <a:cs typeface="+mn-lt"/>
              </a:rPr>
              <a:t>)</a:t>
            </a:r>
            <a:r>
              <a:rPr lang="en-US" sz="1400">
                <a:ea typeface="+mn-lt"/>
                <a:cs typeface="+mn-lt"/>
              </a:rPr>
              <a:t> </a:t>
            </a:r>
            <a:endParaRPr lang="en-US" sz="1400"/>
          </a:p>
          <a:p>
            <a:pPr marL="0" indent="0">
              <a:buClr>
                <a:srgbClr val="9E3611"/>
              </a:buClr>
              <a:buNone/>
            </a:pPr>
            <a:r>
              <a:rPr lang="en-US" sz="1400">
                <a:ea typeface="+mn-lt"/>
                <a:cs typeface="+mn-lt"/>
              </a:rPr>
              <a:t>a.    </a:t>
            </a:r>
            <a:r>
              <a:rPr lang="en-IN" sz="1400">
                <a:ea typeface="+mn-lt"/>
                <a:cs typeface="+mn-lt"/>
              </a:rPr>
              <a:t>Primary Keys: - </a:t>
            </a:r>
            <a:r>
              <a:rPr lang="en-IN" sz="1400" err="1">
                <a:ea typeface="+mn-lt"/>
                <a:cs typeface="+mn-lt"/>
              </a:rPr>
              <a:t>Bill_Number</a:t>
            </a:r>
            <a:r>
              <a:rPr lang="en-US" sz="1400">
                <a:ea typeface="+mn-lt"/>
                <a:cs typeface="+mn-lt"/>
              </a:rPr>
              <a:t> (NULL – not allowed)</a:t>
            </a:r>
            <a:endParaRPr lang="en-US" sz="1400"/>
          </a:p>
          <a:p>
            <a:pPr marL="0" indent="0">
              <a:buClr>
                <a:srgbClr val="9E3611"/>
              </a:buClr>
              <a:buNone/>
            </a:pPr>
            <a:r>
              <a:rPr lang="en-US" sz="1400">
                <a:ea typeface="+mn-lt"/>
                <a:cs typeface="+mn-lt"/>
              </a:rPr>
              <a:t>b.    </a:t>
            </a:r>
            <a:r>
              <a:rPr lang="en-IN" sz="1400">
                <a:ea typeface="+mn-lt"/>
                <a:cs typeface="+mn-lt"/>
              </a:rPr>
              <a:t>Foreign Keys: - </a:t>
            </a:r>
            <a:r>
              <a:rPr lang="en-IN" sz="1400" err="1">
                <a:ea typeface="+mn-lt"/>
                <a:cs typeface="+mn-lt"/>
              </a:rPr>
              <a:t>Provider_ID</a:t>
            </a:r>
            <a:r>
              <a:rPr lang="en-US" sz="1400">
                <a:ea typeface="+mn-lt"/>
                <a:cs typeface="+mn-lt"/>
              </a:rPr>
              <a:t> </a:t>
            </a:r>
            <a:endParaRPr lang="en-US" sz="1400"/>
          </a:p>
          <a:p>
            <a:pPr>
              <a:buClr>
                <a:srgbClr val="9E3611"/>
              </a:buClr>
            </a:pPr>
            <a:endParaRPr lang="en-US" sz="1400"/>
          </a:p>
          <a:p>
            <a:pPr>
              <a:buClr>
                <a:srgbClr val="9E3611"/>
              </a:buClr>
            </a:pPr>
            <a:r>
              <a:rPr lang="en-IN" sz="1400">
                <a:ea typeface="+mn-lt"/>
                <a:cs typeface="+mn-lt"/>
              </a:rPr>
              <a:t>Pharmacies (</a:t>
            </a:r>
            <a:r>
              <a:rPr lang="en-IN" sz="1400" b="1" err="1">
                <a:ea typeface="+mn-lt"/>
                <a:cs typeface="+mn-lt"/>
              </a:rPr>
              <a:t>Pharmacy_ID</a:t>
            </a:r>
            <a:r>
              <a:rPr lang="en-IN" sz="1400">
                <a:ea typeface="+mn-lt"/>
                <a:cs typeface="+mn-lt"/>
              </a:rPr>
              <a:t>, </a:t>
            </a:r>
            <a:r>
              <a:rPr lang="en-IN" sz="1400" err="1">
                <a:ea typeface="+mn-lt"/>
                <a:cs typeface="+mn-lt"/>
              </a:rPr>
              <a:t>Pharmacy_Name</a:t>
            </a:r>
            <a:r>
              <a:rPr lang="en-IN" sz="1400">
                <a:ea typeface="+mn-lt"/>
                <a:cs typeface="+mn-lt"/>
              </a:rPr>
              <a:t>, </a:t>
            </a:r>
            <a:r>
              <a:rPr lang="en-IN" sz="1400" err="1">
                <a:ea typeface="+mn-lt"/>
                <a:cs typeface="+mn-lt"/>
              </a:rPr>
              <a:t>Quantity_Prescribed</a:t>
            </a:r>
            <a:r>
              <a:rPr lang="en-IN" sz="1400">
                <a:ea typeface="+mn-lt"/>
                <a:cs typeface="+mn-lt"/>
              </a:rPr>
              <a:t>, </a:t>
            </a:r>
            <a:r>
              <a:rPr lang="en-IN" sz="1400" err="1">
                <a:ea typeface="+mn-lt"/>
                <a:cs typeface="+mn-lt"/>
              </a:rPr>
              <a:t>Medicine_Code</a:t>
            </a:r>
            <a:r>
              <a:rPr lang="en-IN" sz="1400">
                <a:ea typeface="+mn-lt"/>
                <a:cs typeface="+mn-lt"/>
              </a:rPr>
              <a:t>, </a:t>
            </a:r>
            <a:r>
              <a:rPr lang="en-IN" sz="1400" b="1" i="1" err="1">
                <a:ea typeface="+mn-lt"/>
                <a:cs typeface="+mn-lt"/>
              </a:rPr>
              <a:t>Bill_Number</a:t>
            </a:r>
            <a:r>
              <a:rPr lang="en-IN" sz="1400" i="1">
                <a:ea typeface="+mn-lt"/>
                <a:cs typeface="+mn-lt"/>
              </a:rPr>
              <a:t>)</a:t>
            </a:r>
            <a:r>
              <a:rPr lang="en-US" sz="1400">
                <a:ea typeface="+mn-lt"/>
                <a:cs typeface="+mn-lt"/>
              </a:rPr>
              <a:t> </a:t>
            </a:r>
            <a:endParaRPr lang="en-US" sz="1400"/>
          </a:p>
          <a:p>
            <a:pPr marL="0" indent="0">
              <a:buClr>
                <a:srgbClr val="9E3611"/>
              </a:buClr>
              <a:buNone/>
            </a:pPr>
            <a:r>
              <a:rPr lang="en-US" sz="1400">
                <a:ea typeface="+mn-lt"/>
                <a:cs typeface="+mn-lt"/>
              </a:rPr>
              <a:t>a.    </a:t>
            </a:r>
            <a:r>
              <a:rPr lang="en-IN" sz="1400">
                <a:ea typeface="+mn-lt"/>
                <a:cs typeface="+mn-lt"/>
              </a:rPr>
              <a:t>Primary Keys: - </a:t>
            </a:r>
            <a:r>
              <a:rPr lang="en-IN" sz="1400" err="1">
                <a:ea typeface="+mn-lt"/>
                <a:cs typeface="+mn-lt"/>
              </a:rPr>
              <a:t>Pharmacy_ID</a:t>
            </a:r>
            <a:r>
              <a:rPr lang="en-US" sz="1400">
                <a:ea typeface="+mn-lt"/>
                <a:cs typeface="+mn-lt"/>
              </a:rPr>
              <a:t> (NULL – not allowed)</a:t>
            </a:r>
            <a:endParaRPr lang="en-US" sz="1400"/>
          </a:p>
          <a:p>
            <a:pPr marL="0" indent="0">
              <a:buClr>
                <a:srgbClr val="9E3611"/>
              </a:buClr>
              <a:buNone/>
            </a:pPr>
            <a:r>
              <a:rPr lang="en-US" sz="1400">
                <a:ea typeface="+mn-lt"/>
                <a:cs typeface="+mn-lt"/>
              </a:rPr>
              <a:t>b.    </a:t>
            </a:r>
            <a:r>
              <a:rPr lang="en-IN" sz="1400">
                <a:ea typeface="+mn-lt"/>
                <a:cs typeface="+mn-lt"/>
              </a:rPr>
              <a:t>Foreign Keys: - </a:t>
            </a:r>
            <a:r>
              <a:rPr lang="en-IN" sz="1400" err="1">
                <a:ea typeface="+mn-lt"/>
                <a:cs typeface="+mn-lt"/>
              </a:rPr>
              <a:t>Bill_Number</a:t>
            </a:r>
            <a:r>
              <a:rPr lang="en-US" sz="1400">
                <a:ea typeface="+mn-lt"/>
                <a:cs typeface="+mn-lt"/>
              </a:rPr>
              <a:t> </a:t>
            </a:r>
            <a:endParaRPr lang="en-US" sz="1400"/>
          </a:p>
          <a:p>
            <a:pPr>
              <a:buClr>
                <a:srgbClr val="9E3611"/>
              </a:buClr>
            </a:pPr>
            <a:endParaRPr lang="en-US" sz="1400"/>
          </a:p>
          <a:p>
            <a:pPr>
              <a:buClr>
                <a:srgbClr val="9E3611"/>
              </a:buClr>
            </a:pPr>
            <a:r>
              <a:rPr lang="en-IN" sz="1400" err="1">
                <a:ea typeface="+mn-lt"/>
                <a:cs typeface="+mn-lt"/>
              </a:rPr>
              <a:t>Pharmacies_Medicines</a:t>
            </a:r>
            <a:r>
              <a:rPr lang="en-IN" sz="1400">
                <a:ea typeface="+mn-lt"/>
                <a:cs typeface="+mn-lt"/>
              </a:rPr>
              <a:t> (</a:t>
            </a:r>
            <a:r>
              <a:rPr lang="en-IN" sz="1400" b="1" u="sng" err="1">
                <a:ea typeface="+mn-lt"/>
                <a:cs typeface="+mn-lt"/>
              </a:rPr>
              <a:t>Pharmacy_ID</a:t>
            </a:r>
            <a:r>
              <a:rPr lang="en-IN" sz="1400">
                <a:ea typeface="+mn-lt"/>
                <a:cs typeface="+mn-lt"/>
              </a:rPr>
              <a:t>,</a:t>
            </a:r>
            <a:r>
              <a:rPr lang="en-IN" sz="1400" b="1">
                <a:ea typeface="+mn-lt"/>
                <a:cs typeface="+mn-lt"/>
              </a:rPr>
              <a:t> Medicines</a:t>
            </a:r>
            <a:r>
              <a:rPr lang="en-IN" sz="1400">
                <a:ea typeface="+mn-lt"/>
                <a:cs typeface="+mn-lt"/>
              </a:rPr>
              <a:t>)</a:t>
            </a:r>
            <a:r>
              <a:rPr lang="en-US" sz="1400">
                <a:ea typeface="+mn-lt"/>
                <a:cs typeface="+mn-lt"/>
              </a:rPr>
              <a:t> </a:t>
            </a:r>
            <a:endParaRPr lang="en-US" sz="1400"/>
          </a:p>
          <a:p>
            <a:pPr marL="0" indent="0">
              <a:buClr>
                <a:srgbClr val="9E3611"/>
              </a:buClr>
              <a:buNone/>
            </a:pPr>
            <a:r>
              <a:rPr lang="en-US" sz="1400">
                <a:ea typeface="+mn-lt"/>
                <a:cs typeface="+mn-lt"/>
              </a:rPr>
              <a:t>Medicines – multi-valued attribute -- decomposed into another relation</a:t>
            </a:r>
            <a:endParaRPr lang="en-US" sz="1400"/>
          </a:p>
          <a:p>
            <a:pPr marL="0" indent="0">
              <a:buClr>
                <a:srgbClr val="9E3611"/>
              </a:buClr>
              <a:buNone/>
            </a:pPr>
            <a:r>
              <a:rPr lang="en-US" sz="1400">
                <a:ea typeface="+mn-lt"/>
                <a:cs typeface="+mn-lt"/>
              </a:rPr>
              <a:t>a.    </a:t>
            </a:r>
            <a:r>
              <a:rPr lang="en-IN" sz="1400">
                <a:ea typeface="+mn-lt"/>
                <a:cs typeface="+mn-lt"/>
              </a:rPr>
              <a:t>Primary Keys: - </a:t>
            </a:r>
            <a:r>
              <a:rPr lang="en-IN" sz="1400" err="1">
                <a:ea typeface="+mn-lt"/>
                <a:cs typeface="+mn-lt"/>
              </a:rPr>
              <a:t>Pharmacy_ID</a:t>
            </a:r>
            <a:r>
              <a:rPr lang="en-IN" sz="1400">
                <a:ea typeface="+mn-lt"/>
                <a:cs typeface="+mn-lt"/>
              </a:rPr>
              <a:t>, Medicines</a:t>
            </a:r>
            <a:r>
              <a:rPr lang="en-US" sz="1400">
                <a:ea typeface="+mn-lt"/>
                <a:cs typeface="+mn-lt"/>
              </a:rPr>
              <a:t> (NULL – not allowed)</a:t>
            </a:r>
            <a:endParaRPr lang="en-US" sz="1400"/>
          </a:p>
          <a:p>
            <a:pPr marL="0" indent="0">
              <a:buClr>
                <a:srgbClr val="9E3611"/>
              </a:buClr>
              <a:buNone/>
            </a:pPr>
            <a:r>
              <a:rPr lang="en-US" sz="1400">
                <a:ea typeface="+mn-lt"/>
                <a:cs typeface="+mn-lt"/>
              </a:rPr>
              <a:t>b.    </a:t>
            </a:r>
            <a:r>
              <a:rPr lang="en-IN" sz="1400">
                <a:ea typeface="+mn-lt"/>
                <a:cs typeface="+mn-lt"/>
              </a:rPr>
              <a:t>Foreign Keys: - </a:t>
            </a:r>
            <a:r>
              <a:rPr lang="en-IN" sz="1400" err="1">
                <a:ea typeface="+mn-lt"/>
                <a:cs typeface="+mn-lt"/>
              </a:rPr>
              <a:t>Pharmacy_ID</a:t>
            </a:r>
            <a:r>
              <a:rPr lang="en-US" sz="1400">
                <a:ea typeface="+mn-lt"/>
                <a:cs typeface="+mn-lt"/>
              </a:rPr>
              <a:t> </a:t>
            </a:r>
            <a:endParaRPr lang="en-US" sz="1400"/>
          </a:p>
        </p:txBody>
      </p:sp>
    </p:spTree>
    <p:extLst>
      <p:ext uri="{BB962C8B-B14F-4D97-AF65-F5344CB8AC3E}">
        <p14:creationId xmlns:p14="http://schemas.microsoft.com/office/powerpoint/2010/main" val="239085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FAF3-D763-C029-4025-71E22D716647}"/>
              </a:ext>
            </a:extLst>
          </p:cNvPr>
          <p:cNvSpPr>
            <a:spLocks noGrp="1"/>
          </p:cNvSpPr>
          <p:nvPr>
            <p:ph type="title"/>
          </p:nvPr>
        </p:nvSpPr>
        <p:spPr>
          <a:xfrm>
            <a:off x="1069848" y="484632"/>
            <a:ext cx="10058400" cy="5870625"/>
          </a:xfrm>
        </p:spPr>
        <p:txBody>
          <a:bodyPr>
            <a:normAutofit/>
          </a:bodyPr>
          <a:lstStyle/>
          <a:p>
            <a:pPr algn="ctr"/>
            <a:r>
              <a:rPr lang="en-IN" sz="7200"/>
              <a:t>THANK YOU</a:t>
            </a:r>
          </a:p>
        </p:txBody>
      </p:sp>
    </p:spTree>
    <p:extLst>
      <p:ext uri="{BB962C8B-B14F-4D97-AF65-F5344CB8AC3E}">
        <p14:creationId xmlns:p14="http://schemas.microsoft.com/office/powerpoint/2010/main" val="2102256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University Healthcare Database System</vt:lpstr>
      <vt:lpstr>Business Problem</vt:lpstr>
      <vt:lpstr>Business Requirements</vt:lpstr>
      <vt:lpstr>Enhanced Entity Relationship (EER) Diagram</vt:lpstr>
      <vt:lpstr>Unified Modelling Language (UML) Diagram</vt:lpstr>
      <vt:lpstr>Logical Model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Healthcare Database System</dc:title>
  <dc:creator>Aniket Rupesh Sakharkar</dc:creator>
  <cp:lastModifiedBy>Aniket Rupesh Sakharkar</cp:lastModifiedBy>
  <cp:revision>9</cp:revision>
  <dcterms:created xsi:type="dcterms:W3CDTF">2022-12-07T16:29:24Z</dcterms:created>
  <dcterms:modified xsi:type="dcterms:W3CDTF">2023-01-13T06:59:12Z</dcterms:modified>
</cp:coreProperties>
</file>