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4" r:id="rId6"/>
    <p:sldId id="261" r:id="rId7"/>
    <p:sldId id="265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011"/>
    <a:srgbClr val="786B2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5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139B31A-09E0-4970-8D86-41D81858FD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B65D2B-D357-46F0-94A3-83EE2FC02E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BA41-8C1E-444C-A910-E146AB4372B8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2021/3/31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2F6E3B-6AA1-41F8-AB24-388350F54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A0F9C0-CE3E-4CE7-BF4F-DAFDA296DA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12299-FC59-41BF-9389-21E42D9E7542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1017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A8E920D-44D4-4930-86CA-C9EF9A97A616}" type="datetime1">
              <a:rPr kumimoji="1" lang="ja-JP" altLang="en-US" noProof="0" smtClean="0"/>
              <a:t>2021/3/31</a:t>
            </a:fld>
            <a:endParaRPr kumimoji="1"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444D48-3A7D-477D-8AD3-DF12D6BD3F6E}" type="slidenum">
              <a:rPr kumimoji="1" lang="en-US" altLang="ja-JP" noProof="0" smtClean="0"/>
              <a:pPr/>
              <a:t>‹#›</a:t>
            </a:fld>
            <a:endParaRPr kumimoji="1"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950527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76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09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20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4D48-3A7D-477D-8AD3-DF12D6BD3F6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05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レンガ-HD-R1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フリーフォーム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フリーフォーム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フリーフォーム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フリーフォーム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rtlCol="0" anchor="b">
            <a:normAutofit/>
          </a:bodyPr>
          <a:lstStyle>
            <a:lvl1pPr algn="r">
              <a:defRPr sz="80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lang="ja-JP" altLang="en-US" noProof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 rtlCol="0"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06EE54B7-5A25-45E9-A457-D4C9B25BE326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25" name="星 5​​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パノラマ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780" y="4702923"/>
            <a:ext cx="10394728" cy="682472"/>
          </a:xfrm>
        </p:spPr>
        <p:txBody>
          <a:bodyPr rtlCol="0"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D55783-CF52-4714-BB16-32185595E6EA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779" y="4106333"/>
            <a:ext cx="10394729" cy="127360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DF334F-DC3B-454C-96AC-AC26F9C6E37A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符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rtlCol="0" anchor="ctr">
            <a:normAutofit/>
          </a:bodyPr>
          <a:lstStyle>
            <a:lvl1pPr algn="ctr">
              <a:defRPr sz="4800"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3" hasCustomPrompt="1"/>
          </p:nvPr>
        </p:nvSpPr>
        <p:spPr>
          <a:xfrm>
            <a:off x="1550264" y="3610032"/>
            <a:ext cx="8667956" cy="37776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4106334"/>
            <a:ext cx="10396882" cy="126825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 baseline="0"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CD596DAF-08F7-4012-AE30-6C04B732C265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 sz="800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4247468"/>
            <a:ext cx="10394707" cy="114064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C83BE-3092-4371-8CEB-1A68A1AA3DAA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8" name="テキスト プレースホルダー 3"/>
          <p:cNvSpPr>
            <a:spLocks noGrp="1"/>
          </p:cNvSpPr>
          <p:nvPr>
            <p:ph type="body" sz="half" idx="15" hasCustomPrompt="1"/>
          </p:nvPr>
        </p:nvSpPr>
        <p:spPr>
          <a:xfrm>
            <a:off x="685802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423462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half" idx="16" hasCustomPrompt="1"/>
          </p:nvPr>
        </p:nvSpPr>
        <p:spPr>
          <a:xfrm>
            <a:off x="4234621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7770380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7" hasCustomPrompt="1"/>
          </p:nvPr>
        </p:nvSpPr>
        <p:spPr>
          <a:xfrm>
            <a:off x="7770380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D9AD87-40A5-42D2-98EB-1F204A71C925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9184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20" name="図プレースホルダー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half" idx="18" hasCustomPrompt="1"/>
          </p:nvPr>
        </p:nvSpPr>
        <p:spPr>
          <a:xfrm>
            <a:off x="691840" y="4389287"/>
            <a:ext cx="3310128" cy="98529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423741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23" name="図プレースホルダー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24" name="テキスト プレースホルダー 3"/>
          <p:cNvSpPr>
            <a:spLocks noGrp="1"/>
          </p:cNvSpPr>
          <p:nvPr>
            <p:ph type="body" sz="half" idx="19" hasCustomPrompt="1"/>
          </p:nvPr>
        </p:nvSpPr>
        <p:spPr>
          <a:xfrm>
            <a:off x="4235999" y="4389286"/>
            <a:ext cx="3310128" cy="9853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7768944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26" name="図プレースホルダー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7" name="テキスト プレースホルダー 3"/>
          <p:cNvSpPr>
            <a:spLocks noGrp="1"/>
          </p:cNvSpPr>
          <p:nvPr>
            <p:ph type="body" sz="half" idx="20" hasCustomPrompt="1"/>
          </p:nvPr>
        </p:nvSpPr>
        <p:spPr>
          <a:xfrm>
            <a:off x="7768819" y="4389284"/>
            <a:ext cx="3310128" cy="9853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84040F-DCF6-400E-9D9D-F3AD261DC05C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1" name="縦書きテキスト プレースホルダー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2063396"/>
            <a:ext cx="10394707" cy="3311190"/>
          </a:xfrm>
        </p:spPr>
        <p:txBody>
          <a:bodyPr vert="eaVert" rtlCol="0" anchor="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3B403982-9216-473D-8825-9DEBC00687F6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8" name="縦書きテキスト プレースホルダー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685800"/>
            <a:ext cx="7904431" cy="4688785"/>
          </a:xfrm>
        </p:spPr>
        <p:txBody>
          <a:bodyPr vert="eaVert" rtlCol="0" anchor="t"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91C1F-33B1-4B68-8B2F-263F437C8C1F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 rtlCol="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CBE46CBD-2F68-4C72-B1E7-2CDDCA6D81BE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rtlCol="0" anchor="b">
            <a:normAutofit/>
          </a:bodyPr>
          <a:lstStyle>
            <a:lvl1pPr algn="l">
              <a:defRPr sz="5400"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1" y="3742267"/>
            <a:ext cx="10394707" cy="16396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A9D74125-5D0C-4127-8CBC-45606EB2BCEC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5088714" cy="3311189"/>
          </a:xfrm>
        </p:spPr>
        <p:txBody>
          <a:bodyPr rtlCol="0" anchor="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4" hasCustomPrompt="1"/>
          </p:nvPr>
        </p:nvSpPr>
        <p:spPr>
          <a:xfrm>
            <a:off x="5993971" y="2063396"/>
            <a:ext cx="5086538" cy="3311189"/>
          </a:xfrm>
        </p:spPr>
        <p:txBody>
          <a:bodyPr rtlCol="0" anchor="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25E9A392-F02F-41F9-955E-B4A294CEA5D5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1" y="2063396"/>
            <a:ext cx="5088713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685802" y="2861733"/>
            <a:ext cx="5088712" cy="2512852"/>
          </a:xfrm>
        </p:spPr>
        <p:txBody>
          <a:bodyPr rtlCol="0" anchor="t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5993969" y="2063396"/>
            <a:ext cx="5088713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13" name="コンテンツ プレースホルダー 5"/>
          <p:cNvSpPr>
            <a:spLocks noGrp="1"/>
          </p:cNvSpPr>
          <p:nvPr>
            <p:ph sz="quarter" idx="14" hasCustomPrompt="1"/>
          </p:nvPr>
        </p:nvSpPr>
        <p:spPr>
          <a:xfrm>
            <a:off x="5993969" y="2861733"/>
            <a:ext cx="5088713" cy="2512852"/>
          </a:xfrm>
        </p:spPr>
        <p:txBody>
          <a:bodyPr rtlCol="0" anchor="t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CE3231-ABD6-4D24-9C24-E29EC0C91096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B0775-46FB-4809-BE01-7290C18D4573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A0F69-BCD1-40D4-97D4-2DCDB3BDE58A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sz="quarter" idx="13" hasCustomPrompt="1"/>
          </p:nvPr>
        </p:nvSpPr>
        <p:spPr>
          <a:xfrm>
            <a:off x="5046132" y="685800"/>
            <a:ext cx="6034375" cy="4688785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93642" y="2709052"/>
            <a:ext cx="4126861" cy="266553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64559-86DC-4485-9FC7-A515E0EC6C08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2709052"/>
            <a:ext cx="6345301" cy="236248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40531-BA32-4995-A6BD-C22A4A4AB42C}" type="datetime1">
              <a:rPr lang="ja-JP" altLang="en-US" noProof="0" smtClean="0"/>
              <a:t>2021/3/31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レンガ-HD-R1a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グループ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長方形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フリーフォーム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長方形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6CA2E5F-5CD0-4B14-9E4A-5DAADF832EE0}" type="datetime1">
              <a:rPr lang="ja-JP" altLang="en-US" smtClean="0"/>
              <a:pPr/>
              <a:t>2021/3/31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="1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 b="1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b="1" kern="1200" cap="all" baseline="0">
          <a:solidFill>
            <a:schemeClr val="accent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b="1" kern="1200" cap="all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画像 22">
            <a:extLst>
              <a:ext uri="{FF2B5EF4-FFF2-40B4-BE49-F238E27FC236}">
                <a16:creationId xmlns:a16="http://schemas.microsoft.com/office/drawing/2014/main" id="{42D1525B-4547-4D1B-9851-1E544B2AF4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長方形 24">
            <a:extLst>
              <a:ext uri="{FF2B5EF4-FFF2-40B4-BE49-F238E27FC236}">
                <a16:creationId xmlns:a16="http://schemas.microsoft.com/office/drawing/2014/main" id="{BD4EAD20-33A5-46F5-A616-E1A84F3F95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27" name="星 5​​ 31">
            <a:extLst>
              <a:ext uri="{FF2B5EF4-FFF2-40B4-BE49-F238E27FC236}">
                <a16:creationId xmlns:a16="http://schemas.microsoft.com/office/drawing/2014/main" id="{ADCCECA8-1C81-4A56-B427-3863A2F344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3F7699AD-901F-4BB3-B188-BA6FACB7E0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</a:endParaRPr>
          </a:p>
        </p:txBody>
      </p:sp>
      <p:pic>
        <p:nvPicPr>
          <p:cNvPr id="5" name="画像 4" descr="ピアノ">
            <a:extLst>
              <a:ext uri="{FF2B5EF4-FFF2-40B4-BE49-F238E27FC236}">
                <a16:creationId xmlns:a16="http://schemas.microsoft.com/office/drawing/2014/main" id="{1408D6ED-00BD-4F1D-9B16-DF0CD8E63D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 rot="21600000">
            <a:off x="691547" y="691546"/>
            <a:ext cx="10805789" cy="2874505"/>
          </a:xfrm>
          <a:prstGeom prst="rect">
            <a:avLst/>
          </a:prstGeom>
        </p:spPr>
      </p:pic>
      <p:cxnSp>
        <p:nvCxnSpPr>
          <p:cNvPr id="31" name="直線​​コネクタ 30">
            <a:extLst>
              <a:ext uri="{FF2B5EF4-FFF2-40B4-BE49-F238E27FC236}">
                <a16:creationId xmlns:a16="http://schemas.microsoft.com/office/drawing/2014/main" id="{E995B1FF-4519-489E-98AD-9BF76D7330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211762" y="5756988"/>
            <a:ext cx="776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～ </a:t>
            </a:r>
            <a:r>
              <a:rPr kumimoji="1" lang="ja-JP" alt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イジングマシン</a:t>
            </a:r>
            <a:r>
              <a:rPr kumimoji="1" lang="ja-JP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による楽曲の自動生成 </a:t>
            </a:r>
            <a:r>
              <a:rPr kumimoji="1" lang="ja-JP" altLang="en-US" sz="3200" dirty="0" smtClean="0">
                <a:solidFill>
                  <a:schemeClr val="accent1">
                    <a:lumMod val="75000"/>
                  </a:schemeClr>
                </a:solidFill>
              </a:rPr>
              <a:t>～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56543" y="4688124"/>
            <a:ext cx="86789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b="1" dirty="0" err="1">
                <a:solidFill>
                  <a:srgbClr val="EE80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Fixstars</a:t>
            </a:r>
            <a:r>
              <a:rPr lang="en-US" altLang="ja-JP" sz="5400" b="1" dirty="0">
                <a:solidFill>
                  <a:srgbClr val="EE80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Amplify </a:t>
            </a:r>
            <a:r>
              <a:rPr lang="ja-JP" altLang="en-US" sz="5400" b="1" dirty="0">
                <a:solidFill>
                  <a:srgbClr val="EE8011"/>
                </a:solidFill>
                <a:latin typeface="+mn-ea"/>
                <a:cs typeface="Arial" panose="020B0604020202020204" pitchFamily="34" charset="0"/>
              </a:rPr>
              <a:t>ハッカソン</a:t>
            </a:r>
            <a:endParaRPr lang="ja-JP" altLang="en-US" sz="5400" dirty="0">
              <a:solidFill>
                <a:srgbClr val="EE80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94522" y="2235848"/>
            <a:ext cx="3065107" cy="1372766"/>
            <a:chOff x="363893" y="354563"/>
            <a:chExt cx="2537927" cy="877078"/>
          </a:xfrm>
        </p:grpSpPr>
        <p:sp>
          <p:nvSpPr>
            <p:cNvPr id="4" name="楕円 3"/>
            <p:cNvSpPr/>
            <p:nvPr/>
          </p:nvSpPr>
          <p:spPr>
            <a:xfrm>
              <a:off x="363893" y="354563"/>
              <a:ext cx="2537927" cy="87707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64048" y="615892"/>
              <a:ext cx="2265960" cy="373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イジングマシン</a:t>
              </a:r>
            </a:p>
          </p:txBody>
        </p:sp>
      </p:grpSp>
      <p:sp>
        <p:nvSpPr>
          <p:cNvPr id="8" name="右矢印 7"/>
          <p:cNvSpPr/>
          <p:nvPr/>
        </p:nvSpPr>
        <p:spPr>
          <a:xfrm rot="20013783">
            <a:off x="3639361" y="1677879"/>
            <a:ext cx="2051801" cy="684015"/>
          </a:xfrm>
          <a:prstGeom prst="rightArrow">
            <a:avLst>
              <a:gd name="adj1" fmla="val 50000"/>
              <a:gd name="adj2" fmla="val 86002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6046236" y="821094"/>
            <a:ext cx="5103846" cy="1399592"/>
            <a:chOff x="5551713" y="606490"/>
            <a:chExt cx="5103846" cy="1399592"/>
          </a:xfrm>
        </p:grpSpPr>
        <p:sp>
          <p:nvSpPr>
            <p:cNvPr id="11" name="楕円 10"/>
            <p:cNvSpPr/>
            <p:nvPr/>
          </p:nvSpPr>
          <p:spPr>
            <a:xfrm>
              <a:off x="5551713" y="606490"/>
              <a:ext cx="5103846" cy="139959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812971" y="830424"/>
              <a:ext cx="447109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3200" dirty="0" smtClean="0">
                  <a:solidFill>
                    <a:schemeClr val="bg1"/>
                  </a:solidFill>
                </a:rPr>
                <a:t>組合せ最適化問題を解く</a:t>
              </a:r>
              <a:endParaRPr kumimoji="1" lang="en-US" altLang="ja-JP" sz="3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3200" dirty="0" smtClean="0">
                  <a:solidFill>
                    <a:schemeClr val="bg1"/>
                  </a:solidFill>
                </a:rPr>
                <a:t>→</a:t>
              </a:r>
              <a:r>
                <a:rPr kumimoji="1" lang="en-US" altLang="ja-JP" sz="32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kumimoji="1" lang="ja-JP" alt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786481" y="3519120"/>
            <a:ext cx="8223641" cy="2039469"/>
            <a:chOff x="2786481" y="3519120"/>
            <a:chExt cx="8223641" cy="2039469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3661131" y="3519120"/>
              <a:ext cx="7348991" cy="1584725"/>
              <a:chOff x="3661131" y="3519120"/>
              <a:chExt cx="7348991" cy="1584725"/>
            </a:xfrm>
          </p:grpSpPr>
          <p:sp>
            <p:nvSpPr>
              <p:cNvPr id="9" name="右矢印 8"/>
              <p:cNvSpPr/>
              <p:nvPr/>
            </p:nvSpPr>
            <p:spPr>
              <a:xfrm rot="1587837">
                <a:off x="3661131" y="3519120"/>
                <a:ext cx="2051801" cy="684015"/>
              </a:xfrm>
              <a:prstGeom prst="rightArrow">
                <a:avLst>
                  <a:gd name="adj1" fmla="val 50000"/>
                  <a:gd name="adj2" fmla="val 8600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/>
              <p:cNvSpPr/>
              <p:nvPr/>
            </p:nvSpPr>
            <p:spPr>
              <a:xfrm>
                <a:off x="5868954" y="3601616"/>
                <a:ext cx="5141168" cy="15022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6489298" y="3865983"/>
                <a:ext cx="390844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bg1"/>
                    </a:solidFill>
                  </a:rPr>
                  <a:t>フリー音源を作り出す</a:t>
                </a:r>
                <a:endParaRPr kumimoji="1" lang="en-US" altLang="ja-JP" sz="32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3200" dirty="0" smtClean="0">
                    <a:solidFill>
                      <a:schemeClr val="bg1"/>
                    </a:solidFill>
                  </a:rPr>
                  <a:t>→</a:t>
                </a:r>
                <a:r>
                  <a:rPr kumimoji="1" lang="en-US" altLang="ja-JP" sz="3200" b="1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endParaRPr kumimoji="1" lang="ja-JP" altLang="en-US" sz="32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074" name="Picture 2" descr="ギターで作曲する人のイラスト（男性）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481" y="3844089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24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画像 43">
            <a:extLst>
              <a:ext uri="{FF2B5EF4-FFF2-40B4-BE49-F238E27FC236}">
                <a16:creationId xmlns:a16="http://schemas.microsoft.com/office/drawing/2014/main" id="{0B973B8B-2EBF-4FD2-8C3E-AEE09A6F53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6" name="長方形 45">
            <a:extLst>
              <a:ext uri="{FF2B5EF4-FFF2-40B4-BE49-F238E27FC236}">
                <a16:creationId xmlns:a16="http://schemas.microsoft.com/office/drawing/2014/main" id="{65EA80E6-CA50-4A41-AF47-BFAB29EFCE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フリーフォーム 9">
            <a:extLst>
              <a:ext uri="{FF2B5EF4-FFF2-40B4-BE49-F238E27FC236}">
                <a16:creationId xmlns:a16="http://schemas.microsoft.com/office/drawing/2014/main" id="{0E06742D-F338-4339-913D-701F85793C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2ACA667E-B49F-44D8-B914-85FAAC6949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 rtlCol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ja-JP" altLang="en-US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楽曲作成の</a:t>
            </a:r>
            <a:r>
              <a:rPr lang="en-US" altLang="ja-JP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ぽいん</a:t>
            </a:r>
            <a:r>
              <a:rPr lang="ja-JP" alt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と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8058578" y="326571"/>
            <a:ext cx="3567365" cy="1404258"/>
            <a:chOff x="5005136" y="672807"/>
            <a:chExt cx="3567365" cy="1482564"/>
          </a:xfrm>
        </p:grpSpPr>
        <p:sp>
          <p:nvSpPr>
            <p:cNvPr id="13" name="楕円 12"/>
            <p:cNvSpPr/>
            <p:nvPr/>
          </p:nvSpPr>
          <p:spPr>
            <a:xfrm>
              <a:off x="5005136" y="672807"/>
              <a:ext cx="3567365" cy="1482564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346872" y="988383"/>
              <a:ext cx="28953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世界に一つだけの花</a:t>
              </a:r>
              <a:endParaRPr kumimoji="1"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(SMAP</a:t>
              </a:r>
              <a:r>
                <a:rPr kumimoji="1" lang="ja-JP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2002</a:t>
              </a:r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kumimoji="1"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7119257" y="2561478"/>
            <a:ext cx="4735286" cy="1341051"/>
            <a:chOff x="7571897" y="1589929"/>
            <a:chExt cx="4294414" cy="1341051"/>
          </a:xfrm>
        </p:grpSpPr>
        <p:sp>
          <p:nvSpPr>
            <p:cNvPr id="16" name="楕円 15"/>
            <p:cNvSpPr/>
            <p:nvPr/>
          </p:nvSpPr>
          <p:spPr>
            <a:xfrm>
              <a:off x="7571897" y="1589929"/>
              <a:ext cx="4294414" cy="1341051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709284" y="1732220"/>
              <a:ext cx="39693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Pretender</a:t>
              </a:r>
            </a:p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(Official</a:t>
              </a:r>
              <a:r>
                <a:rPr kumimoji="1" lang="ja-JP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髭男</a:t>
              </a:r>
              <a:r>
                <a:rPr kumimoji="1" lang="en-US" altLang="ja-JP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dism</a:t>
              </a:r>
              <a:r>
                <a:rPr kumimoji="1" lang="ja-JP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2019</a:t>
              </a:r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kumimoji="1"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037364" y="81642"/>
            <a:ext cx="3086101" cy="1322615"/>
            <a:chOff x="7396843" y="65314"/>
            <a:chExt cx="3086101" cy="1322615"/>
          </a:xfrm>
        </p:grpSpPr>
        <p:sp>
          <p:nvSpPr>
            <p:cNvPr id="19" name="楕円 18"/>
            <p:cNvSpPr/>
            <p:nvPr/>
          </p:nvSpPr>
          <p:spPr>
            <a:xfrm>
              <a:off x="7396843" y="65314"/>
              <a:ext cx="3086101" cy="1322615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691365" y="253767"/>
              <a:ext cx="2446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負けないで</a:t>
              </a:r>
              <a:endParaRPr kumimoji="1"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(ZARD</a:t>
              </a:r>
              <a:r>
                <a:rPr kumimoji="1" lang="ja-JP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1993</a:t>
              </a:r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kumimoji="1"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4836406" y="1355272"/>
            <a:ext cx="4372906" cy="1477736"/>
            <a:chOff x="5252786" y="2318658"/>
            <a:chExt cx="4372906" cy="1477736"/>
          </a:xfrm>
        </p:grpSpPr>
        <p:sp>
          <p:nvSpPr>
            <p:cNvPr id="22" name="楕円 21"/>
            <p:cNvSpPr/>
            <p:nvPr/>
          </p:nvSpPr>
          <p:spPr>
            <a:xfrm>
              <a:off x="5252786" y="2318658"/>
              <a:ext cx="4372906" cy="1477736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619013" y="2660372"/>
              <a:ext cx="37240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恋するフォーチュンクッキー</a:t>
              </a:r>
              <a:endParaRPr kumimoji="1"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(AKB48</a:t>
              </a:r>
              <a:r>
                <a:rPr kumimoji="1" lang="ja-JP" altLang="en-US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2013</a:t>
              </a:r>
              <a:r>
                <a:rPr kumimoji="1" lang="ja-JP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</a:t>
              </a:r>
              <a:r>
                <a:rPr kumimoji="1" lang="en-US" altLang="ja-JP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kumimoji="1"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歓声をあげる観客のシルエット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31532"/>
            <a:ext cx="4645478" cy="319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5004705" y="3910694"/>
            <a:ext cx="6196695" cy="1281792"/>
            <a:chOff x="5004705" y="3910694"/>
            <a:chExt cx="6196695" cy="1281792"/>
          </a:xfrm>
        </p:grpSpPr>
        <p:sp>
          <p:nvSpPr>
            <p:cNvPr id="11" name="下矢印吹き出し 10"/>
            <p:cNvSpPr/>
            <p:nvPr/>
          </p:nvSpPr>
          <p:spPr>
            <a:xfrm>
              <a:off x="5004705" y="3910694"/>
              <a:ext cx="6196695" cy="1281792"/>
            </a:xfrm>
            <a:prstGeom prst="downArrowCallout">
              <a:avLst>
                <a:gd name="adj1" fmla="val 79654"/>
                <a:gd name="adj2" fmla="val 71106"/>
                <a:gd name="adj3" fmla="val 25000"/>
                <a:gd name="adj4" fmla="val 54698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267909" y="3992336"/>
              <a:ext cx="5647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伴奏に用いられる和音は全て同じ</a:t>
              </a:r>
              <a:endParaRPr kumimoji="1"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5182892" y="5306786"/>
            <a:ext cx="600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EE8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メロディ</a:t>
            </a:r>
            <a:r>
              <a:rPr kumimoji="1" lang="ja-JP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によって曲の幅は無限大！！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184321" y="5167993"/>
            <a:ext cx="5589734" cy="1168199"/>
            <a:chOff x="5184321" y="5167993"/>
            <a:chExt cx="5589734" cy="1168199"/>
          </a:xfrm>
        </p:grpSpPr>
        <p:sp>
          <p:nvSpPr>
            <p:cNvPr id="30" name="楕円 29"/>
            <p:cNvSpPr/>
            <p:nvPr/>
          </p:nvSpPr>
          <p:spPr>
            <a:xfrm>
              <a:off x="5184321" y="5167993"/>
              <a:ext cx="1632858" cy="80826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74379" y="5812972"/>
              <a:ext cx="34996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イジングマシンが担当</a:t>
              </a:r>
              <a:endParaRPr kumimoji="1" lang="ja-JP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直線矢印コネクタ 32"/>
            <p:cNvCxnSpPr>
              <a:stCxn id="31" idx="1"/>
            </p:cNvCxnSpPr>
            <p:nvPr/>
          </p:nvCxnSpPr>
          <p:spPr>
            <a:xfrm flipH="1" flipV="1">
              <a:off x="6768193" y="5796643"/>
              <a:ext cx="506186" cy="2779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5899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4" descr="ギター">
            <a:extLst>
              <a:ext uri="{FF2B5EF4-FFF2-40B4-BE49-F238E27FC236}">
                <a16:creationId xmlns:a16="http://schemas.microsoft.com/office/drawing/2014/main" id="{150CE2A5-651E-4827-9FE3-B4DD9A8631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3391" y="243687"/>
            <a:ext cx="3680817" cy="5903415"/>
          </a:xfrm>
          <a:prstGeom prst="rect">
            <a:avLst/>
          </a:prstGeom>
          <a:ln>
            <a:noFill/>
          </a:ln>
        </p:spPr>
      </p:pic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09733"/>
              </p:ext>
            </p:extLst>
          </p:nvPr>
        </p:nvGraphicFramePr>
        <p:xfrm>
          <a:off x="865417" y="1796142"/>
          <a:ext cx="6754500" cy="409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00">
                  <a:extLst>
                    <a:ext uri="{9D8B030D-6E8A-4147-A177-3AD203B41FA5}">
                      <a16:colId xmlns:a16="http://schemas.microsoft.com/office/drawing/2014/main" val="190279486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38884419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5178557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38674233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02571641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6265103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23066625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3143857"/>
                    </a:ext>
                  </a:extLst>
                </a:gridCol>
              </a:tblGrid>
              <a:tr h="477610">
                <a:tc>
                  <a:txBody>
                    <a:bodyPr/>
                    <a:lstStyle/>
                    <a:p>
                      <a:r>
                        <a:rPr kumimoji="1" lang="ja-JP" altLang="en-US" sz="2400" b="1" dirty="0" smtClean="0">
                          <a:solidFill>
                            <a:srgbClr val="FFC000"/>
                          </a:solidFill>
                        </a:rPr>
                        <a:t>メロディの遷移 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C_1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D_0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" panose="020B0604020202020204" pitchFamily="34" charset="0"/>
                          <a:ea typeface="ＭＳ ゴシック" panose="020B0609070205080204" pitchFamily="49" charset="-128"/>
                          <a:cs typeface="Arial" panose="020B0604020202020204" pitchFamily="34" charset="0"/>
                        </a:rPr>
                        <a:t>B_7</a:t>
                      </a:r>
                      <a:endParaRPr kumimoji="1" lang="ja-JP" altLang="en-US" sz="2400" dirty="0">
                        <a:latin typeface="Arial" panose="020B0604020202020204" pitchFamily="34" charset="0"/>
                        <a:ea typeface="ＭＳ ゴシック" panose="020B0609070205080204" pitchFamily="49" charset="-128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936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703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C_1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764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5858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D_0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1429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549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ja-JP" altLang="en-US" sz="2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69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chemeClr val="bg1"/>
                          </a:solidFill>
                        </a:rPr>
                        <a:t>B_7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1061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347999" y="195943"/>
            <a:ext cx="7440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伴奏が同じ曲→世界に一つだけの花、</a:t>
            </a:r>
            <a:endParaRPr kumimoji="1" lang="en-US" altLang="ja-JP" sz="2800" b="1" dirty="0" smtClean="0"/>
          </a:p>
          <a:p>
            <a:r>
              <a:rPr kumimoji="1" lang="ja-JP" altLang="en-US" sz="2800" b="1" dirty="0"/>
              <a:t>　</a:t>
            </a:r>
            <a:r>
              <a:rPr kumimoji="1" lang="ja-JP" altLang="en-US" sz="2800" b="1" dirty="0" smtClean="0"/>
              <a:t>　　　　　　　　　涙そうそう、負けないで　</a:t>
            </a:r>
            <a:r>
              <a:rPr kumimoji="1"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etc...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2792183" y="3202732"/>
            <a:ext cx="4073979" cy="2299996"/>
            <a:chOff x="312574" y="2528596"/>
            <a:chExt cx="2719688" cy="1421330"/>
          </a:xfrm>
        </p:grpSpPr>
        <p:sp>
          <p:nvSpPr>
            <p:cNvPr id="20" name="楕円 19"/>
            <p:cNvSpPr/>
            <p:nvPr/>
          </p:nvSpPr>
          <p:spPr>
            <a:xfrm>
              <a:off x="312574" y="2528596"/>
              <a:ext cx="2719688" cy="1421330"/>
            </a:xfrm>
            <a:prstGeom prst="ellipse">
              <a:avLst/>
            </a:prstGeom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16291" y="2859858"/>
              <a:ext cx="2204672" cy="74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サンプリング</a:t>
              </a:r>
              <a:endParaRPr kumimoji="1" lang="en-US" altLang="ja-JP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⇒評価テーブル</a:t>
              </a:r>
              <a:endParaRPr kumimoji="1"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918857" y="124097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786B2C"/>
                </a:solidFill>
              </a:rPr>
              <a:t>次</a:t>
            </a:r>
            <a:r>
              <a:rPr kumimoji="1" lang="ja-JP" altLang="en-US" sz="2800" b="1" dirty="0" smtClean="0">
                <a:solidFill>
                  <a:srgbClr val="786B2C"/>
                </a:solidFill>
              </a:rPr>
              <a:t>の音</a:t>
            </a:r>
            <a:endParaRPr kumimoji="1" lang="ja-JP" altLang="en-US" sz="2800" b="1" dirty="0">
              <a:solidFill>
                <a:srgbClr val="786B2C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-277074" y="38382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</a:rPr>
              <a:t>現在の音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24742" y="5947652"/>
            <a:ext cx="469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※ </a:t>
            </a:r>
            <a:r>
              <a:rPr kumimoji="1" lang="ja-JP" altLang="en-US" sz="2000" b="1" dirty="0" smtClean="0"/>
              <a:t>音程の添え字は音符の長さを決める 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8330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41021" y="231867"/>
            <a:ext cx="183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評価テーブル</a:t>
            </a:r>
            <a:endParaRPr kumimoji="1" lang="ja-JP" altLang="en-US" sz="20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45197"/>
              </p:ext>
            </p:extLst>
          </p:nvPr>
        </p:nvGraphicFramePr>
        <p:xfrm>
          <a:off x="636809" y="644978"/>
          <a:ext cx="3845384" cy="241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73">
                  <a:extLst>
                    <a:ext uri="{9D8B030D-6E8A-4147-A177-3AD203B41FA5}">
                      <a16:colId xmlns:a16="http://schemas.microsoft.com/office/drawing/2014/main" val="1902794866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388844190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951785573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386742338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1025716414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962651034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230666254"/>
                    </a:ext>
                  </a:extLst>
                </a:gridCol>
                <a:gridCol w="480673">
                  <a:extLst>
                    <a:ext uri="{9D8B030D-6E8A-4147-A177-3AD203B41FA5}">
                      <a16:colId xmlns:a16="http://schemas.microsoft.com/office/drawing/2014/main" val="383143857"/>
                    </a:ext>
                  </a:extLst>
                </a:gridCol>
              </a:tblGrid>
              <a:tr h="279627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C_1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D_0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・・・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Arial" panose="020B0604020202020204" pitchFamily="34" charset="0"/>
                          <a:ea typeface="ＭＳ ゴシック" panose="020B0609070205080204" pitchFamily="49" charset="-128"/>
                          <a:cs typeface="Arial" panose="020B0604020202020204" pitchFamily="34" charset="0"/>
                        </a:rPr>
                        <a:t>B_7</a:t>
                      </a:r>
                      <a:endParaRPr kumimoji="1" lang="ja-JP" altLang="en-US" sz="1200" dirty="0">
                        <a:latin typeface="Arial" panose="020B0604020202020204" pitchFamily="34" charset="0"/>
                        <a:ea typeface="ＭＳ ゴシック" panose="020B0609070205080204" pitchFamily="49" charset="-128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9366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4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70334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7642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  <a:endParaRPr kumimoji="1" lang="ja-JP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ＭＳ Ｐゴシック" panose="020B060007020508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58586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D_0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5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14297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ＭＳ Ｐゴシック" panose="020B0600070205080204" pitchFamily="50" charset="-128"/>
                          <a:cs typeface="+mn-cs"/>
                        </a:rPr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3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54921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69272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B_7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3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3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0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1061"/>
                  </a:ext>
                </a:extLst>
              </a:tr>
            </a:tbl>
          </a:graphicData>
        </a:graphic>
      </p:graphicFrame>
      <p:grpSp>
        <p:nvGrpSpPr>
          <p:cNvPr id="30" name="グループ化 29"/>
          <p:cNvGrpSpPr/>
          <p:nvPr/>
        </p:nvGrpSpPr>
        <p:grpSpPr>
          <a:xfrm>
            <a:off x="1110343" y="2269674"/>
            <a:ext cx="9331778" cy="3280516"/>
            <a:chOff x="1110343" y="2269674"/>
            <a:chExt cx="9331778" cy="3280516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1110343" y="2269674"/>
              <a:ext cx="9331778" cy="3280516"/>
              <a:chOff x="1110343" y="2269674"/>
              <a:chExt cx="9331778" cy="3280516"/>
            </a:xfrm>
          </p:grpSpPr>
          <p:sp>
            <p:nvSpPr>
              <p:cNvPr id="18" name="角丸四角形 17"/>
              <p:cNvSpPr/>
              <p:nvPr/>
            </p:nvSpPr>
            <p:spPr>
              <a:xfrm>
                <a:off x="1110343" y="3159579"/>
                <a:ext cx="9331778" cy="110217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/>
                  <p:cNvSpPr txBox="1"/>
                  <p:nvPr/>
                </p:nvSpPr>
                <p:spPr>
                  <a:xfrm>
                    <a:off x="1134836" y="3224894"/>
                    <a:ext cx="9250135" cy="925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ja-JP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ja-JP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𝟏𝟓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r>
                                        <a:rPr kumimoji="1" lang="en-US" altLang="ja-JP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nary>
                                  <m:r>
                                    <a:rPr kumimoji="1" lang="en-US" altLang="ja-JP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13" name="テキスト ボックス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836" y="3224894"/>
                    <a:ext cx="9250135" cy="9258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グループ化 22"/>
              <p:cNvGrpSpPr/>
              <p:nvPr/>
            </p:nvGrpSpPr>
            <p:grpSpPr>
              <a:xfrm>
                <a:off x="3321078" y="4296360"/>
                <a:ext cx="3548298" cy="1253830"/>
                <a:chOff x="3899576" y="4249707"/>
                <a:chExt cx="3548298" cy="12538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テキスト ボックス 19"/>
                    <p:cNvSpPr txBox="1"/>
                    <p:nvPr/>
                  </p:nvSpPr>
                  <p:spPr>
                    <a:xfrm>
                      <a:off x="3932232" y="4276919"/>
                      <a:ext cx="3515642" cy="12266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kumimoji="1" lang="en-US" altLang="ja-JP" b="1" dirty="0" smtClean="0">
                        <a:ea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oMath>
                      </a14:m>
                      <a:r>
                        <a:rPr kumimoji="1" lang="en-US" altLang="ja-JP" b="1" dirty="0" smtClean="0">
                          <a:latin typeface="Cambria Math" panose="02040503050406030204" pitchFamily="18" charset="0"/>
                        </a:rPr>
                        <a:t>: </a:t>
                      </a:r>
                      <a:r>
                        <a:rPr kumimoji="1" lang="ja-JP" altLang="en-US" b="1" dirty="0" smtClean="0">
                          <a:latin typeface="Cambria Math" panose="02040503050406030204" pitchFamily="18" charset="0"/>
                        </a:rPr>
                        <a:t>音の長さ</a:t>
                      </a:r>
                      <a:endParaRPr kumimoji="1" lang="en-US" altLang="ja-JP" b="1" dirty="0" smtClean="0">
                        <a:latin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</m:oMath>
                      </a14:m>
                      <a:r>
                        <a:rPr kumimoji="1" lang="ja-JP" altLang="en-US" b="1" dirty="0" smtClean="0">
                          <a:latin typeface="Cambria Math" panose="02040503050406030204" pitchFamily="18" charset="0"/>
                        </a:rPr>
                        <a:t>総小説数</a:t>
                      </a:r>
                      <a:endParaRPr kumimoji="1" lang="en-US" altLang="ja-JP" b="1" dirty="0" smtClean="0">
                        <a:latin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oMath>
                      </a14:m>
                      <a:r>
                        <a:rPr kumimoji="1" lang="en-US" altLang="ja-JP" b="1" dirty="0" smtClean="0"/>
                        <a:t>: </a:t>
                      </a:r>
                      <a:r>
                        <a:rPr kumimoji="1" lang="ja-JP" altLang="en-US" b="1" dirty="0" smtClean="0"/>
                        <a:t>評価テーブルを基にした重み</a:t>
                      </a:r>
                      <a:endParaRPr kumimoji="1" lang="ja-JP" altLang="en-US" b="1" dirty="0"/>
                    </a:p>
                  </p:txBody>
                </p:sp>
              </mc:Choice>
              <mc:Fallback xmlns="">
                <p:sp>
                  <p:nvSpPr>
                    <p:cNvPr id="20" name="テキスト ボックス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2232" y="4276919"/>
                      <a:ext cx="3515642" cy="12266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213" b="-49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正方形/長方形 20"/>
                    <p:cNvSpPr/>
                    <p:nvPr/>
                  </p:nvSpPr>
                  <p:spPr>
                    <a:xfrm>
                      <a:off x="3899576" y="4249707"/>
                      <a:ext cx="125310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kumimoji="1" lang="en-US" altLang="ja-JP" b="1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kumimoji="1" lang="en-US" altLang="ja-JP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kumimoji="1" lang="en-US" altLang="ja-JP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21" name="正方形/長方形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9576" y="4249707"/>
                      <a:ext cx="125310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グループ化 25"/>
              <p:cNvGrpSpPr/>
              <p:nvPr/>
            </p:nvGrpSpPr>
            <p:grpSpPr>
              <a:xfrm>
                <a:off x="7034890" y="2269674"/>
                <a:ext cx="2647952" cy="816428"/>
                <a:chOff x="7034890" y="2269674"/>
                <a:chExt cx="2647952" cy="816428"/>
              </a:xfrm>
            </p:grpSpPr>
            <p:sp>
              <p:nvSpPr>
                <p:cNvPr id="22" name="右矢印 21"/>
                <p:cNvSpPr/>
                <p:nvPr/>
              </p:nvSpPr>
              <p:spPr>
                <a:xfrm rot="5400000">
                  <a:off x="7950652" y="1353912"/>
                  <a:ext cx="816428" cy="2647952"/>
                </a:xfrm>
                <a:prstGeom prst="rightArrow">
                  <a:avLst>
                    <a:gd name="adj1" fmla="val 50000"/>
                    <a:gd name="adj2" fmla="val 5545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7743010" y="2379073"/>
                  <a:ext cx="14418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8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定式化</a:t>
                  </a:r>
                </a:p>
              </p:txBody>
            </p:sp>
          </p:grpSp>
        </p:grpSp>
        <p:sp>
          <p:nvSpPr>
            <p:cNvPr id="29" name="テキスト ボックス 28"/>
            <p:cNvSpPr txBox="1"/>
            <p:nvPr/>
          </p:nvSpPr>
          <p:spPr>
            <a:xfrm>
              <a:off x="1355271" y="4318907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それぞれの変数⇒</a:t>
              </a:r>
              <a:endParaRPr kumimoji="1" lang="ja-JP" altLang="en-US" b="1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4694464" y="293914"/>
            <a:ext cx="7015859" cy="2188029"/>
            <a:chOff x="4702629" y="-89808"/>
            <a:chExt cx="7015859" cy="218802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702629" y="-89808"/>
              <a:ext cx="7015859" cy="2188029"/>
              <a:chOff x="4702629" y="-89808"/>
              <a:chExt cx="7015859" cy="2188029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5535385" y="-89808"/>
                <a:ext cx="618310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800" b="1" dirty="0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～イジングによるメロディの生成</a:t>
                </a:r>
                <a:r>
                  <a:rPr kumimoji="1" lang="ja-JP" altLang="en-US" sz="2800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～</a:t>
                </a:r>
                <a:endParaRPr kumimoji="1" lang="en-US" altLang="ja-JP" sz="28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kumimoji="1" lang="ja-JP" altLang="en-US" sz="2800" b="1" dirty="0" smtClean="0"/>
                  <a:t>より評価の高い音の遷移を行うように！</a:t>
                </a:r>
                <a:endParaRPr kumimoji="1" lang="ja-JP" altLang="en-US" sz="2800" b="1" dirty="0"/>
              </a:p>
            </p:txBody>
          </p:sp>
          <p:sp>
            <p:nvSpPr>
              <p:cNvPr id="10" name="右矢印 9"/>
              <p:cNvSpPr/>
              <p:nvPr/>
            </p:nvSpPr>
            <p:spPr>
              <a:xfrm>
                <a:off x="4702629" y="538842"/>
                <a:ext cx="938893" cy="15593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5992586" y="1208315"/>
                <a:ext cx="56797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b="1" dirty="0" smtClean="0"/>
                  <a:t>ソ→ミ→ファ→ソ→・・・（小節分）</a:t>
                </a:r>
                <a:endParaRPr kumimoji="1" lang="ja-JP" altLang="en-US" sz="3200" b="1" dirty="0"/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5715000" y="98787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例）</a:t>
              </a:r>
              <a:endParaRPr kumimoji="1"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7331529" y="4163785"/>
            <a:ext cx="4390570" cy="2157922"/>
            <a:chOff x="7331529" y="4163785"/>
            <a:chExt cx="4390570" cy="2157922"/>
          </a:xfrm>
        </p:grpSpPr>
        <p:pic>
          <p:nvPicPr>
            <p:cNvPr id="2050" name="Picture 2" descr="急いでいるサラリーマンのイラスト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288" y="4484460"/>
              <a:ext cx="1442811" cy="1442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普通のビル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544" y="4294414"/>
              <a:ext cx="658679" cy="797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普通のビル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232" y="5486401"/>
              <a:ext cx="690156" cy="83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普通のビル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8929" y="4163785"/>
              <a:ext cx="610860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普通のビル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284" y="5509978"/>
              <a:ext cx="652688" cy="789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7331529" y="5053693"/>
              <a:ext cx="3122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巡回セールスマン問題</a:t>
              </a:r>
              <a:endParaRPr kumimoji="1" lang="ja-JP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770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0" y="710292"/>
            <a:ext cx="7616872" cy="4825757"/>
            <a:chOff x="0" y="81642"/>
            <a:chExt cx="7616872" cy="482575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/>
            <a:srcRect t="10881"/>
            <a:stretch/>
          </p:blipFill>
          <p:spPr>
            <a:xfrm>
              <a:off x="0" y="97971"/>
              <a:ext cx="7616872" cy="4531177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1556471" y="4630400"/>
              <a:ext cx="41438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https://amplify.fixstars.com/engine#annealingengineis</a:t>
              </a:r>
              <a:endParaRPr lang="ja-JP" altLang="en-US" sz="1200" b="1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363435" y="81642"/>
              <a:ext cx="1232807" cy="4261757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253093" y="65314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実行</a:t>
            </a:r>
            <a:r>
              <a:rPr kumimoji="1" lang="ja-JP" altLang="en-US" sz="3200" b="1" dirty="0"/>
              <a:t>環境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7739743" y="579665"/>
            <a:ext cx="3804557" cy="2653391"/>
            <a:chOff x="7764236" y="1485901"/>
            <a:chExt cx="3804557" cy="2653391"/>
          </a:xfrm>
        </p:grpSpPr>
        <p:sp>
          <p:nvSpPr>
            <p:cNvPr id="14" name="角丸四角形 13"/>
            <p:cNvSpPr/>
            <p:nvPr/>
          </p:nvSpPr>
          <p:spPr>
            <a:xfrm>
              <a:off x="7764236" y="1730828"/>
              <a:ext cx="3804557" cy="240846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919357" y="2228851"/>
              <a:ext cx="3634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サンプル曲数</a:t>
              </a:r>
              <a:r>
                <a:rPr kumimoji="1" lang="en-US" altLang="ja-JP" sz="2400" b="1" dirty="0" smtClean="0"/>
                <a:t>: 10</a:t>
              </a:r>
              <a:r>
                <a:rPr kumimoji="1" lang="ja-JP" altLang="en-US" sz="2400" b="1" dirty="0" smtClean="0"/>
                <a:t>曲</a:t>
              </a:r>
              <a:endParaRPr kumimoji="1" lang="en-US" altLang="ja-JP" sz="2400" b="1" dirty="0" smtClean="0"/>
            </a:p>
            <a:p>
              <a:r>
                <a:rPr kumimoji="1" lang="ja-JP" altLang="en-US" sz="2400" b="1" dirty="0" smtClean="0"/>
                <a:t>変数</a:t>
              </a:r>
              <a:r>
                <a:rPr kumimoji="1" lang="en-US" altLang="ja-JP" sz="2400" b="1" dirty="0" smtClean="0"/>
                <a:t>: 32</a:t>
              </a:r>
              <a:r>
                <a:rPr kumimoji="1" lang="ja-JP" altLang="en-US" sz="2400" b="1" dirty="0" smtClean="0"/>
                <a:t>　</a:t>
              </a:r>
              <a:r>
                <a:rPr kumimoji="1" lang="en-US" altLang="ja-JP" sz="2400" b="1" dirty="0" smtClean="0"/>
                <a:t>(16</a:t>
              </a:r>
              <a:r>
                <a:rPr kumimoji="1" lang="ja-JP" altLang="en-US" sz="2400" b="1" dirty="0" smtClean="0"/>
                <a:t>分音符の数</a:t>
              </a:r>
              <a:r>
                <a:rPr kumimoji="1" lang="en-US" altLang="ja-JP" sz="2400" b="1" dirty="0" smtClean="0"/>
                <a:t>)</a:t>
              </a:r>
            </a:p>
            <a:p>
              <a:r>
                <a:rPr kumimoji="1" lang="ja-JP" altLang="en-US" sz="2400" b="1" dirty="0" smtClean="0"/>
                <a:t>音の長さ</a:t>
              </a:r>
              <a:r>
                <a:rPr kumimoji="1" lang="en-US" altLang="ja-JP" sz="2400" b="1" dirty="0" smtClean="0"/>
                <a:t>: 16 ~ 2</a:t>
              </a:r>
              <a:r>
                <a:rPr kumimoji="1" lang="ja-JP" altLang="en-US" sz="2400" b="1" dirty="0" smtClean="0"/>
                <a:t>分音符</a:t>
              </a:r>
              <a:endParaRPr kumimoji="1" lang="en-US" altLang="ja-JP" sz="2400" b="1" dirty="0" smtClean="0"/>
            </a:p>
            <a:p>
              <a:r>
                <a:rPr kumimoji="1" lang="en-US" altLang="ja-JP" sz="2400" b="1" dirty="0" smtClean="0"/>
                <a:t>A=B=100, C=1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033658" y="1485901"/>
              <a:ext cx="211949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各種</a:t>
              </a:r>
              <a:r>
                <a:rPr kumimoji="1" lang="ja-JP" altLang="en-US" sz="2400" b="1" dirty="0"/>
                <a:t>パラメータ</a:t>
              </a:r>
            </a:p>
          </p:txBody>
        </p:sp>
      </p:grpSp>
      <p:sp>
        <p:nvSpPr>
          <p:cNvPr id="17" name="角丸四角形 16"/>
          <p:cNvSpPr/>
          <p:nvPr/>
        </p:nvSpPr>
        <p:spPr>
          <a:xfrm>
            <a:off x="7690757" y="3739243"/>
            <a:ext cx="4008663" cy="15267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17328" y="3535136"/>
            <a:ext cx="192713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 smtClean="0"/>
              <a:t>使用スピン数</a:t>
            </a:r>
            <a:endParaRPr kumimoji="1" lang="ja-JP" altLang="en-US" sz="2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74429" y="4147456"/>
            <a:ext cx="4092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音程</a:t>
            </a:r>
            <a:r>
              <a:rPr kumimoji="1" lang="en-US" altLang="ja-JP" sz="2400" b="1" dirty="0" smtClean="0"/>
              <a:t>: 15×</a:t>
            </a:r>
            <a:r>
              <a:rPr kumimoji="1" lang="ja-JP" altLang="en-US" sz="2400" b="1" dirty="0" smtClean="0"/>
              <a:t>長さ</a:t>
            </a:r>
            <a:r>
              <a:rPr kumimoji="1" lang="en-US" altLang="ja-JP" sz="2400" b="1" dirty="0" smtClean="0"/>
              <a:t>: 6×</a:t>
            </a:r>
            <a:r>
              <a:rPr kumimoji="1" lang="ja-JP" altLang="en-US" sz="2400" b="1" dirty="0" smtClean="0"/>
              <a:t> 変数</a:t>
            </a:r>
            <a:r>
              <a:rPr kumimoji="1" lang="en-US" altLang="ja-JP" sz="2400" b="1" dirty="0" smtClean="0"/>
              <a:t>: 32</a:t>
            </a:r>
          </a:p>
          <a:p>
            <a:r>
              <a:rPr kumimoji="1" lang="ja-JP" altLang="en-US" sz="2400" b="1" dirty="0" smtClean="0"/>
              <a:t>＝ </a:t>
            </a:r>
            <a:r>
              <a:rPr kumimoji="1" lang="en-US" altLang="ja-JP" sz="2400" b="1" dirty="0" smtClean="0"/>
              <a:t>288</a:t>
            </a:r>
            <a:r>
              <a:rPr kumimoji="1" lang="en-US" altLang="ja-JP" sz="2400" b="1" dirty="0"/>
              <a:t>0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369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91886" y="367393"/>
            <a:ext cx="950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実際にイジングマシンを実行して得られた結果がこちら！！！</a:t>
            </a:r>
            <a:endParaRPr kumimoji="1" lang="ja-JP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ハッカソン音源完成版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39682" y="2949349"/>
            <a:ext cx="609600" cy="6096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83721" y="1045028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メロディ　・・・　イジングにより生成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伴奏　・・・　楽曲データより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00401" y="4580164"/>
            <a:ext cx="5064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i="1" dirty="0" smtClean="0">
                <a:solidFill>
                  <a:srgbClr val="FF0000"/>
                </a:solidFill>
              </a:rPr>
              <a:t>・楽曲データとは異なるメロディを生成</a:t>
            </a:r>
            <a:endParaRPr kumimoji="1" lang="en-US" altLang="ja-JP" sz="2400" b="1" i="1" dirty="0" smtClean="0">
              <a:solidFill>
                <a:srgbClr val="FF0000"/>
              </a:solidFill>
            </a:endParaRPr>
          </a:p>
          <a:p>
            <a:r>
              <a:rPr kumimoji="1" lang="ja-JP" altLang="en-US" sz="2400" b="1" i="1" dirty="0" smtClean="0">
                <a:solidFill>
                  <a:srgbClr val="FF0000"/>
                </a:solidFill>
              </a:rPr>
              <a:t>・伴奏にも合う感動的な旋律</a:t>
            </a:r>
            <a:endParaRPr kumimoji="1" lang="ja-JP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7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983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画像 9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フリーフォーム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フリーフォーム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フリーフォーム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星 5​​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画像 21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長方形 23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26" name="フリーフォーム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9C5523-8FCF-4E66-94E3-5F1C55AF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62" y="2978137"/>
            <a:ext cx="4145802" cy="9632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ja-JP" altLang="en-US" b="1" dirty="0" smtClean="0"/>
              <a:t>ご清聴ありがとうございました</a:t>
            </a:r>
            <a:endParaRPr lang="ja-JP" altLang="en-US" b="1" dirty="0"/>
          </a:p>
        </p:txBody>
      </p:sp>
      <p:sp>
        <p:nvSpPr>
          <p:cNvPr id="28" name="長方形 27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長方形 29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長方形 31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</a:endParaRPr>
          </a:p>
        </p:txBody>
      </p:sp>
      <p:pic>
        <p:nvPicPr>
          <p:cNvPr id="5" name="画像 4" descr="バイオリン">
            <a:extLst>
              <a:ext uri="{FF2B5EF4-FFF2-40B4-BE49-F238E27FC236}">
                <a16:creationId xmlns:a16="http://schemas.microsoft.com/office/drawing/2014/main" id="{9B705401-F51B-4B01-9DD2-FC03D4F5DE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321367" y="684680"/>
            <a:ext cx="6174771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6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452741-975E-49BC-A72F-CF13CB9BE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C62A6-95A4-4DDC-9D4F-FF5C972F4E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700A91-53C3-470F-BB93-E76B726C15F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音楽のメイン イベントのデザイン</Template>
  <TotalTime>0</TotalTime>
  <Words>481</Words>
  <Application>Microsoft Office PowerPoint</Application>
  <PresentationFormat>ワイド画面</PresentationFormat>
  <Paragraphs>188</Paragraphs>
  <Slides>8</Slides>
  <Notes>5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 UI</vt:lpstr>
      <vt:lpstr>ＭＳ Ｐゴシック</vt:lpstr>
      <vt:lpstr>ＭＳ ゴシック</vt:lpstr>
      <vt:lpstr>Arial</vt:lpstr>
      <vt:lpstr>Cambria Math</vt:lpstr>
      <vt:lpstr>メイン イベント</vt:lpstr>
      <vt:lpstr>PowerPoint プレゼンテーション</vt:lpstr>
      <vt:lpstr>PowerPoint プレゼンテーション</vt:lpstr>
      <vt:lpstr>楽曲作成の ぽいんと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2021-03-31T01:55:25Z</dcterms:created>
  <dcterms:modified xsi:type="dcterms:W3CDTF">2021-03-31T14:49:24Z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