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8" Type="http://schemas.openxmlformats.org/officeDocument/2006/relationships/extended-properties" Target="docProps/app.xml"/><Relationship Id="rId7" Type="http://schemas.openxmlformats.org/package/2006/relationships/metadata/core-properties" Target="docProps/core.xml"/><Relationship Id="rId1" Type="http://schemas.openxmlformats.org/officeDocument/2006/relationships/officeDocument" Target="ppt/presentation.xml"/><Relationship Id="rId6" Type="http://schemas.openxmlformats.org/package/2006/relationships/metadata/thumbnail" Target="docProps/thumbnail.jpeg"/><Relationship Id="rId5" Type="http://schemas.microsoft.com/office/2006/relationships/ui/extensibility" Target="customUI/customUI.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6"/>
  </p:notesMasterIdLst>
  <p:sldIdLst>
    <p:sldId id="256" r:id="rId2"/>
    <p:sldId id="257" r:id="rId3"/>
    <p:sldId id="293" r:id="rId4"/>
    <p:sldId id="258" r:id="rId5"/>
    <p:sldId id="283" r:id="rId6"/>
    <p:sldId id="299" r:id="rId7"/>
    <p:sldId id="297" r:id="rId8"/>
    <p:sldId id="274" r:id="rId9"/>
    <p:sldId id="301" r:id="rId10"/>
    <p:sldId id="260" r:id="rId11"/>
    <p:sldId id="262" r:id="rId12"/>
    <p:sldId id="287" r:id="rId13"/>
    <p:sldId id="292" r:id="rId14"/>
    <p:sldId id="259" r:id="rId15"/>
    <p:sldId id="273" r:id="rId16"/>
    <p:sldId id="261" r:id="rId17"/>
    <p:sldId id="275" r:id="rId18"/>
    <p:sldId id="276" r:id="rId19"/>
    <p:sldId id="302" r:id="rId20"/>
    <p:sldId id="294" r:id="rId21"/>
    <p:sldId id="263" r:id="rId22"/>
    <p:sldId id="295" r:id="rId23"/>
    <p:sldId id="296" r:id="rId24"/>
    <p:sldId id="277" r:id="rId25"/>
    <p:sldId id="291" r:id="rId26"/>
    <p:sldId id="290" r:id="rId27"/>
    <p:sldId id="289" r:id="rId28"/>
    <p:sldId id="288" r:id="rId29"/>
    <p:sldId id="269" r:id="rId30"/>
    <p:sldId id="281" r:id="rId31"/>
    <p:sldId id="282" r:id="rId32"/>
    <p:sldId id="267" r:id="rId33"/>
    <p:sldId id="286"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C8A"/>
    <a:srgbClr val="FF764E"/>
    <a:srgbClr val="725CA5"/>
    <a:srgbClr val="00725E"/>
    <a:srgbClr val="009A80"/>
    <a:srgbClr val="005849"/>
    <a:srgbClr val="A1956B"/>
    <a:srgbClr val="6A549A"/>
    <a:srgbClr val="A65A32"/>
    <a:srgbClr val="B6AD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6395" autoAdjust="0"/>
  </p:normalViewPr>
  <p:slideViewPr>
    <p:cSldViewPr>
      <p:cViewPr>
        <p:scale>
          <a:sx n="100" d="100"/>
          <a:sy n="100" d="100"/>
        </p:scale>
        <p:origin x="222" y="330"/>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80418-010E-42A6-A024-49A90FA8058E}" type="datetimeFigureOut">
              <a:rPr lang="en-US" smtClean="0"/>
              <a:t>7/31/2018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CAEC9-7E63-4A11-8AA1-4C0EE5C15C8A}" type="slidenum">
              <a:rPr lang="en-US" smtClean="0"/>
              <a:t>‹#›</a:t>
            </a:fld>
            <a:endParaRPr lang="en-US" dirty="0"/>
          </a:p>
        </p:txBody>
      </p:sp>
    </p:spTree>
    <p:extLst>
      <p:ext uri="{BB962C8B-B14F-4D97-AF65-F5344CB8AC3E}">
        <p14:creationId xmlns:p14="http://schemas.microsoft.com/office/powerpoint/2010/main" val="364498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a:t>
            </a:fld>
            <a:endParaRPr lang="en-US" dirty="0"/>
          </a:p>
        </p:txBody>
      </p:sp>
    </p:spTree>
    <p:extLst>
      <p:ext uri="{BB962C8B-B14F-4D97-AF65-F5344CB8AC3E}">
        <p14:creationId xmlns:p14="http://schemas.microsoft.com/office/powerpoint/2010/main" val="410166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10</a:t>
            </a:fld>
            <a:endParaRPr lang="en-US" dirty="0"/>
          </a:p>
        </p:txBody>
      </p:sp>
    </p:spTree>
    <p:extLst>
      <p:ext uri="{BB962C8B-B14F-4D97-AF65-F5344CB8AC3E}">
        <p14:creationId xmlns:p14="http://schemas.microsoft.com/office/powerpoint/2010/main" val="844313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11</a:t>
            </a:fld>
            <a:endParaRPr lang="en-US" dirty="0"/>
          </a:p>
        </p:txBody>
      </p:sp>
    </p:spTree>
    <p:extLst>
      <p:ext uri="{BB962C8B-B14F-4D97-AF65-F5344CB8AC3E}">
        <p14:creationId xmlns:p14="http://schemas.microsoft.com/office/powerpoint/2010/main" val="121374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12</a:t>
            </a:fld>
            <a:endParaRPr lang="en-US" dirty="0"/>
          </a:p>
        </p:txBody>
      </p:sp>
    </p:spTree>
    <p:extLst>
      <p:ext uri="{BB962C8B-B14F-4D97-AF65-F5344CB8AC3E}">
        <p14:creationId xmlns:p14="http://schemas.microsoft.com/office/powerpoint/2010/main" val="2205591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(doesn’t matter)</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13</a:t>
            </a:fld>
            <a:endParaRPr lang="en-US" dirty="0"/>
          </a:p>
        </p:txBody>
      </p:sp>
    </p:spTree>
    <p:extLst>
      <p:ext uri="{BB962C8B-B14F-4D97-AF65-F5344CB8AC3E}">
        <p14:creationId xmlns:p14="http://schemas.microsoft.com/office/powerpoint/2010/main" val="33182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14</a:t>
            </a:fld>
            <a:endParaRPr lang="en-US" dirty="0"/>
          </a:p>
        </p:txBody>
      </p:sp>
    </p:spTree>
    <p:extLst>
      <p:ext uri="{BB962C8B-B14F-4D97-AF65-F5344CB8AC3E}">
        <p14:creationId xmlns:p14="http://schemas.microsoft.com/office/powerpoint/2010/main" val="1825854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(Robert)</a:t>
            </a:r>
          </a:p>
        </p:txBody>
      </p:sp>
      <p:sp>
        <p:nvSpPr>
          <p:cNvPr id="4" name="Slide Number Placeholder 3"/>
          <p:cNvSpPr>
            <a:spLocks noGrp="1"/>
          </p:cNvSpPr>
          <p:nvPr>
            <p:ph type="sldNum" sz="quarter" idx="10"/>
          </p:nvPr>
        </p:nvSpPr>
        <p:spPr/>
        <p:txBody>
          <a:bodyPr/>
          <a:lstStyle/>
          <a:p>
            <a:fld id="{A27CAEC9-7E63-4A11-8AA1-4C0EE5C15C8A}" type="slidenum">
              <a:rPr lang="en-US" smtClean="0"/>
              <a:t>15</a:t>
            </a:fld>
            <a:endParaRPr lang="en-US" dirty="0"/>
          </a:p>
        </p:txBody>
      </p:sp>
    </p:spTree>
    <p:extLst>
      <p:ext uri="{BB962C8B-B14F-4D97-AF65-F5344CB8AC3E}">
        <p14:creationId xmlns:p14="http://schemas.microsoft.com/office/powerpoint/2010/main" val="2666049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16</a:t>
            </a:fld>
            <a:endParaRPr lang="en-US" dirty="0"/>
          </a:p>
        </p:txBody>
      </p:sp>
    </p:spTree>
    <p:extLst>
      <p:ext uri="{BB962C8B-B14F-4D97-AF65-F5344CB8AC3E}">
        <p14:creationId xmlns:p14="http://schemas.microsoft.com/office/powerpoint/2010/main" val="2451900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7CAEC9-7E63-4A11-8AA1-4C0EE5C15C8A}" type="slidenum">
              <a:rPr lang="en-US" smtClean="0"/>
              <a:t>17</a:t>
            </a:fld>
            <a:endParaRPr lang="en-US" dirty="0"/>
          </a:p>
        </p:txBody>
      </p:sp>
    </p:spTree>
    <p:extLst>
      <p:ext uri="{BB962C8B-B14F-4D97-AF65-F5344CB8AC3E}">
        <p14:creationId xmlns:p14="http://schemas.microsoft.com/office/powerpoint/2010/main" val="2890098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27CAEC9-7E63-4A11-8AA1-4C0EE5C15C8A}" type="slidenum">
              <a:rPr lang="en-US" smtClean="0"/>
              <a:t>18</a:t>
            </a:fld>
            <a:endParaRPr lang="en-US" dirty="0"/>
          </a:p>
        </p:txBody>
      </p:sp>
    </p:spTree>
    <p:extLst>
      <p:ext uri="{BB962C8B-B14F-4D97-AF65-F5344CB8AC3E}">
        <p14:creationId xmlns:p14="http://schemas.microsoft.com/office/powerpoint/2010/main" val="2977264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20</a:t>
            </a:fld>
            <a:endParaRPr lang="en-US" dirty="0"/>
          </a:p>
        </p:txBody>
      </p:sp>
    </p:spTree>
    <p:extLst>
      <p:ext uri="{BB962C8B-B14F-4D97-AF65-F5344CB8AC3E}">
        <p14:creationId xmlns:p14="http://schemas.microsoft.com/office/powerpoint/2010/main" val="280289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(Robert)</a:t>
            </a:r>
          </a:p>
          <a:p>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a:t>
            </a:fld>
            <a:endParaRPr lang="en-US" dirty="0"/>
          </a:p>
        </p:txBody>
      </p:sp>
    </p:spTree>
    <p:extLst>
      <p:ext uri="{BB962C8B-B14F-4D97-AF65-F5344CB8AC3E}">
        <p14:creationId xmlns:p14="http://schemas.microsoft.com/office/powerpoint/2010/main" val="144733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21</a:t>
            </a:fld>
            <a:endParaRPr lang="en-US" dirty="0"/>
          </a:p>
        </p:txBody>
      </p:sp>
    </p:spTree>
    <p:extLst>
      <p:ext uri="{BB962C8B-B14F-4D97-AF65-F5344CB8AC3E}">
        <p14:creationId xmlns:p14="http://schemas.microsoft.com/office/powerpoint/2010/main" val="88364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24</a:t>
            </a:fld>
            <a:endParaRPr lang="en-US" dirty="0"/>
          </a:p>
        </p:txBody>
      </p:sp>
    </p:spTree>
    <p:extLst>
      <p:ext uri="{BB962C8B-B14F-4D97-AF65-F5344CB8AC3E}">
        <p14:creationId xmlns:p14="http://schemas.microsoft.com/office/powerpoint/2010/main" val="1997867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25</a:t>
            </a:fld>
            <a:endParaRPr lang="en-US" dirty="0"/>
          </a:p>
        </p:txBody>
      </p:sp>
    </p:spTree>
    <p:extLst>
      <p:ext uri="{BB962C8B-B14F-4D97-AF65-F5344CB8AC3E}">
        <p14:creationId xmlns:p14="http://schemas.microsoft.com/office/powerpoint/2010/main" val="944933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26</a:t>
            </a:fld>
            <a:endParaRPr lang="en-US" dirty="0"/>
          </a:p>
        </p:txBody>
      </p:sp>
    </p:spTree>
    <p:extLst>
      <p:ext uri="{BB962C8B-B14F-4D97-AF65-F5344CB8AC3E}">
        <p14:creationId xmlns:p14="http://schemas.microsoft.com/office/powerpoint/2010/main" val="130701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27</a:t>
            </a:fld>
            <a:endParaRPr lang="en-US" dirty="0"/>
          </a:p>
        </p:txBody>
      </p:sp>
    </p:spTree>
    <p:extLst>
      <p:ext uri="{BB962C8B-B14F-4D97-AF65-F5344CB8AC3E}">
        <p14:creationId xmlns:p14="http://schemas.microsoft.com/office/powerpoint/2010/main" val="206456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28</a:t>
            </a:fld>
            <a:endParaRPr lang="en-US" dirty="0"/>
          </a:p>
        </p:txBody>
      </p:sp>
    </p:spTree>
    <p:extLst>
      <p:ext uri="{BB962C8B-B14F-4D97-AF65-F5344CB8AC3E}">
        <p14:creationId xmlns:p14="http://schemas.microsoft.com/office/powerpoint/2010/main" val="466644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29</a:t>
            </a:fld>
            <a:endParaRPr lang="en-US" dirty="0"/>
          </a:p>
        </p:txBody>
      </p:sp>
    </p:spTree>
    <p:extLst>
      <p:ext uri="{BB962C8B-B14F-4D97-AF65-F5344CB8AC3E}">
        <p14:creationId xmlns:p14="http://schemas.microsoft.com/office/powerpoint/2010/main" val="3621126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30</a:t>
            </a:fld>
            <a:endParaRPr lang="en-US" dirty="0"/>
          </a:p>
        </p:txBody>
      </p:sp>
    </p:spTree>
    <p:extLst>
      <p:ext uri="{BB962C8B-B14F-4D97-AF65-F5344CB8AC3E}">
        <p14:creationId xmlns:p14="http://schemas.microsoft.com/office/powerpoint/2010/main" val="3669373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31</a:t>
            </a:fld>
            <a:endParaRPr lang="en-US" dirty="0"/>
          </a:p>
        </p:txBody>
      </p:sp>
    </p:spTree>
    <p:extLst>
      <p:ext uri="{BB962C8B-B14F-4D97-AF65-F5344CB8AC3E}">
        <p14:creationId xmlns:p14="http://schemas.microsoft.com/office/powerpoint/2010/main" val="2759168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32</a:t>
            </a:fld>
            <a:endParaRPr lang="en-US" dirty="0"/>
          </a:p>
        </p:txBody>
      </p:sp>
    </p:spTree>
    <p:extLst>
      <p:ext uri="{BB962C8B-B14F-4D97-AF65-F5344CB8AC3E}">
        <p14:creationId xmlns:p14="http://schemas.microsoft.com/office/powerpoint/2010/main" val="371577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p>
        </p:txBody>
      </p:sp>
      <p:sp>
        <p:nvSpPr>
          <p:cNvPr id="4" name="Slide Number Placeholder 3"/>
          <p:cNvSpPr>
            <a:spLocks noGrp="1"/>
          </p:cNvSpPr>
          <p:nvPr>
            <p:ph type="sldNum" sz="quarter" idx="10"/>
          </p:nvPr>
        </p:nvSpPr>
        <p:spPr/>
        <p:txBody>
          <a:bodyPr/>
          <a:lstStyle/>
          <a:p>
            <a:fld id="{A27CAEC9-7E63-4A11-8AA1-4C0EE5C15C8A}" type="slidenum">
              <a:rPr lang="en-US" smtClean="0"/>
              <a:t>3</a:t>
            </a:fld>
            <a:endParaRPr lang="en-US" dirty="0"/>
          </a:p>
        </p:txBody>
      </p:sp>
    </p:spTree>
    <p:extLst>
      <p:ext uri="{BB962C8B-B14F-4D97-AF65-F5344CB8AC3E}">
        <p14:creationId xmlns:p14="http://schemas.microsoft.com/office/powerpoint/2010/main" val="2250954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Opinion on Citi and tech operations</a:t>
            </a:r>
          </a:p>
          <a:p>
            <a:r>
              <a:rPr lang="en-US" dirty="0" smtClean="0"/>
              <a:t>Experience</a:t>
            </a:r>
          </a:p>
          <a:p>
            <a:r>
              <a:rPr lang="en-US" dirty="0" smtClean="0"/>
              <a:t>Knowledge gained</a:t>
            </a:r>
          </a:p>
          <a:p>
            <a:r>
              <a:rPr lang="en-US" dirty="0" smtClean="0"/>
              <a:t>Feedback / criticisms</a:t>
            </a:r>
            <a:r>
              <a:rPr lang="en-US" baseline="0" dirty="0" smtClean="0"/>
              <a:t> and comments on Citi</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33</a:t>
            </a:fld>
            <a:endParaRPr lang="en-US" dirty="0"/>
          </a:p>
        </p:txBody>
      </p:sp>
    </p:spTree>
    <p:extLst>
      <p:ext uri="{BB962C8B-B14F-4D97-AF65-F5344CB8AC3E}">
        <p14:creationId xmlns:p14="http://schemas.microsoft.com/office/powerpoint/2010/main" val="141574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4</a:t>
            </a:fld>
            <a:endParaRPr lang="en-US" dirty="0"/>
          </a:p>
        </p:txBody>
      </p:sp>
    </p:spTree>
    <p:extLst>
      <p:ext uri="{BB962C8B-B14F-4D97-AF65-F5344CB8AC3E}">
        <p14:creationId xmlns:p14="http://schemas.microsoft.com/office/powerpoint/2010/main" val="211209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5</a:t>
            </a:fld>
            <a:endParaRPr lang="en-US" dirty="0"/>
          </a:p>
        </p:txBody>
      </p:sp>
    </p:spTree>
    <p:extLst>
      <p:ext uri="{BB962C8B-B14F-4D97-AF65-F5344CB8AC3E}">
        <p14:creationId xmlns:p14="http://schemas.microsoft.com/office/powerpoint/2010/main" val="25942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6</a:t>
            </a:fld>
            <a:endParaRPr lang="en-US" dirty="0"/>
          </a:p>
        </p:txBody>
      </p:sp>
    </p:spTree>
    <p:extLst>
      <p:ext uri="{BB962C8B-B14F-4D97-AF65-F5344CB8AC3E}">
        <p14:creationId xmlns:p14="http://schemas.microsoft.com/office/powerpoint/2010/main" val="126574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Shane </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7</a:t>
            </a:fld>
            <a:endParaRPr lang="en-US" dirty="0"/>
          </a:p>
        </p:txBody>
      </p:sp>
    </p:spTree>
    <p:extLst>
      <p:ext uri="{BB962C8B-B14F-4D97-AF65-F5344CB8AC3E}">
        <p14:creationId xmlns:p14="http://schemas.microsoft.com/office/powerpoint/2010/main" val="3144016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(Shane)</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8</a:t>
            </a:fld>
            <a:endParaRPr lang="en-US" dirty="0"/>
          </a:p>
        </p:txBody>
      </p:sp>
    </p:spTree>
    <p:extLst>
      <p:ext uri="{BB962C8B-B14F-4D97-AF65-F5344CB8AC3E}">
        <p14:creationId xmlns:p14="http://schemas.microsoft.com/office/powerpoint/2010/main" val="2467384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(Robert)</a:t>
            </a:r>
            <a:endParaRPr lang="en-US" dirty="0"/>
          </a:p>
        </p:txBody>
      </p:sp>
      <p:sp>
        <p:nvSpPr>
          <p:cNvPr id="4" name="Slide Number Placeholder 3"/>
          <p:cNvSpPr>
            <a:spLocks noGrp="1"/>
          </p:cNvSpPr>
          <p:nvPr>
            <p:ph type="sldNum" sz="quarter" idx="10"/>
          </p:nvPr>
        </p:nvSpPr>
        <p:spPr/>
        <p:txBody>
          <a:bodyPr/>
          <a:lstStyle/>
          <a:p>
            <a:fld id="{A27CAEC9-7E63-4A11-8AA1-4C0EE5C15C8A}" type="slidenum">
              <a:rPr lang="en-US" smtClean="0"/>
              <a:t>9</a:t>
            </a:fld>
            <a:endParaRPr lang="en-US" dirty="0"/>
          </a:p>
        </p:txBody>
      </p:sp>
    </p:spTree>
    <p:extLst>
      <p:ext uri="{BB962C8B-B14F-4D97-AF65-F5344CB8AC3E}">
        <p14:creationId xmlns:p14="http://schemas.microsoft.com/office/powerpoint/2010/main" val="2610112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Tree>
    <p:extLst>
      <p:ext uri="{BB962C8B-B14F-4D97-AF65-F5344CB8AC3E}">
        <p14:creationId xmlns:p14="http://schemas.microsoft.com/office/powerpoint/2010/main" val="263889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45771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1332761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citi-r_2c-blu_pos_rgb-MASTER_150"/>
          <p:cNvPicPr>
            <a:picLocks noChangeAspect="1" noChangeArrowheads="1"/>
          </p:cNvPicPr>
          <p:nvPr userDrawn="1"/>
        </p:nvPicPr>
        <p:blipFill>
          <a:blip r:embed="rId2" cstate="print"/>
          <a:srcRect/>
          <a:stretch>
            <a:fillRect/>
          </a:stretch>
        </p:blipFill>
        <p:spPr bwMode="auto">
          <a:xfrm>
            <a:off x="8906934" y="4949825"/>
            <a:ext cx="2476500" cy="1136650"/>
          </a:xfrm>
          <a:prstGeom prst="rect">
            <a:avLst/>
          </a:prstGeom>
          <a:noFill/>
        </p:spPr>
      </p:pic>
      <p:sp>
        <p:nvSpPr>
          <p:cNvPr id="8" name="Rectangle 83"/>
          <p:cNvSpPr>
            <a:spLocks noGrp="1" noChangeArrowheads="1"/>
          </p:cNvSpPr>
          <p:nvPr>
            <p:ph type="title"/>
          </p:nvPr>
        </p:nvSpPr>
        <p:spPr>
          <a:xfrm>
            <a:off x="501651" y="904876"/>
            <a:ext cx="11034183" cy="1470025"/>
          </a:xfrm>
          <a:extLst>
            <a:ext uri="{FAA26D3D-D897-4be2-8F04-BA451C77F1D7}"/>
          </a:extLst>
        </p:spPr>
        <p:txBody>
          <a:bodyPr lIns="0" tIns="0" rIns="0" bIns="0" anchor="t" anchorCtr="0"/>
          <a:lstStyle>
            <a:lvl1pPr>
              <a:defRPr sz="3200" smtClean="0">
                <a:solidFill>
                  <a:schemeClr val="tx2"/>
                </a:solidFill>
                <a:ea typeface="ヒラギノ角ゴ Pro W3"/>
                <a:cs typeface="Geneva"/>
              </a:defRPr>
            </a:lvl1pPr>
          </a:lstStyle>
          <a:p>
            <a:r>
              <a:rPr lang="en-US" smtClean="0"/>
              <a:t>Click to edit Master title style</a:t>
            </a:r>
            <a:endParaRPr lang="en-US" dirty="0" smtClean="0"/>
          </a:p>
        </p:txBody>
      </p:sp>
      <p:sp>
        <p:nvSpPr>
          <p:cNvPr id="9" name="Rectangle 84"/>
          <p:cNvSpPr>
            <a:spLocks noGrp="1" noChangeArrowheads="1"/>
          </p:cNvSpPr>
          <p:nvPr>
            <p:ph type="body" idx="1"/>
          </p:nvPr>
        </p:nvSpPr>
        <p:spPr>
          <a:xfrm>
            <a:off x="501651" y="4974336"/>
            <a:ext cx="8001000" cy="928688"/>
          </a:xfrm>
          <a:prstGeom prst="rect">
            <a:avLst/>
          </a:prstGeom>
          <a:extLst>
            <a:ext uri="{FAA26D3D-D897-4be2-8F04-BA451C77F1D7}"/>
          </a:extLst>
        </p:spPr>
        <p:txBody>
          <a:bodyPr lIns="0" tIns="0" rIns="0" bIns="0"/>
          <a:lstStyle>
            <a:lvl1pPr marL="0" indent="0">
              <a:spcBef>
                <a:spcPct val="0"/>
              </a:spcBef>
              <a:spcAft>
                <a:spcPct val="0"/>
              </a:spcAft>
              <a:buFontTx/>
              <a:buNone/>
              <a:defRPr sz="1400" smtClean="0">
                <a:solidFill>
                  <a:schemeClr val="tx1"/>
                </a:solidFill>
                <a:latin typeface="+mn-lt"/>
                <a:ea typeface="ヒラギノ角ゴ Pro W3"/>
                <a:cs typeface="Geneva"/>
              </a:defRPr>
            </a:lvl1pPr>
          </a:lstStyle>
          <a:p>
            <a:pPr lvl="0"/>
            <a:r>
              <a:rPr lang="en-US" smtClean="0"/>
              <a:t>Click to edit Master text styles</a:t>
            </a:r>
          </a:p>
        </p:txBody>
      </p:sp>
    </p:spTree>
    <p:extLst>
      <p:ext uri="{BB962C8B-B14F-4D97-AF65-F5344CB8AC3E}">
        <p14:creationId xmlns:p14="http://schemas.microsoft.com/office/powerpoint/2010/main" val="74305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0972800" cy="1143000"/>
          </a:xfrm>
          <a:prstGeom prst="rect">
            <a:avLst/>
          </a:prstGeom>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508000" y="1676400"/>
            <a:ext cx="10972800" cy="4419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33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9872" y="219456"/>
            <a:ext cx="11082528" cy="1143000"/>
          </a:xfrm>
          <a:prstGeom prst="rect">
            <a:avLst/>
          </a:prstGeom>
        </p:spPr>
        <p:txBody>
          <a:bodyPr/>
          <a:lstStyle/>
          <a:p>
            <a:r>
              <a:rPr lang="en-US" smtClean="0"/>
              <a:t>Click to edit Master title style</a:t>
            </a:r>
            <a:endParaRPr lang="en-US" dirty="0"/>
          </a:p>
        </p:txBody>
      </p:sp>
      <p:sp>
        <p:nvSpPr>
          <p:cNvPr id="15" name="Content Placeholder 14"/>
          <p:cNvSpPr>
            <a:spLocks noGrp="1"/>
          </p:cNvSpPr>
          <p:nvPr>
            <p:ph sz="quarter" idx="10"/>
          </p:nvPr>
        </p:nvSpPr>
        <p:spPr>
          <a:xfrm>
            <a:off x="5080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1"/>
          </p:nvPr>
        </p:nvSpPr>
        <p:spPr>
          <a:xfrm>
            <a:off x="6197600" y="1676400"/>
            <a:ext cx="5384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0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90911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242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63043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305898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36427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2113852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67101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D0EE4-790E-4F42-96EE-EA138880416E}" type="datetimeFigureOut">
              <a:rPr lang="en-US" smtClean="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CC553C-5B67-447A-B4EF-CE3B9FBB9303}" type="slidenum">
              <a:rPr lang="en-US" smtClean="0"/>
              <a:t>‹#›</a:t>
            </a:fld>
            <a:endParaRPr lang="en-US" dirty="0"/>
          </a:p>
        </p:txBody>
      </p:sp>
    </p:spTree>
    <p:extLst>
      <p:ext uri="{BB962C8B-B14F-4D97-AF65-F5344CB8AC3E}">
        <p14:creationId xmlns:p14="http://schemas.microsoft.com/office/powerpoint/2010/main" val="4159342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C9FEE-057E-4068-9298-9299AABF3381}" type="datetimeFigureOut">
              <a:rPr lang="en-US" smtClean="0"/>
              <a:t>7/31/2018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31820-40EB-4752-BF5C-5CDC15760999}" type="slidenum">
              <a:rPr lang="en-US" smtClean="0"/>
              <a:t>‹#›</a:t>
            </a:fld>
            <a:endParaRPr lang="en-US" dirty="0"/>
          </a:p>
        </p:txBody>
      </p:sp>
    </p:spTree>
    <p:extLst>
      <p:ext uri="{BB962C8B-B14F-4D97-AF65-F5344CB8AC3E}">
        <p14:creationId xmlns:p14="http://schemas.microsoft.com/office/powerpoint/2010/main" val="376595286"/>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9600">
              <a:srgbClr val="009DCF"/>
            </a:gs>
            <a:gs pos="0">
              <a:srgbClr val="002D72">
                <a:lumMod val="100000"/>
              </a:srgbClr>
            </a:gs>
            <a:gs pos="100000">
              <a:srgbClr val="00BDF2">
                <a:lumMod val="90000"/>
              </a:srgbClr>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
          <a:xfrm>
            <a:off x="914400" y="2606677"/>
            <a:ext cx="10363200" cy="517524"/>
          </a:xfrm>
        </p:spPr>
        <p:txBody>
          <a:bodyPr>
            <a:noAutofit/>
          </a:bodyPr>
          <a:lstStyle/>
          <a:p>
            <a:r>
              <a:rPr lang="en-US" sz="3600" b="1" dirty="0" smtClean="0">
                <a:effectLst>
                  <a:outerShdw blurRad="50800" dist="38100" algn="l" rotWithShape="0">
                    <a:prstClr val="black">
                      <a:alpha val="40000"/>
                    </a:prstClr>
                  </a:outerShdw>
                </a:effectLst>
              </a:rPr>
              <a:t>Ten Weeks In Production Support</a:t>
            </a:r>
            <a:endParaRPr lang="en-US" sz="3600" b="1" dirty="0">
              <a:effectLst>
                <a:outerShdw blurRad="50800" dist="38100" algn="l" rotWithShape="0">
                  <a:prstClr val="black">
                    <a:alpha val="40000"/>
                  </a:prstClr>
                </a:outerShdw>
              </a:effectLst>
            </a:endParaRPr>
          </a:p>
        </p:txBody>
      </p:sp>
      <p:sp>
        <p:nvSpPr>
          <p:cNvPr id="3" name="Subtitle 2"/>
          <p:cNvSpPr>
            <a:spLocks noGrp="1"/>
          </p:cNvSpPr>
          <p:nvPr>
            <p:ph type="subTitle" idx="1"/>
          </p:nvPr>
        </p:nvSpPr>
        <p:spPr bwMode="black">
          <a:xfrm>
            <a:off x="2895600" y="3124200"/>
            <a:ext cx="6400800" cy="381000"/>
          </a:xfrm>
        </p:spPr>
        <p:txBody>
          <a:bodyPr>
            <a:normAutofit fontScale="85000" lnSpcReduction="10000"/>
          </a:bodyPr>
          <a:lstStyle/>
          <a:p>
            <a:r>
              <a:rPr lang="en-US" sz="2000" dirty="0">
                <a:effectLst>
                  <a:outerShdw blurRad="50800" dist="38100" algn="l" rotWithShape="0">
                    <a:prstClr val="black">
                      <a:alpha val="40000"/>
                    </a:prstClr>
                  </a:outerShdw>
                </a:effectLst>
              </a:rPr>
              <a:t>An </a:t>
            </a:r>
            <a:r>
              <a:rPr lang="en-US" sz="2000" dirty="0" smtClean="0">
                <a:effectLst>
                  <a:outerShdw blurRad="50800" dist="38100" algn="l" rotWithShape="0">
                    <a:prstClr val="black">
                      <a:alpha val="40000"/>
                    </a:prstClr>
                  </a:outerShdw>
                </a:effectLst>
              </a:rPr>
              <a:t>introspective experience </a:t>
            </a:r>
            <a:r>
              <a:rPr lang="en-US" sz="2000" dirty="0">
                <a:effectLst>
                  <a:outerShdw blurRad="50800" dist="38100" algn="l" rotWithShape="0">
                    <a:prstClr val="black">
                      <a:alpha val="40000"/>
                    </a:prstClr>
                  </a:outerShdw>
                </a:effectLst>
              </a:rPr>
              <a:t>by Robert Maloy and Shane Varnum</a:t>
            </a:r>
          </a:p>
        </p:txBody>
      </p:sp>
    </p:spTree>
    <p:extLst>
      <p:ext uri="{BB962C8B-B14F-4D97-AF65-F5344CB8AC3E}">
        <p14:creationId xmlns:p14="http://schemas.microsoft.com/office/powerpoint/2010/main" val="383246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The Role of Autosys</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lnSpcReduction="10000"/>
          </a:bodyPr>
          <a:lstStyle/>
          <a:p>
            <a:r>
              <a:rPr lang="en-US" smtClean="0">
                <a:effectLst>
                  <a:outerShdw blurRad="50800" dist="38100" algn="l" rotWithShape="0">
                    <a:prstClr val="black">
                      <a:alpha val="40000"/>
                    </a:prstClr>
                  </a:outerShdw>
                </a:effectLst>
              </a:rPr>
              <a:t>The </a:t>
            </a:r>
            <a:r>
              <a:rPr lang="en-US" b="1" i="1" smtClean="0">
                <a:effectLst>
                  <a:outerShdw blurRad="50800" dist="38100" algn="l" rotWithShape="0">
                    <a:prstClr val="black">
                      <a:alpha val="40000"/>
                    </a:prstClr>
                  </a:outerShdw>
                </a:effectLst>
              </a:rPr>
              <a:t>AutoSys</a:t>
            </a:r>
            <a:r>
              <a:rPr lang="en-US" smtClean="0">
                <a:effectLst>
                  <a:outerShdw blurRad="50800" dist="38100" algn="l" rotWithShape="0">
                    <a:prstClr val="black">
                      <a:alpha val="40000"/>
                    </a:prstClr>
                  </a:outerShdw>
                </a:effectLst>
              </a:rPr>
              <a:t> technology is facilitated by the JIL (Job Information Language) format, developed by the parent company to be explicitly user friendly and understandable like written word, lessening the requirement for deep background in CompSci to understand how it functions.</a:t>
            </a:r>
          </a:p>
          <a:p>
            <a:r>
              <a:rPr lang="en-US" smtClean="0">
                <a:effectLst>
                  <a:outerShdw blurRad="50800" dist="38100" algn="l" rotWithShape="0">
                    <a:prstClr val="black">
                      <a:alpha val="40000"/>
                    </a:prstClr>
                  </a:outerShdw>
                </a:effectLst>
              </a:rPr>
              <a:t>For </a:t>
            </a:r>
            <a:r>
              <a:rPr lang="en-US" dirty="0">
                <a:effectLst>
                  <a:outerShdw blurRad="50800" dist="38100" algn="l" rotWithShape="0">
                    <a:prstClr val="black">
                      <a:alpha val="40000"/>
                    </a:prstClr>
                  </a:outerShdw>
                </a:effectLst>
              </a:rPr>
              <a:t>internal deployments, Autosys and JIL are used </a:t>
            </a:r>
            <a:r>
              <a:rPr lang="en-US">
                <a:effectLst>
                  <a:outerShdw blurRad="50800" dist="38100" algn="l" rotWithShape="0">
                    <a:prstClr val="black">
                      <a:alpha val="40000"/>
                    </a:prstClr>
                  </a:outerShdw>
                </a:effectLst>
              </a:rPr>
              <a:t>to </a:t>
            </a:r>
            <a:r>
              <a:rPr lang="en-US" smtClean="0">
                <a:effectLst>
                  <a:outerShdw blurRad="50800" dist="38100" algn="l" rotWithShape="0">
                    <a:prstClr val="black">
                      <a:alpha val="40000"/>
                    </a:prstClr>
                  </a:outerShdw>
                </a:effectLst>
              </a:rPr>
              <a:t>fashion scripts which execute at certain times on certain days to reduce </a:t>
            </a:r>
            <a:r>
              <a:rPr lang="en-US" dirty="0">
                <a:effectLst>
                  <a:outerShdw blurRad="50800" dist="38100" algn="l" rotWithShape="0">
                    <a:prstClr val="black">
                      <a:alpha val="40000"/>
                    </a:prstClr>
                  </a:outerShdw>
                </a:effectLst>
              </a:rPr>
              <a:t>the amount of manual labour required to facilitate a positive and speedy experience for our clients and employees.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763283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50800" dist="38100" algn="l" rotWithShape="0">
                    <a:prstClr val="black">
                      <a:alpha val="40000"/>
                    </a:prstClr>
                  </a:outerShdw>
                </a:effectLst>
              </a:rPr>
              <a:t>ServiceNow – Ticketing Made Easy</a:t>
            </a:r>
          </a:p>
        </p:txBody>
      </p:sp>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Basically anytime an there is a technical issue, someone will submit an incident ticket. This ticket is </a:t>
            </a:r>
            <a:r>
              <a:rPr lang="en-US">
                <a:effectLst>
                  <a:outerShdw blurRad="50800" dist="38100" algn="l" rotWithShape="0">
                    <a:prstClr val="black">
                      <a:alpha val="40000"/>
                    </a:prstClr>
                  </a:outerShdw>
                </a:effectLst>
              </a:rPr>
              <a:t>acknowledged </a:t>
            </a:r>
            <a:r>
              <a:rPr lang="en-US" smtClean="0">
                <a:effectLst>
                  <a:outerShdw blurRad="50800" dist="38100" algn="l" rotWithShape="0">
                    <a:prstClr val="black">
                      <a:alpha val="40000"/>
                    </a:prstClr>
                  </a:outerShdw>
                </a:effectLst>
              </a:rPr>
              <a:t>by a support associate and they take it upon themselves to assess what caused the error, suggest a </a:t>
            </a:r>
            <a:r>
              <a:rPr lang="en-US">
                <a:effectLst>
                  <a:outerShdw blurRad="50800" dist="38100" algn="l" rotWithShape="0">
                    <a:prstClr val="black">
                      <a:alpha val="40000"/>
                    </a:prstClr>
                  </a:outerShdw>
                </a:effectLst>
              </a:rPr>
              <a:t>solution </a:t>
            </a:r>
            <a:r>
              <a:rPr lang="en-US" smtClean="0">
                <a:effectLst>
                  <a:outerShdw blurRad="50800" dist="38100" algn="l" rotWithShape="0">
                    <a:prstClr val="black">
                      <a:alpha val="40000"/>
                    </a:prstClr>
                  </a:outerShdw>
                </a:effectLst>
              </a:rPr>
              <a:t>and if they cannot handle the problem it is </a:t>
            </a:r>
            <a:r>
              <a:rPr lang="en-US" dirty="0">
                <a:effectLst>
                  <a:outerShdw blurRad="50800" dist="38100" algn="l" rotWithShape="0">
                    <a:prstClr val="black">
                      <a:alpha val="40000"/>
                    </a:prstClr>
                  </a:outerShdw>
                </a:effectLst>
              </a:rPr>
              <a:t>appropriately rerouted </a:t>
            </a:r>
            <a:r>
              <a:rPr lang="en-US">
                <a:effectLst>
                  <a:outerShdw blurRad="50800" dist="38100" algn="l" rotWithShape="0">
                    <a:prstClr val="black">
                      <a:alpha val="40000"/>
                    </a:prstClr>
                  </a:outerShdw>
                </a:effectLst>
              </a:rPr>
              <a:t>to </a:t>
            </a:r>
            <a:r>
              <a:rPr lang="en-US" smtClean="0">
                <a:effectLst>
                  <a:outerShdw blurRad="50800" dist="38100" algn="l" rotWithShape="0">
                    <a:prstClr val="black">
                      <a:alpha val="40000"/>
                    </a:prstClr>
                  </a:outerShdw>
                </a:effectLst>
              </a:rPr>
              <a:t>an employee or department that can resolve the issue.</a:t>
            </a:r>
            <a:endParaRPr lang="en-US" dirty="0">
              <a:effectLst>
                <a:outerShdw blurRad="50800" dist="38100" algn="l" rotWithShape="0">
                  <a:prstClr val="black">
                    <a:alpha val="40000"/>
                  </a:prstClr>
                </a:outerShdw>
              </a:effectLst>
            </a:endParaRPr>
          </a:p>
          <a:p>
            <a:r>
              <a:rPr lang="en-US" i="1" dirty="0">
                <a:effectLst>
                  <a:outerShdw blurRad="50800" dist="38100" algn="l" rotWithShape="0">
                    <a:prstClr val="black">
                      <a:alpha val="40000"/>
                    </a:prstClr>
                  </a:outerShdw>
                </a:effectLst>
              </a:rPr>
              <a:t>ServiceNow </a:t>
            </a:r>
            <a:r>
              <a:rPr lang="en-US" dirty="0">
                <a:effectLst>
                  <a:outerShdw blurRad="50800" dist="38100" algn="l" rotWithShape="0">
                    <a:prstClr val="black">
                      <a:alpha val="40000"/>
                    </a:prstClr>
                  </a:outerShdw>
                </a:effectLst>
              </a:rPr>
              <a:t>is the lynchpin of support operations, as it helps </a:t>
            </a:r>
            <a:r>
              <a:rPr lang="en-US">
                <a:effectLst>
                  <a:outerShdw blurRad="50800" dist="38100" algn="l" rotWithShape="0">
                    <a:prstClr val="black">
                      <a:alpha val="40000"/>
                    </a:prstClr>
                  </a:outerShdw>
                </a:effectLst>
              </a:rPr>
              <a:t>the </a:t>
            </a:r>
            <a:r>
              <a:rPr lang="en-US" smtClean="0">
                <a:effectLst>
                  <a:outerShdw blurRad="50800" dist="38100" algn="l" rotWithShape="0">
                    <a:prstClr val="black">
                      <a:alpha val="40000"/>
                    </a:prstClr>
                  </a:outerShdw>
                </a:effectLst>
              </a:rPr>
              <a:t>workers of the Production </a:t>
            </a:r>
            <a:r>
              <a:rPr lang="en-US" dirty="0">
                <a:effectLst>
                  <a:outerShdw blurRad="50800" dist="38100" algn="l" rotWithShape="0">
                    <a:prstClr val="black">
                      <a:alpha val="40000"/>
                    </a:prstClr>
                  </a:outerShdw>
                </a:effectLst>
              </a:rPr>
              <a:t>Support team maintain clear and concise </a:t>
            </a:r>
            <a:r>
              <a:rPr lang="en-US">
                <a:effectLst>
                  <a:outerShdw blurRad="50800" dist="38100" algn="l" rotWithShape="0">
                    <a:prstClr val="black">
                      <a:alpha val="40000"/>
                    </a:prstClr>
                  </a:outerShdw>
                </a:effectLst>
              </a:rPr>
              <a:t>documentation </a:t>
            </a:r>
            <a:r>
              <a:rPr lang="en-US" smtClean="0">
                <a:effectLst>
                  <a:outerShdw blurRad="50800" dist="38100" algn="l" rotWithShape="0">
                    <a:prstClr val="black">
                      <a:alpha val="40000"/>
                    </a:prstClr>
                  </a:outerShdw>
                </a:effectLst>
              </a:rPr>
              <a:t>which not only gives a strong impression work done to facilitate maximum satisfaction, but also provides a </a:t>
            </a:r>
            <a:r>
              <a:rPr lang="en-US" dirty="0">
                <a:effectLst>
                  <a:outerShdw blurRad="50800" dist="38100" algn="l" rotWithShape="0">
                    <a:prstClr val="black">
                      <a:alpha val="40000"/>
                    </a:prstClr>
                  </a:outerShdw>
                </a:effectLst>
              </a:rPr>
              <a:t>reference log so that problems that arise in the future can be solved at an even quicker turn-around time</a:t>
            </a:r>
            <a:r>
              <a:rPr lang="en-US">
                <a:effectLst>
                  <a:outerShdw blurRad="50800" dist="38100" algn="l" rotWithShape="0">
                    <a:prstClr val="black">
                      <a:alpha val="40000"/>
                    </a:prstClr>
                  </a:outerShdw>
                </a:effectLst>
              </a:rPr>
              <a:t>, </a:t>
            </a:r>
            <a:r>
              <a:rPr lang="en-US" smtClean="0">
                <a:effectLst>
                  <a:outerShdw blurRad="50800" dist="38100" algn="l" rotWithShape="0">
                    <a:prstClr val="black">
                      <a:alpha val="40000"/>
                    </a:prstClr>
                  </a:outerShdw>
                </a:effectLst>
              </a:rPr>
              <a:t>should something of similar nature appear between two incidents.</a:t>
            </a:r>
            <a:endParaRPr lang="en-US" dirty="0">
              <a:effectLst>
                <a:outerShdw blurRad="50800" dist="38100" algn="l" rotWithShape="0">
                  <a:prstClr val="black">
                    <a:alpha val="40000"/>
                  </a:prstClr>
                </a:outerShdw>
              </a:effectLst>
            </a:endParaRPr>
          </a:p>
          <a:p>
            <a:r>
              <a:rPr lang="en-US" dirty="0">
                <a:effectLst>
                  <a:outerShdw blurRad="50800" dist="38100" algn="l" rotWithShape="0">
                    <a:prstClr val="black">
                      <a:alpha val="40000"/>
                    </a:prstClr>
                  </a:outerShdw>
                </a:effectLst>
              </a:rPr>
              <a:t>The importance of ServiceNow cannot be understated, as ServiceNow’s impact on the corporate support network has helped facilitate massive improvements to efficiency and continuity of business on all levels, from Level 1 to Level 3.</a:t>
            </a:r>
          </a:p>
        </p:txBody>
      </p:sp>
    </p:spTree>
    <p:extLst>
      <p:ext uri="{BB962C8B-B14F-4D97-AF65-F5344CB8AC3E}">
        <p14:creationId xmlns:p14="http://schemas.microsoft.com/office/powerpoint/2010/main" val="733638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u="sng" dirty="0">
                <a:effectLst>
                  <a:outerShdw blurRad="50800" dist="38100" algn="l" rotWithShape="0">
                    <a:prstClr val="black">
                      <a:alpha val="40000"/>
                    </a:prstClr>
                  </a:outerShdw>
                </a:effectLst>
              </a:rPr>
              <a:t>Incidents</a:t>
            </a:r>
            <a:r>
              <a:rPr lang="en-US" dirty="0">
                <a:effectLst>
                  <a:outerShdw blurRad="50800" dist="38100" algn="l" rotWithShape="0">
                    <a:prstClr val="black">
                      <a:alpha val="40000"/>
                    </a:prstClr>
                  </a:outerShdw>
                </a:effectLst>
              </a:rPr>
              <a:t>:  Standard/Major; acknowledgement, investigation, solutions, escalation </a:t>
            </a:r>
          </a:p>
          <a:p>
            <a:pPr lvl="1"/>
            <a:r>
              <a:rPr lang="en-US" b="1" u="sng" dirty="0">
                <a:effectLst>
                  <a:outerShdw blurRad="50800" dist="38100" algn="l" rotWithShape="0">
                    <a:prstClr val="black">
                      <a:alpha val="40000"/>
                    </a:prstClr>
                  </a:outerShdw>
                </a:effectLst>
              </a:rPr>
              <a:t>Severity and Priority </a:t>
            </a:r>
            <a:r>
              <a:rPr lang="en-US" dirty="0">
                <a:effectLst>
                  <a:outerShdw blurRad="50800" dist="38100" algn="l" rotWithShape="0">
                    <a:prstClr val="black">
                      <a:alpha val="40000"/>
                    </a:prstClr>
                  </a:outerShdw>
                </a:effectLst>
              </a:rPr>
              <a:t>are modifiers which decide the celerity in which a ticket is brought to completion by the assignee</a:t>
            </a:r>
            <a:r>
              <a:rPr lang="en-US" dirty="0" smtClean="0">
                <a:effectLst>
                  <a:outerShdw blurRad="50800" dist="38100" algn="l" rotWithShape="0">
                    <a:prstClr val="black">
                      <a:alpha val="40000"/>
                    </a:prstClr>
                  </a:outerShdw>
                </a:effectLst>
              </a:rPr>
              <a:t>.</a:t>
            </a:r>
          </a:p>
          <a:p>
            <a:pPr lvl="1"/>
            <a:r>
              <a:rPr lang="en-US" b="1" u="sng" dirty="0" smtClean="0">
                <a:effectLst>
                  <a:outerShdw blurRad="50800" dist="38100" algn="l" rotWithShape="0">
                    <a:prstClr val="black">
                      <a:alpha val="40000"/>
                    </a:prstClr>
                  </a:outerShdw>
                </a:effectLst>
              </a:rPr>
              <a:t>Urgency</a:t>
            </a:r>
            <a:r>
              <a:rPr lang="en-US" dirty="0" smtClean="0">
                <a:effectLst>
                  <a:outerShdw blurRad="50800" dist="38100" algn="l" rotWithShape="0">
                    <a:prstClr val="black">
                      <a:alpha val="40000"/>
                    </a:prstClr>
                  </a:outerShdw>
                </a:effectLst>
              </a:rPr>
              <a:t> also plays a factor in ticket resolution.</a:t>
            </a:r>
            <a:endParaRPr lang="en-US" b="1" u="sng" dirty="0">
              <a:effectLst>
                <a:outerShdw blurRad="50800" dist="38100" algn="l" rotWithShape="0">
                  <a:prstClr val="black">
                    <a:alpha val="40000"/>
                  </a:prstClr>
                </a:outerShdw>
              </a:effectLst>
            </a:endParaRPr>
          </a:p>
          <a:p>
            <a:r>
              <a:rPr lang="en-US" b="1" u="sng" dirty="0">
                <a:effectLst>
                  <a:outerShdw blurRad="50800" dist="38100" algn="l" rotWithShape="0">
                    <a:prstClr val="black">
                      <a:alpha val="40000"/>
                    </a:prstClr>
                  </a:outerShdw>
                </a:effectLst>
              </a:rPr>
              <a:t>Changes</a:t>
            </a:r>
            <a:r>
              <a:rPr lang="en-US" dirty="0">
                <a:effectLst>
                  <a:outerShdw blurRad="50800" dist="38100" algn="l" rotWithShape="0">
                    <a:prstClr val="black">
                      <a:alpha val="40000"/>
                    </a:prstClr>
                  </a:outerShdw>
                </a:effectLst>
              </a:rPr>
              <a:t>: Regularly scheduled events that run between Friday afternoon and Sunday morning which make large-scale modifications to the servers and applications. (ex: patching)—requires intense review and approvals before allowed to take place</a:t>
            </a:r>
          </a:p>
          <a:p>
            <a:r>
              <a:rPr lang="en-US" b="1" u="sng" dirty="0">
                <a:effectLst>
                  <a:outerShdw blurRad="50800" dist="38100" algn="l" rotWithShape="0">
                    <a:prstClr val="black">
                      <a:alpha val="40000"/>
                    </a:prstClr>
                  </a:outerShdw>
                </a:effectLst>
              </a:rPr>
              <a:t>Requests</a:t>
            </a:r>
            <a:r>
              <a:rPr lang="en-US" dirty="0">
                <a:effectLst>
                  <a:outerShdw blurRad="50800" dist="38100" algn="l" rotWithShape="0">
                    <a:prstClr val="black">
                      <a:alpha val="40000"/>
                    </a:prstClr>
                  </a:outerShdw>
                </a:effectLst>
              </a:rPr>
              <a:t>: Ticket created by a user to request a feature or modification to the system process.</a:t>
            </a:r>
          </a:p>
          <a:p>
            <a:endParaRPr lang="en-US" dirty="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ServiceNow Breakdown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91230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7000" y="0"/>
            <a:ext cx="11178000" cy="6858000"/>
          </a:xfrm>
          <a:prstGeom prst="rect">
            <a:avLst/>
          </a:prstGeom>
        </p:spPr>
      </p:pic>
    </p:spTree>
    <p:extLst>
      <p:ext uri="{BB962C8B-B14F-4D97-AF65-F5344CB8AC3E}">
        <p14:creationId xmlns:p14="http://schemas.microsoft.com/office/powerpoint/2010/main" val="287923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50800" dist="38100" algn="l" rotWithShape="0">
                    <a:prstClr val="black">
                      <a:alpha val="40000"/>
                    </a:prstClr>
                  </a:outerShdw>
                </a:effectLst>
              </a:rPr>
              <a:t>SFE and Script Automation</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effectLst>
                  <a:outerShdw blurRad="50800" dist="38100" algn="l" rotWithShape="0">
                    <a:prstClr val="black">
                      <a:alpha val="40000"/>
                    </a:prstClr>
                  </a:outerShdw>
                </a:effectLst>
              </a:rPr>
              <a:t>The production support team automates various scripts and processes through technologies like </a:t>
            </a:r>
            <a:r>
              <a:rPr lang="en-US" i="1" dirty="0" smtClean="0">
                <a:effectLst>
                  <a:outerShdw blurRad="50800" dist="38100" algn="l" rotWithShape="0">
                    <a:prstClr val="black">
                      <a:alpha val="40000"/>
                    </a:prstClr>
                  </a:outerShdw>
                </a:effectLst>
              </a:rPr>
              <a:t>AutoSys</a:t>
            </a:r>
            <a:r>
              <a:rPr lang="en-US" dirty="0" smtClean="0">
                <a:effectLst>
                  <a:outerShdw blurRad="50800" dist="38100" algn="l" rotWithShape="0">
                    <a:prstClr val="black">
                      <a:alpha val="40000"/>
                    </a:prstClr>
                  </a:outerShdw>
                </a:effectLst>
              </a:rPr>
              <a:t>,  and works to make monitoring systems for performance loss and financial risk as easy as humanly possible through these actions—such as creating SQL entities to quickly facilitate issue resolution.</a:t>
            </a:r>
          </a:p>
          <a:p>
            <a:r>
              <a:rPr lang="en-US" dirty="0" smtClean="0">
                <a:effectLst>
                  <a:outerShdw blurRad="50800" dist="38100" algn="l" rotWithShape="0">
                    <a:prstClr val="black">
                      <a:alpha val="40000"/>
                    </a:prstClr>
                  </a:outerShdw>
                </a:effectLst>
              </a:rPr>
              <a:t>Script automation has many uses; ranging from reducing the number of manual steps needed to be taken in any given support role, as well as increasing the frequency of top-tier support through alerts and triggers which keep the support staff on top of problems, and makes our support </a:t>
            </a:r>
            <a:r>
              <a:rPr lang="en-US" b="1" i="1" dirty="0" smtClean="0">
                <a:effectLst>
                  <a:outerShdw blurRad="50800" dist="38100" algn="l" rotWithShape="0">
                    <a:prstClr val="black">
                      <a:alpha val="40000"/>
                    </a:prstClr>
                  </a:outerShdw>
                </a:effectLst>
              </a:rPr>
              <a:t>proactive, not reactive</a:t>
            </a:r>
            <a:r>
              <a:rPr lang="en-US" dirty="0" smtClean="0">
                <a:effectLst>
                  <a:outerShdw blurRad="50800" dist="38100" algn="l" rotWithShape="0">
                    <a:prstClr val="black">
                      <a:alpha val="40000"/>
                    </a:prstClr>
                  </a:outerShdw>
                </a:effectLst>
              </a:rPr>
              <a:t>.</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11323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50800" dist="38100" algn="l" rotWithShape="0">
                    <a:prstClr val="black">
                      <a:alpha val="40000"/>
                    </a:prstClr>
                  </a:outerShdw>
                </a:effectLst>
              </a:rPr>
              <a:t>Essential </a:t>
            </a:r>
            <a:r>
              <a:rPr lang="en-US" sz="3200" b="1" dirty="0">
                <a:effectLst>
                  <a:outerShdw blurRad="50800" dist="38100" algn="l" rotWithShape="0">
                    <a:prstClr val="black">
                      <a:alpha val="40000"/>
                    </a:prstClr>
                  </a:outerShdw>
                </a:effectLst>
              </a:rPr>
              <a:t>Tools and Utilities</a:t>
            </a:r>
          </a:p>
        </p:txBody>
      </p:sp>
      <p:sp>
        <p:nvSpPr>
          <p:cNvPr id="5" name="Content Placeholder 2"/>
          <p:cNvSpPr txBox="1">
            <a:spLocks/>
          </p:cNvSpPr>
          <p:nvPr/>
        </p:nvSpPr>
        <p:spPr>
          <a:xfrm>
            <a:off x="609600" y="1447800"/>
            <a:ext cx="10972800" cy="452596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effectLst>
                  <a:outerShdw blurRad="50800" dist="38100" algn="l" rotWithShape="0">
                    <a:prstClr val="black">
                      <a:alpha val="40000"/>
                    </a:prstClr>
                  </a:outerShdw>
                </a:effectLst>
              </a:rPr>
              <a:t>Microsoft SQL Server </a:t>
            </a:r>
            <a:r>
              <a:rPr lang="en-US" dirty="0">
                <a:effectLst>
                  <a:outerShdw blurRad="50800" dist="38100" algn="l" rotWithShape="0">
                    <a:prstClr val="black">
                      <a:alpha val="40000"/>
                    </a:prstClr>
                  </a:outerShdw>
                </a:effectLst>
              </a:rPr>
              <a:t>is useful for diagnosing and solving issues in incidents. </a:t>
            </a:r>
          </a:p>
          <a:p>
            <a:r>
              <a:rPr lang="en-US" dirty="0">
                <a:effectLst>
                  <a:outerShdw blurRad="50800" dist="38100" algn="l" rotWithShape="0">
                    <a:prstClr val="black">
                      <a:alpha val="40000"/>
                    </a:prstClr>
                  </a:outerShdw>
                </a:effectLst>
              </a:rPr>
              <a:t>As PS does not have access to code for the front-end systems, back-end investigations are required. By performing database analysis and searching for key pieces of information the team is better able to find answers to support questions.</a:t>
            </a:r>
          </a:p>
          <a:p>
            <a:r>
              <a:rPr lang="en-US" b="1" dirty="0">
                <a:effectLst>
                  <a:outerShdw blurRad="50800" dist="38100" algn="l" rotWithShape="0">
                    <a:prstClr val="black">
                      <a:alpha val="40000"/>
                    </a:prstClr>
                  </a:outerShdw>
                </a:effectLst>
              </a:rPr>
              <a:t>PowerShell</a:t>
            </a:r>
            <a:r>
              <a:rPr lang="en-US" dirty="0">
                <a:effectLst>
                  <a:outerShdw blurRad="50800" dist="38100" algn="l" rotWithShape="0">
                    <a:prstClr val="black">
                      <a:alpha val="40000"/>
                    </a:prstClr>
                  </a:outerShdw>
                </a:effectLst>
              </a:rPr>
              <a:t> is an assistive aid to help improve the efficiency and technological usefulness of </a:t>
            </a:r>
            <a:r>
              <a:rPr lang="en-US" b="1" dirty="0">
                <a:effectLst>
                  <a:outerShdw blurRad="50800" dist="38100" algn="l" rotWithShape="0">
                    <a:prstClr val="black">
                      <a:alpha val="40000"/>
                    </a:prstClr>
                  </a:outerShdw>
                </a:effectLst>
              </a:rPr>
              <a:t>Windows Batch</a:t>
            </a:r>
            <a:r>
              <a:rPr lang="en-US" dirty="0">
                <a:effectLst>
                  <a:outerShdw blurRad="50800" dist="38100" algn="l" rotWithShape="0">
                    <a:prstClr val="black">
                      <a:alpha val="40000"/>
                    </a:prstClr>
                  </a:outerShdw>
                </a:effectLst>
              </a:rPr>
              <a:t> scripts due to PowerShell’s advanced feature set and modernity. In comparison to the DOS-based Windows Batch, and antiquated Visual Basic, PowerShell allows for an enhanced automation environment.</a:t>
            </a:r>
          </a:p>
        </p:txBody>
      </p:sp>
    </p:spTree>
    <p:extLst>
      <p:ext uri="{BB962C8B-B14F-4D97-AF65-F5344CB8AC3E}">
        <p14:creationId xmlns:p14="http://schemas.microsoft.com/office/powerpoint/2010/main" val="224074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effectLst>
                  <a:outerShdw blurRad="50800" dist="38100" algn="l" rotWithShape="0">
                    <a:prstClr val="black">
                      <a:alpha val="40000"/>
                    </a:prstClr>
                  </a:outerShdw>
                </a:effectLst>
              </a:rPr>
              <a:t>Geneos ITRS – Monitoring Essential Operations</a:t>
            </a:r>
            <a:endParaRPr lang="en-US" sz="28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effectLst>
                  <a:outerShdw blurRad="50800" dist="38100" algn="l" rotWithShape="0">
                    <a:prstClr val="black">
                      <a:alpha val="40000"/>
                    </a:prstClr>
                  </a:outerShdw>
                </a:effectLst>
              </a:rPr>
              <a:t>The </a:t>
            </a:r>
            <a:r>
              <a:rPr lang="en-US" b="1" dirty="0" smtClean="0">
                <a:effectLst>
                  <a:outerShdw blurRad="50800" dist="38100" algn="l" rotWithShape="0">
                    <a:prstClr val="black">
                      <a:alpha val="40000"/>
                    </a:prstClr>
                  </a:outerShdw>
                </a:effectLst>
              </a:rPr>
              <a:t>Geneos ITRS</a:t>
            </a:r>
            <a:r>
              <a:rPr lang="en-US" dirty="0" smtClean="0">
                <a:effectLst>
                  <a:outerShdw blurRad="50800" dist="38100" algn="l" rotWithShape="0">
                    <a:prstClr val="black">
                      <a:alpha val="40000"/>
                    </a:prstClr>
                  </a:outerShdw>
                </a:effectLst>
              </a:rPr>
              <a:t> software package is utilized by our team to assist in the monitoring and maintenance of essential server hardware, software and third-party services to ensure minimum downtime and by proxy, ensure the minimum possible financial risk to Citi as a whole. </a:t>
            </a:r>
          </a:p>
          <a:p>
            <a:r>
              <a:rPr lang="en-US" i="1" dirty="0" smtClean="0">
                <a:effectLst>
                  <a:outerShdw blurRad="50800" dist="38100" algn="l" rotWithShape="0">
                    <a:prstClr val="black">
                      <a:alpha val="40000"/>
                    </a:prstClr>
                  </a:outerShdw>
                </a:effectLst>
              </a:rPr>
              <a:t>Minimalizing problems for our internal users and </a:t>
            </a:r>
            <a:r>
              <a:rPr lang="en-US" i="1" dirty="0">
                <a:effectLst>
                  <a:outerShdw blurRad="50800" dist="38100" algn="l" rotWithShape="0">
                    <a:prstClr val="black">
                      <a:alpha val="40000"/>
                    </a:prstClr>
                  </a:outerShdw>
                </a:effectLst>
              </a:rPr>
              <a:t>clients </a:t>
            </a:r>
            <a:r>
              <a:rPr lang="en-US" i="1" dirty="0" smtClean="0">
                <a:effectLst>
                  <a:outerShdw blurRad="50800" dist="38100" algn="l" rotWithShape="0">
                    <a:prstClr val="black">
                      <a:alpha val="40000"/>
                    </a:prstClr>
                  </a:outerShdw>
                </a:effectLst>
              </a:rPr>
              <a:t>leads to increased performance and satisfaction.</a:t>
            </a:r>
          </a:p>
          <a:p>
            <a:r>
              <a:rPr lang="en-US" dirty="0" smtClean="0">
                <a:effectLst>
                  <a:outerShdw blurRad="50800" dist="38100" algn="l" rotWithShape="0">
                    <a:prstClr val="black">
                      <a:alpha val="40000"/>
                    </a:prstClr>
                  </a:outerShdw>
                </a:effectLst>
              </a:rPr>
              <a:t>ITRS is based on a three-tier architecture that combines visualization, consolidation and instrumentation. This allows the team to see exactly what is going on, setup in depth monitoring and alerts, and measure system performance.  ITRS supports database plugins and allows the execution of various scripts written in several languages to get even more out of your monitoring environment. </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55354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2053" name="Picture 5" descr="I:\Documents\Intern Project\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839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I:\Documents\Intern Project\GeneosMatur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730545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0" y="274638"/>
            <a:ext cx="5105400" cy="1143000"/>
          </a:xfrm>
        </p:spPr>
        <p:txBody>
          <a:bodyPr>
            <a:normAutofit fontScale="90000"/>
          </a:bodyPr>
          <a:lstStyle/>
          <a:p>
            <a:pPr algn="l"/>
            <a:r>
              <a:rPr lang="en-US" sz="2400" dirty="0" smtClean="0"/>
              <a:t>Example Sampler for monitoring Windows services, such as Event Log, Plug and Play, and Remote Desktop.</a:t>
            </a:r>
            <a:endParaRPr lang="en-US" sz="2400" dirty="0"/>
          </a:p>
        </p:txBody>
      </p:sp>
      <p:pic>
        <p:nvPicPr>
          <p:cNvPr id="4" name="Content Placeholder 3"/>
          <p:cNvPicPr>
            <a:picLocks noGrp="1" noChangeAspect="1"/>
          </p:cNvPicPr>
          <p:nvPr>
            <p:ph idx="1"/>
          </p:nvPr>
        </p:nvPicPr>
        <p:blipFill>
          <a:blip r:embed="rId2"/>
          <a:stretch>
            <a:fillRect/>
          </a:stretch>
        </p:blipFill>
        <p:spPr>
          <a:xfrm>
            <a:off x="34636" y="152400"/>
            <a:ext cx="6124575" cy="3505200"/>
          </a:xfrm>
          <a:prstGeom prst="rect">
            <a:avLst/>
          </a:prstGeom>
        </p:spPr>
      </p:pic>
      <p:pic>
        <p:nvPicPr>
          <p:cNvPr id="5" name="Picture 4"/>
          <p:cNvPicPr>
            <a:picLocks noChangeAspect="1"/>
          </p:cNvPicPr>
          <p:nvPr/>
        </p:nvPicPr>
        <p:blipFill>
          <a:blip r:embed="rId3"/>
          <a:stretch>
            <a:fillRect/>
          </a:stretch>
        </p:blipFill>
        <p:spPr>
          <a:xfrm>
            <a:off x="4079298" y="3962400"/>
            <a:ext cx="7496175" cy="2238375"/>
          </a:xfrm>
          <a:prstGeom prst="rect">
            <a:avLst/>
          </a:prstGeom>
        </p:spPr>
      </p:pic>
    </p:spTree>
    <p:extLst>
      <p:ext uri="{BB962C8B-B14F-4D97-AF65-F5344CB8AC3E}">
        <p14:creationId xmlns:p14="http://schemas.microsoft.com/office/powerpoint/2010/main" val="2173757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100000">
              <a:srgbClr val="725CA5"/>
            </a:gs>
            <a:gs pos="13000">
              <a:srgbClr val="5F4C8A">
                <a:lumMod val="89000"/>
              </a:srgbClr>
            </a:gs>
          </a:gsLst>
          <a:lin ang="5400000" scaled="0"/>
          <a:tileRect/>
        </a:gradFill>
        <a:effectLst/>
      </p:bgPr>
    </p:bg>
    <p:spTree>
      <p:nvGrpSpPr>
        <p:cNvPr id="1" name=""/>
        <p:cNvGrpSpPr/>
        <p:nvPr/>
      </p:nvGrpSpPr>
      <p:grpSpPr>
        <a:xfrm>
          <a:off x="0" y="0"/>
          <a:ext cx="0" cy="0"/>
          <a:chOff x="0" y="0"/>
          <a:chExt cx="0" cy="0"/>
        </a:xfrm>
      </p:grpSpPr>
      <p:pic>
        <p:nvPicPr>
          <p:cNvPr id="1026" name="Picture 2" descr="https://prnewswire2-a.akamaihd.net/p/1893751/sp/189375100/thumbnail/entry_id/0_ejzdmr3l/def_height/2700/def_width/2700/version/100012/type/1"/>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10000" b="90000" l="10000" r="90000"/>
                    </a14:imgEffect>
                    <a14:imgEffect>
                      <a14:brightnessContrast bright="-40000"/>
                    </a14:imgEffect>
                  </a14:imgLayer>
                </a14:imgProps>
              </a:ext>
              <a:ext uri="{28A0092B-C50C-407E-A947-70E740481C1C}">
                <a14:useLocalDpi xmlns:a14="http://schemas.microsoft.com/office/drawing/2010/main" val="0"/>
              </a:ext>
            </a:extLst>
          </a:blip>
          <a:srcRect l="7142" t="-1" r="7144" b="29656"/>
          <a:stretch/>
        </p:blipFill>
        <p:spPr bwMode="auto">
          <a:xfrm>
            <a:off x="2743200" y="685800"/>
            <a:ext cx="6629400" cy="5524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a:xfrm>
            <a:off x="1981200" y="274638"/>
            <a:ext cx="8229600" cy="1143000"/>
          </a:xfrm>
        </p:spPr>
        <p:txBody>
          <a:bodyPr>
            <a:normAutofit/>
          </a:bodyPr>
          <a:lstStyle/>
          <a:p>
            <a:r>
              <a:rPr lang="en-US" sz="3600" b="1" dirty="0">
                <a:effectLst>
                  <a:outerShdw blurRad="50800" dist="38100" algn="l" rotWithShape="0">
                    <a:prstClr val="black">
                      <a:alpha val="40000"/>
                    </a:prstClr>
                  </a:outerShdw>
                </a:effectLst>
              </a:rPr>
              <a:t>Robert Maloy</a:t>
            </a:r>
          </a:p>
        </p:txBody>
      </p:sp>
      <p:sp>
        <p:nvSpPr>
          <p:cNvPr id="4" name="Content Placeholder 3"/>
          <p:cNvSpPr>
            <a:spLocks noGrp="1"/>
          </p:cNvSpPr>
          <p:nvPr>
            <p:ph sz="half" idx="1"/>
          </p:nvPr>
        </p:nvSpPr>
        <p:spPr bwMode="white">
          <a:xfrm>
            <a:off x="1866900" y="1600200"/>
            <a:ext cx="8458200" cy="5029200"/>
          </a:xfrm>
        </p:spPr>
        <p:txBody>
          <a:bodyPr>
            <a:normAutofit/>
          </a:bodyPr>
          <a:lstStyle/>
          <a:p>
            <a:r>
              <a:rPr lang="en-US" sz="2400" dirty="0">
                <a:effectLst>
                  <a:outerShdw blurRad="50800" dist="38100" algn="l" rotWithShape="0">
                    <a:prstClr val="black">
                      <a:alpha val="40000"/>
                    </a:prstClr>
                  </a:outerShdw>
                </a:effectLst>
              </a:rPr>
              <a:t>Born and raised in </a:t>
            </a:r>
            <a:r>
              <a:rPr lang="en-US" sz="2400" b="1" dirty="0">
                <a:effectLst>
                  <a:outerShdw blurRad="50800" dist="38100" algn="l" rotWithShape="0">
                    <a:prstClr val="black">
                      <a:alpha val="40000"/>
                    </a:prstClr>
                  </a:outerShdw>
                </a:effectLst>
              </a:rPr>
              <a:t>Tampa, Florida</a:t>
            </a:r>
          </a:p>
          <a:p>
            <a:r>
              <a:rPr lang="en-US" sz="2400" dirty="0">
                <a:effectLst>
                  <a:outerShdw blurRad="50800" dist="38100" algn="l" rotWithShape="0">
                    <a:prstClr val="black">
                      <a:alpha val="40000"/>
                    </a:prstClr>
                  </a:outerShdw>
                </a:effectLst>
              </a:rPr>
              <a:t>Computer Science major at </a:t>
            </a:r>
            <a:r>
              <a:rPr lang="en-US" sz="2400" b="1" dirty="0">
                <a:effectLst>
                  <a:outerShdw blurRad="50800" dist="38100" algn="l" rotWithShape="0">
                    <a:prstClr val="black">
                      <a:alpha val="40000"/>
                    </a:prstClr>
                  </a:outerShdw>
                </a:effectLst>
              </a:rPr>
              <a:t>Florida Polytechnic University</a:t>
            </a:r>
            <a:r>
              <a:rPr lang="en-US" sz="2400" dirty="0">
                <a:effectLst>
                  <a:outerShdw blurRad="50800" dist="38100" algn="l" rotWithShape="0">
                    <a:prstClr val="black">
                      <a:alpha val="40000"/>
                    </a:prstClr>
                  </a:outerShdw>
                </a:effectLst>
              </a:rPr>
              <a:t> in Lakeland, Florida specializing in Cybersecurity and Information Assurance; currently a junior.</a:t>
            </a:r>
          </a:p>
          <a:p>
            <a:r>
              <a:rPr lang="en-US" sz="2400" b="1" dirty="0">
                <a:effectLst>
                  <a:outerShdw blurRad="50800" dist="38100" algn="l" rotWithShape="0">
                    <a:prstClr val="black">
                      <a:alpha val="40000"/>
                    </a:prstClr>
                  </a:outerShdw>
                </a:effectLst>
              </a:rPr>
              <a:t>My primary hobbies</a:t>
            </a:r>
            <a:r>
              <a:rPr lang="en-US" sz="2400" dirty="0">
                <a:effectLst>
                  <a:outerShdw blurRad="50800" dist="38100" algn="l" rotWithShape="0">
                    <a:prstClr val="black">
                      <a:alpha val="40000"/>
                    </a:prstClr>
                  </a:outerShdw>
                </a:effectLst>
              </a:rPr>
              <a:t>:</a:t>
            </a:r>
          </a:p>
          <a:p>
            <a:pPr lvl="1"/>
            <a:r>
              <a:rPr lang="en-US" sz="1800" dirty="0">
                <a:effectLst>
                  <a:outerShdw blurRad="50800" dist="38100" algn="l" rotWithShape="0">
                    <a:prstClr val="black">
                      <a:alpha val="40000"/>
                    </a:prstClr>
                  </a:outerShdw>
                </a:effectLst>
              </a:rPr>
              <a:t>Collecting and restoring vintage personal microcomputers from the 1980s and </a:t>
            </a:r>
            <a:r>
              <a:rPr lang="en-US" sz="1800" dirty="0" smtClean="0">
                <a:effectLst>
                  <a:outerShdw blurRad="50800" dist="38100" algn="l" rotWithShape="0">
                    <a:prstClr val="black">
                      <a:alpha val="40000"/>
                    </a:prstClr>
                  </a:outerShdw>
                </a:effectLst>
              </a:rPr>
              <a:t>1990s.</a:t>
            </a:r>
            <a:endParaRPr lang="en-US" sz="1800" dirty="0">
              <a:effectLst>
                <a:outerShdw blurRad="50800" dist="38100" algn="l" rotWithShape="0">
                  <a:prstClr val="black">
                    <a:alpha val="40000"/>
                  </a:prstClr>
                </a:outerShdw>
              </a:effectLst>
            </a:endParaRPr>
          </a:p>
          <a:p>
            <a:pPr lvl="1"/>
            <a:r>
              <a:rPr lang="en-US" sz="1800" b="1" dirty="0">
                <a:effectLst>
                  <a:outerShdw blurRad="50800" dist="38100" algn="l" rotWithShape="0">
                    <a:prstClr val="black">
                      <a:alpha val="40000"/>
                    </a:prstClr>
                  </a:outerShdw>
                </a:effectLst>
              </a:rPr>
              <a:t>Alternate History </a:t>
            </a:r>
            <a:r>
              <a:rPr lang="en-US" sz="1800" dirty="0">
                <a:effectLst>
                  <a:outerShdw blurRad="50800" dist="38100" algn="l" rotWithShape="0">
                    <a:prstClr val="black">
                      <a:alpha val="40000"/>
                    </a:prstClr>
                  </a:outerShdw>
                </a:effectLst>
              </a:rPr>
              <a:t>stories that deal in the consequences of alternative events in the course of human </a:t>
            </a:r>
            <a:r>
              <a:rPr lang="en-US" sz="1800" dirty="0" smtClean="0">
                <a:effectLst>
                  <a:outerShdw blurRad="50800" dist="38100" algn="l" rotWithShape="0">
                    <a:prstClr val="black">
                      <a:alpha val="40000"/>
                    </a:prstClr>
                  </a:outerShdw>
                </a:effectLst>
              </a:rPr>
              <a:t>history.</a:t>
            </a:r>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64659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effectLst>
                  <a:outerShdw blurRad="50800" dist="38100" algn="l" rotWithShape="0">
                    <a:prstClr val="black">
                      <a:alpha val="40000"/>
                    </a:prstClr>
                  </a:outerShdw>
                </a:effectLst>
              </a:rPr>
              <a:t>Broadridge Project</a:t>
            </a:r>
            <a:endParaRPr lang="en-US" sz="3600"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p:txBody>
          <a:bodyPr numCol="1">
            <a:noAutofit/>
          </a:bodyPr>
          <a:lstStyle/>
          <a:p>
            <a:r>
              <a:rPr lang="en-US" sz="2400" b="1" dirty="0">
                <a:effectLst>
                  <a:outerShdw blurRad="50800" dist="38100" algn="l" rotWithShape="0">
                    <a:prstClr val="black">
                      <a:alpha val="40000"/>
                    </a:prstClr>
                  </a:outerShdw>
                </a:effectLst>
              </a:rPr>
              <a:t>Broadridge</a:t>
            </a:r>
            <a:r>
              <a:rPr lang="en-US" sz="2400" dirty="0">
                <a:effectLst>
                  <a:outerShdw blurRad="50800" dist="38100" algn="l" rotWithShape="0">
                    <a:prstClr val="black">
                      <a:alpha val="40000"/>
                    </a:prstClr>
                  </a:outerShdw>
                </a:effectLst>
              </a:rPr>
              <a:t> is a script suite that plays a major role in the process of trading for Citi’s Custody division, as a result, this script can sometimes require extra attention to ensure proper functionality</a:t>
            </a:r>
            <a:r>
              <a:rPr lang="en-US" sz="2400" dirty="0" smtClean="0">
                <a:effectLst>
                  <a:outerShdw blurRad="50800" dist="38100" algn="l" rotWithShape="0">
                    <a:prstClr val="black">
                      <a:alpha val="40000"/>
                    </a:prstClr>
                  </a:outerShdw>
                </a:effectLst>
              </a:rPr>
              <a:t>.</a:t>
            </a:r>
          </a:p>
          <a:p>
            <a:r>
              <a:rPr lang="en-US" sz="2400" b="1" dirty="0" smtClean="0">
                <a:effectLst>
                  <a:outerShdw blurRad="50800" dist="38100" algn="l" rotWithShape="0">
                    <a:prstClr val="black">
                      <a:alpha val="40000"/>
                    </a:prstClr>
                  </a:outerShdw>
                </a:effectLst>
              </a:rPr>
              <a:t>As a result</a:t>
            </a:r>
            <a:r>
              <a:rPr lang="en-US" sz="2400" dirty="0" smtClean="0">
                <a:effectLst>
                  <a:outerShdw blurRad="50800" dist="38100" algn="l" rotWithShape="0">
                    <a:prstClr val="black">
                      <a:alpha val="40000"/>
                    </a:prstClr>
                  </a:outerShdw>
                </a:effectLst>
              </a:rPr>
              <a:t>, we were tasked with rewriting the Broadridge script suite to fulfill the necessary support task requirements laid out by management.</a:t>
            </a:r>
          </a:p>
          <a:p>
            <a:r>
              <a:rPr lang="en-US" sz="2400" b="1" dirty="0" smtClean="0">
                <a:effectLst>
                  <a:outerShdw blurRad="50800" dist="38100" algn="l" rotWithShape="0">
                    <a:prstClr val="black">
                      <a:alpha val="40000"/>
                    </a:prstClr>
                  </a:outerShdw>
                </a:effectLst>
              </a:rPr>
              <a:t>This</a:t>
            </a:r>
            <a:r>
              <a:rPr lang="en-US" sz="2400" dirty="0" smtClean="0">
                <a:effectLst>
                  <a:outerShdw blurRad="50800" dist="38100" algn="l" rotWithShape="0">
                    <a:prstClr val="black">
                      <a:alpha val="40000"/>
                    </a:prstClr>
                  </a:outerShdw>
                </a:effectLst>
              </a:rPr>
              <a:t> meant that the program had to be able to log itself to indicate where a failure occurs, if any—and that the program itself be reduced in complexity to allow for the minimal possible Autosys job.</a:t>
            </a:r>
          </a:p>
          <a:p>
            <a:r>
              <a:rPr lang="en-US" sz="2400" b="1" dirty="0" smtClean="0">
                <a:effectLst>
                  <a:outerShdw blurRad="50800" dist="38100" algn="l" rotWithShape="0">
                    <a:prstClr val="black">
                      <a:alpha val="40000"/>
                    </a:prstClr>
                  </a:outerShdw>
                </a:effectLst>
              </a:rPr>
              <a:t>Over the course</a:t>
            </a:r>
            <a:r>
              <a:rPr lang="en-US" sz="2400" dirty="0" smtClean="0">
                <a:effectLst>
                  <a:outerShdw blurRad="50800" dist="38100" algn="l" rotWithShape="0">
                    <a:prstClr val="black">
                      <a:alpha val="40000"/>
                    </a:prstClr>
                  </a:outerShdw>
                </a:effectLst>
              </a:rPr>
              <a:t> of June and July, we worked to redesign some of the core aspects of the script, such as integrating PowerShell scripts to make the program more efficient and sensible, and to reduce security risk from using Visual Basic as a scripting language.</a:t>
            </a:r>
          </a:p>
          <a:p>
            <a:endParaRPr lang="en-US" sz="2400"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584710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8839200" cy="1143000"/>
          </a:xfrm>
        </p:spPr>
        <p:txBody>
          <a:bodyPr>
            <a:noAutofit/>
          </a:bodyPr>
          <a:lstStyle/>
          <a:p>
            <a:r>
              <a:rPr lang="en-US" sz="3200" b="1" dirty="0" smtClean="0">
                <a:effectLst>
                  <a:outerShdw blurRad="50800" dist="38100" algn="l" rotWithShape="0">
                    <a:prstClr val="black">
                      <a:alpha val="40000"/>
                    </a:prstClr>
                  </a:outerShdw>
                </a:effectLst>
              </a:rPr>
              <a:t>Undertaking the Effort</a:t>
            </a:r>
            <a:endParaRPr lang="en-US" sz="3200"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295400"/>
            <a:ext cx="10972800" cy="5181600"/>
          </a:xfrm>
          <a:prstGeom prst="rect">
            <a:avLst/>
          </a:prstGeom>
        </p:spPr>
        <p:txBody>
          <a:bodyPr vert="horz" lIns="91440" tIns="45720" rIns="91440" bIns="45720" numCol="1"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smtClean="0">
                <a:effectLst>
                  <a:outerShdw blurRad="50800" dist="38100" algn="l" rotWithShape="0">
                    <a:prstClr val="black">
                      <a:alpha val="40000"/>
                    </a:prstClr>
                  </a:outerShdw>
                </a:effectLst>
              </a:rPr>
              <a:t>Based </a:t>
            </a:r>
            <a:r>
              <a:rPr lang="en-US" sz="2400" dirty="0">
                <a:effectLst>
                  <a:outerShdw blurRad="50800" dist="38100" algn="l" rotWithShape="0">
                    <a:prstClr val="black">
                      <a:alpha val="40000"/>
                    </a:prstClr>
                  </a:outerShdw>
                </a:effectLst>
              </a:rPr>
              <a:t>on the knowledge we have and the concepts we have learned as students, we </a:t>
            </a:r>
            <a:r>
              <a:rPr lang="en-US" sz="2400" dirty="0" smtClean="0">
                <a:effectLst>
                  <a:outerShdw blurRad="50800" dist="38100" algn="l" rotWithShape="0">
                    <a:prstClr val="black">
                      <a:alpha val="40000"/>
                    </a:prstClr>
                  </a:outerShdw>
                </a:effectLst>
              </a:rPr>
              <a:t>worked to improve the architectural core of the script, and reduce some of the redundancies that the script was dealing with during operation.</a:t>
            </a:r>
            <a:endParaRPr lang="en-US" sz="2400" dirty="0">
              <a:effectLst>
                <a:outerShdw blurRad="50800" dist="38100" algn="l" rotWithShape="0">
                  <a:prstClr val="black">
                    <a:alpha val="40000"/>
                  </a:prstClr>
                </a:outerShdw>
              </a:effectLst>
            </a:endParaRPr>
          </a:p>
          <a:p>
            <a:r>
              <a:rPr lang="en-US" sz="2400" dirty="0">
                <a:effectLst>
                  <a:outerShdw blurRad="50800" dist="38100" algn="l" rotWithShape="0">
                    <a:prstClr val="black">
                      <a:alpha val="40000"/>
                    </a:prstClr>
                  </a:outerShdw>
                </a:effectLst>
              </a:rPr>
              <a:t>For instance, moving to a combination </a:t>
            </a:r>
            <a:r>
              <a:rPr lang="en-US" sz="2400" dirty="0" smtClean="0">
                <a:effectLst>
                  <a:outerShdw blurRad="50800" dist="38100" algn="l" rotWithShape="0">
                    <a:prstClr val="black">
                      <a:alpha val="40000"/>
                    </a:prstClr>
                  </a:outerShdw>
                </a:effectLst>
              </a:rPr>
              <a:t>of unique </a:t>
            </a:r>
            <a:r>
              <a:rPr lang="en-US" sz="2400" dirty="0">
                <a:effectLst>
                  <a:outerShdw blurRad="50800" dist="38100" algn="l" rotWithShape="0">
                    <a:prstClr val="black">
                      <a:alpha val="40000"/>
                    </a:prstClr>
                  </a:outerShdw>
                </a:effectLst>
              </a:rPr>
              <a:t>iterative identifiers (0001, 0002) and UNIX time (number of seconds passed since January 1, 1970; 12:00am UTC), </a:t>
            </a:r>
            <a:r>
              <a:rPr lang="en-US" sz="2400" dirty="0" smtClean="0">
                <a:effectLst>
                  <a:outerShdw blurRad="50800" dist="38100" algn="l" rotWithShape="0">
                    <a:prstClr val="black">
                      <a:alpha val="40000"/>
                    </a:prstClr>
                  </a:outerShdw>
                </a:effectLst>
              </a:rPr>
              <a:t>these two aspects allow </a:t>
            </a:r>
            <a:r>
              <a:rPr lang="en-US" sz="2400" dirty="0">
                <a:effectLst>
                  <a:outerShdw blurRad="50800" dist="38100" algn="l" rotWithShape="0">
                    <a:prstClr val="black">
                      <a:alpha val="40000"/>
                    </a:prstClr>
                  </a:outerShdw>
                </a:effectLst>
              </a:rPr>
              <a:t>for us to have </a:t>
            </a:r>
            <a:r>
              <a:rPr lang="en-US" sz="2400" dirty="0" smtClean="0">
                <a:effectLst>
                  <a:outerShdw blurRad="50800" dist="38100" algn="l" rotWithShape="0">
                    <a:prstClr val="black">
                      <a:alpha val="40000"/>
                    </a:prstClr>
                  </a:outerShdw>
                </a:effectLst>
              </a:rPr>
              <a:t>multiple unique </a:t>
            </a:r>
            <a:r>
              <a:rPr lang="en-US" sz="2400" dirty="0">
                <a:effectLst>
                  <a:outerShdw blurRad="50800" dist="38100" algn="l" rotWithShape="0">
                    <a:prstClr val="black">
                      <a:alpha val="40000"/>
                    </a:prstClr>
                  </a:outerShdw>
                </a:effectLst>
              </a:rPr>
              <a:t>executions of the script while maintaining continuity on a day to day basis.</a:t>
            </a:r>
          </a:p>
          <a:p>
            <a:r>
              <a:rPr lang="en-US" sz="2400" dirty="0">
                <a:effectLst>
                  <a:outerShdw blurRad="50800" dist="38100" algn="l" rotWithShape="0">
                    <a:prstClr val="black">
                      <a:alpha val="40000"/>
                    </a:prstClr>
                  </a:outerShdw>
                </a:effectLst>
              </a:rPr>
              <a:t>We also streamlined the process of the scripts themselves in preparation for a new and refined Autosys job which will allow for PS to identify when/where the potential job fails, should it fail, this comes from the logging logic implemented into the script itself.</a:t>
            </a:r>
          </a:p>
          <a:p>
            <a:r>
              <a:rPr lang="en-US" sz="2400" dirty="0">
                <a:effectLst>
                  <a:outerShdw blurRad="50800" dist="38100" algn="l" rotWithShape="0">
                    <a:prstClr val="black">
                      <a:alpha val="40000"/>
                    </a:prstClr>
                  </a:outerShdw>
                </a:effectLst>
              </a:rPr>
              <a:t>All these changes help improve the efficiency of the product, and improve the efficiency of the production support team</a:t>
            </a:r>
            <a:r>
              <a:rPr lang="en-US" sz="2400" dirty="0" smtClean="0">
                <a:effectLst>
                  <a:outerShdw blurRad="50800" dist="38100" algn="l" rotWithShape="0">
                    <a:prstClr val="black">
                      <a:alpha val="40000"/>
                    </a:prstClr>
                  </a:outerShdw>
                </a:effectLst>
              </a:rPr>
              <a:t>.</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381310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869305"/>
            <a:ext cx="9847072" cy="6490990"/>
          </a:xfrm>
          <a:prstGeom prst="rect">
            <a:avLst/>
          </a:prstGeom>
        </p:spPr>
      </p:pic>
      <p:sp>
        <p:nvSpPr>
          <p:cNvPr id="6" name="TextBox 5"/>
          <p:cNvSpPr txBox="1"/>
          <p:nvPr/>
        </p:nvSpPr>
        <p:spPr>
          <a:xfrm>
            <a:off x="8458200" y="1371600"/>
            <a:ext cx="3245440" cy="2031325"/>
          </a:xfrm>
          <a:prstGeom prst="rect">
            <a:avLst/>
          </a:prstGeom>
          <a:noFill/>
        </p:spPr>
        <p:txBody>
          <a:bodyPr wrap="none" rtlCol="0">
            <a:spAutoFit/>
          </a:bodyPr>
          <a:lstStyle/>
          <a:p>
            <a:r>
              <a:rPr lang="en-US" dirty="0" smtClean="0"/>
              <a:t>This is the original file structure</a:t>
            </a:r>
          </a:p>
          <a:p>
            <a:r>
              <a:rPr lang="en-US" dirty="0"/>
              <a:t>f</a:t>
            </a:r>
            <a:r>
              <a:rPr lang="en-US" dirty="0" smtClean="0"/>
              <a:t>or the Broadridge script series,</a:t>
            </a:r>
            <a:br>
              <a:rPr lang="en-US" dirty="0" smtClean="0"/>
            </a:br>
            <a:r>
              <a:rPr lang="en-US" dirty="0" smtClean="0"/>
              <a:t>which is still in use by Citi </a:t>
            </a:r>
            <a:r>
              <a:rPr lang="en-US" smtClean="0"/>
              <a:t>today</a:t>
            </a:r>
            <a:r>
              <a:rPr lang="en-US" smtClean="0"/>
              <a:t>.</a:t>
            </a:r>
          </a:p>
          <a:p>
            <a:endParaRPr lang="en-US" smtClean="0"/>
          </a:p>
          <a:p>
            <a:r>
              <a:rPr lang="en-US" smtClean="0"/>
              <a:t>It largely relies on strictly Batch</a:t>
            </a:r>
            <a:br>
              <a:rPr lang="en-US" smtClean="0"/>
            </a:br>
            <a:r>
              <a:rPr lang="en-US" smtClean="0"/>
              <a:t>and Visual Basic files to complete</a:t>
            </a:r>
            <a:br>
              <a:rPr lang="en-US" smtClean="0"/>
            </a:br>
            <a:r>
              <a:rPr lang="en-US" smtClean="0"/>
              <a:t>the task given.</a:t>
            </a:r>
            <a:endParaRPr lang="en-US" dirty="0" smtClean="0"/>
          </a:p>
        </p:txBody>
      </p:sp>
    </p:spTree>
    <p:extLst>
      <p:ext uri="{BB962C8B-B14F-4D97-AF65-F5344CB8AC3E}">
        <p14:creationId xmlns:p14="http://schemas.microsoft.com/office/powerpoint/2010/main" val="3098972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71600"/>
            <a:ext cx="9542272" cy="6290071"/>
          </a:xfrm>
          <a:prstGeom prst="rect">
            <a:avLst/>
          </a:prstGeom>
        </p:spPr>
      </p:pic>
      <p:sp>
        <p:nvSpPr>
          <p:cNvPr id="6" name="TextBox 5"/>
          <p:cNvSpPr txBox="1"/>
          <p:nvPr/>
        </p:nvSpPr>
        <p:spPr>
          <a:xfrm>
            <a:off x="8458201" y="1315283"/>
            <a:ext cx="3505200" cy="4031873"/>
          </a:xfrm>
          <a:prstGeom prst="rect">
            <a:avLst/>
          </a:prstGeom>
          <a:noFill/>
        </p:spPr>
        <p:txBody>
          <a:bodyPr wrap="square" rtlCol="0">
            <a:spAutoFit/>
          </a:bodyPr>
          <a:lstStyle/>
          <a:p>
            <a:r>
              <a:rPr lang="en-US" sz="1600" dirty="0" smtClean="0"/>
              <a:t>This is the new and improved</a:t>
            </a:r>
            <a:br>
              <a:rPr lang="en-US" sz="1600" dirty="0" smtClean="0"/>
            </a:br>
            <a:r>
              <a:rPr lang="en-US" sz="1600" dirty="0" smtClean="0"/>
              <a:t>Broadridge script file structure,</a:t>
            </a:r>
            <a:br>
              <a:rPr lang="en-US" sz="1600" dirty="0" smtClean="0"/>
            </a:br>
            <a:r>
              <a:rPr lang="en-US" sz="1600" dirty="0" smtClean="0"/>
              <a:t>as it currently stands (July 26, 2018).</a:t>
            </a:r>
            <a:br>
              <a:rPr lang="en-US" sz="1600" dirty="0" smtClean="0"/>
            </a:br>
            <a:r>
              <a:rPr lang="en-US" sz="1600" dirty="0" smtClean="0"/>
              <a:t/>
            </a:r>
            <a:br>
              <a:rPr lang="en-US" sz="1600" dirty="0" smtClean="0"/>
            </a:br>
            <a:r>
              <a:rPr lang="en-US" sz="1600" dirty="0" smtClean="0"/>
              <a:t>As you can see: It has been heavily</a:t>
            </a:r>
            <a:br>
              <a:rPr lang="en-US" sz="1600" dirty="0" smtClean="0"/>
            </a:br>
            <a:r>
              <a:rPr lang="en-US" sz="1600" dirty="0" smtClean="0"/>
              <a:t>expanded to feature new file directories, such as lib (libraries), </a:t>
            </a:r>
            <a:r>
              <a:rPr lang="en-US" sz="1600" dirty="0" err="1" smtClean="0"/>
              <a:t>log_archive</a:t>
            </a:r>
            <a:r>
              <a:rPr lang="en-US" sz="1600" dirty="0" smtClean="0"/>
              <a:t> (logs) and </a:t>
            </a:r>
            <a:r>
              <a:rPr lang="en-US" sz="1600" dirty="0" err="1" smtClean="0"/>
              <a:t>tmp</a:t>
            </a:r>
            <a:r>
              <a:rPr lang="en-US" sz="1600" dirty="0" smtClean="0"/>
              <a:t> (temporary). It also features PowerShell files, such as DateCheck.ps1, SplitFile_565.ps1 (which has been converted from VBA), and the two UNIXTime.ps1 files.</a:t>
            </a:r>
            <a:endParaRPr lang="en-US" sz="1600" dirty="0"/>
          </a:p>
          <a:p>
            <a:endParaRPr lang="en-US" sz="1600" smtClean="0"/>
          </a:p>
          <a:p>
            <a:r>
              <a:rPr lang="en-US" sz="1600" smtClean="0"/>
              <a:t>The directory is more crowded, but the code has been simplified and improved to be more efficient.</a:t>
            </a:r>
            <a:endParaRPr lang="en-US" sz="1600" dirty="0" smtClean="0"/>
          </a:p>
        </p:txBody>
      </p:sp>
    </p:spTree>
    <p:extLst>
      <p:ext uri="{BB962C8B-B14F-4D97-AF65-F5344CB8AC3E}">
        <p14:creationId xmlns:p14="http://schemas.microsoft.com/office/powerpoint/2010/main" val="4041542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2033" r="48548"/>
          <a:stretch/>
        </p:blipFill>
        <p:spPr>
          <a:xfrm>
            <a:off x="2476500" y="-1562100"/>
            <a:ext cx="7239000" cy="9982200"/>
          </a:xfrm>
          <a:prstGeom prst="rect">
            <a:avLst/>
          </a:prstGeom>
        </p:spPr>
      </p:pic>
      <p:sp>
        <p:nvSpPr>
          <p:cNvPr id="3" name="TextBox 2"/>
          <p:cNvSpPr txBox="1"/>
          <p:nvPr/>
        </p:nvSpPr>
        <p:spPr>
          <a:xfrm>
            <a:off x="76200" y="2971800"/>
            <a:ext cx="2415598" cy="923330"/>
          </a:xfrm>
          <a:prstGeom prst="rect">
            <a:avLst/>
          </a:prstGeom>
          <a:noFill/>
        </p:spPr>
        <p:txBody>
          <a:bodyPr wrap="none" rtlCol="0">
            <a:spAutoFit/>
          </a:bodyPr>
          <a:lstStyle/>
          <a:p>
            <a:r>
              <a:rPr lang="en-US" dirty="0"/>
              <a:t>Fetch_Broadridge.cmd</a:t>
            </a:r>
          </a:p>
          <a:p>
            <a:endParaRPr lang="en-US" dirty="0"/>
          </a:p>
          <a:p>
            <a:r>
              <a:rPr lang="en-US" dirty="0"/>
              <a:t>The “core” of the script</a:t>
            </a:r>
          </a:p>
        </p:txBody>
      </p:sp>
    </p:spTree>
    <p:extLst>
      <p:ext uri="{BB962C8B-B14F-4D97-AF65-F5344CB8AC3E}">
        <p14:creationId xmlns:p14="http://schemas.microsoft.com/office/powerpoint/2010/main" val="1872980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0"/>
            <a:ext cx="12306300" cy="6972300"/>
          </a:xfrm>
          <a:prstGeom prst="rect">
            <a:avLst/>
          </a:prstGeom>
        </p:spPr>
      </p:pic>
      <p:sp>
        <p:nvSpPr>
          <p:cNvPr id="5" name="TextBox 4"/>
          <p:cNvSpPr txBox="1"/>
          <p:nvPr/>
        </p:nvSpPr>
        <p:spPr>
          <a:xfrm>
            <a:off x="4003649" y="485001"/>
            <a:ext cx="4073551" cy="276999"/>
          </a:xfrm>
          <a:prstGeom prst="rect">
            <a:avLst/>
          </a:prstGeom>
          <a:noFill/>
        </p:spPr>
        <p:txBody>
          <a:bodyPr wrap="none" rtlCol="0">
            <a:spAutoFit/>
          </a:bodyPr>
          <a:lstStyle/>
          <a:p>
            <a:r>
              <a:rPr lang="en-US" sz="1200" b="1" i="1" dirty="0">
                <a:solidFill>
                  <a:srgbClr val="00B0F0"/>
                </a:solidFill>
                <a:latin typeface="Franklin Gothic Book" panose="020B0503020102020204" pitchFamily="34" charset="0"/>
              </a:rPr>
              <a:t>Note: 1532368167 =&gt; 7/23/2018 1:49:27 PM (Local time)</a:t>
            </a:r>
          </a:p>
        </p:txBody>
      </p:sp>
      <p:sp>
        <p:nvSpPr>
          <p:cNvPr id="7" name="TextBox 6"/>
          <p:cNvSpPr txBox="1"/>
          <p:nvPr/>
        </p:nvSpPr>
        <p:spPr>
          <a:xfrm>
            <a:off x="1664095" y="0"/>
            <a:ext cx="4279505" cy="338554"/>
          </a:xfrm>
          <a:prstGeom prst="rect">
            <a:avLst/>
          </a:prstGeom>
          <a:noFill/>
        </p:spPr>
        <p:txBody>
          <a:bodyPr wrap="none" rtlCol="0">
            <a:spAutoFit/>
          </a:bodyPr>
          <a:lstStyle/>
          <a:p>
            <a:r>
              <a:rPr lang="en-US" sz="1600" b="1" i="1" dirty="0">
                <a:solidFill>
                  <a:schemeClr val="bg1"/>
                </a:solidFill>
                <a:latin typeface="Franklin Gothic Book" panose="020B0503020102020204" pitchFamily="34" charset="0"/>
              </a:rPr>
              <a:t>Example log generated during testing the script</a:t>
            </a:r>
          </a:p>
        </p:txBody>
      </p:sp>
      <p:sp>
        <p:nvSpPr>
          <p:cNvPr id="8" name="TextBox 7"/>
          <p:cNvSpPr txBox="1"/>
          <p:nvPr/>
        </p:nvSpPr>
        <p:spPr>
          <a:xfrm>
            <a:off x="3429000" y="791615"/>
            <a:ext cx="402167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If the script finds a date inaccuracy, it will reset the counter.</a:t>
            </a:r>
            <a:endParaRPr lang="en-US" sz="1200" b="1" i="1" dirty="0">
              <a:solidFill>
                <a:srgbClr val="00B0F0"/>
              </a:solidFill>
              <a:latin typeface="Franklin Gothic Book" panose="020B0503020102020204" pitchFamily="34" charset="0"/>
            </a:endParaRPr>
          </a:p>
        </p:txBody>
      </p:sp>
      <p:sp>
        <p:nvSpPr>
          <p:cNvPr id="9" name="TextBox 8"/>
          <p:cNvSpPr txBox="1"/>
          <p:nvPr/>
        </p:nvSpPr>
        <p:spPr>
          <a:xfrm>
            <a:off x="4572000" y="975673"/>
            <a:ext cx="3168688"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‘rc’ is return code, indicating error or success.</a:t>
            </a:r>
            <a:endParaRPr lang="en-US" sz="1200" b="1" i="1" dirty="0">
              <a:solidFill>
                <a:srgbClr val="00B0F0"/>
              </a:solidFill>
              <a:latin typeface="Franklin Gothic Book" panose="020B0503020102020204" pitchFamily="34" charset="0"/>
            </a:endParaRPr>
          </a:p>
        </p:txBody>
      </p:sp>
      <p:sp>
        <p:nvSpPr>
          <p:cNvPr id="10" name="TextBox 9"/>
          <p:cNvSpPr txBox="1"/>
          <p:nvPr/>
        </p:nvSpPr>
        <p:spPr>
          <a:xfrm>
            <a:off x="3276600" y="3347650"/>
            <a:ext cx="2512419" cy="276999"/>
          </a:xfrm>
          <a:prstGeom prst="rect">
            <a:avLst/>
          </a:prstGeom>
          <a:noFill/>
        </p:spPr>
        <p:txBody>
          <a:bodyPr wrap="none" rtlCol="0">
            <a:spAutoFit/>
          </a:bodyPr>
          <a:lstStyle/>
          <a:p>
            <a:r>
              <a:rPr lang="en-US" sz="1200" b="1" i="1" dirty="0" smtClean="0">
                <a:solidFill>
                  <a:srgbClr val="00B0F0"/>
                </a:solidFill>
                <a:latin typeface="Franklin Gothic Book" panose="020B0503020102020204" pitchFamily="34" charset="0"/>
              </a:rPr>
              <a:t>Processing swift messages from file</a:t>
            </a:r>
            <a:endParaRPr lang="en-US" sz="1200" b="1" i="1" dirty="0">
              <a:solidFill>
                <a:srgbClr val="00B0F0"/>
              </a:solidFill>
              <a:latin typeface="Franklin Gothic Book" panose="020B0503020102020204" pitchFamily="34" charset="0"/>
            </a:endParaRPr>
          </a:p>
        </p:txBody>
      </p:sp>
    </p:spTree>
    <p:extLst>
      <p:ext uri="{BB962C8B-B14F-4D97-AF65-F5344CB8AC3E}">
        <p14:creationId xmlns:p14="http://schemas.microsoft.com/office/powerpoint/2010/main" val="757302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20950" t="7692" r="13871" b="59231"/>
          <a:stretch/>
        </p:blipFill>
        <p:spPr>
          <a:xfrm>
            <a:off x="0" y="0"/>
            <a:ext cx="6400800" cy="3276600"/>
          </a:xfrm>
          <a:prstGeom prst="rect">
            <a:avLst/>
          </a:prstGeom>
        </p:spPr>
      </p:pic>
      <p:pic>
        <p:nvPicPr>
          <p:cNvPr id="4" name="Picture 3"/>
          <p:cNvPicPr>
            <a:picLocks noChangeAspect="1"/>
          </p:cNvPicPr>
          <p:nvPr/>
        </p:nvPicPr>
        <p:blipFill rotWithShape="1">
          <a:blip r:embed="rId4"/>
          <a:srcRect l="24830" t="8462" r="13870" b="60769"/>
          <a:stretch/>
        </p:blipFill>
        <p:spPr>
          <a:xfrm>
            <a:off x="19050" y="3295650"/>
            <a:ext cx="6019800" cy="3048000"/>
          </a:xfrm>
          <a:prstGeom prst="rect">
            <a:avLst/>
          </a:prstGeom>
        </p:spPr>
      </p:pic>
      <p:sp>
        <p:nvSpPr>
          <p:cNvPr id="5" name="TextBox 4"/>
          <p:cNvSpPr txBox="1"/>
          <p:nvPr/>
        </p:nvSpPr>
        <p:spPr>
          <a:xfrm>
            <a:off x="6553200" y="1268968"/>
            <a:ext cx="3085653" cy="923330"/>
          </a:xfrm>
          <a:prstGeom prst="rect">
            <a:avLst/>
          </a:prstGeom>
          <a:noFill/>
        </p:spPr>
        <p:txBody>
          <a:bodyPr wrap="none" rtlCol="0">
            <a:spAutoFit/>
          </a:bodyPr>
          <a:lstStyle/>
          <a:p>
            <a:r>
              <a:rPr lang="en-US" dirty="0"/>
              <a:t>UNIXTIME.ps1</a:t>
            </a:r>
          </a:p>
          <a:p>
            <a:r>
              <a:rPr lang="en-US" dirty="0"/>
              <a:t>Generates UNIX timecode</a:t>
            </a:r>
          </a:p>
          <a:p>
            <a:r>
              <a:rPr lang="en-US" dirty="0"/>
              <a:t>Based on current seconds time</a:t>
            </a:r>
          </a:p>
        </p:txBody>
      </p:sp>
      <p:sp>
        <p:nvSpPr>
          <p:cNvPr id="6" name="TextBox 5"/>
          <p:cNvSpPr txBox="1"/>
          <p:nvPr/>
        </p:nvSpPr>
        <p:spPr>
          <a:xfrm>
            <a:off x="6248400" y="4450318"/>
            <a:ext cx="3756221" cy="923330"/>
          </a:xfrm>
          <a:prstGeom prst="rect">
            <a:avLst/>
          </a:prstGeom>
          <a:noFill/>
        </p:spPr>
        <p:txBody>
          <a:bodyPr wrap="none" rtlCol="0">
            <a:spAutoFit/>
          </a:bodyPr>
          <a:lstStyle/>
          <a:p>
            <a:r>
              <a:rPr lang="en-US" dirty="0"/>
              <a:t>UNIXTIME_ConvertBack.ps1</a:t>
            </a:r>
          </a:p>
          <a:p>
            <a:r>
              <a:rPr lang="en-US" dirty="0"/>
              <a:t>Takes UNIX Timecode from file or</a:t>
            </a:r>
            <a:br>
              <a:rPr lang="en-US" dirty="0"/>
            </a:br>
            <a:r>
              <a:rPr lang="en-US" dirty="0"/>
              <a:t>string, and converts it to current time.</a:t>
            </a:r>
          </a:p>
        </p:txBody>
      </p:sp>
    </p:spTree>
    <p:extLst>
      <p:ext uri="{BB962C8B-B14F-4D97-AF65-F5344CB8AC3E}">
        <p14:creationId xmlns:p14="http://schemas.microsoft.com/office/powerpoint/2010/main" val="2981390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27</a:t>
            </a:fld>
            <a:endParaRPr lang="en-US" dirty="0"/>
          </a:p>
        </p:txBody>
      </p:sp>
      <p:pic>
        <p:nvPicPr>
          <p:cNvPr id="3" name="Picture 2"/>
          <p:cNvPicPr>
            <a:picLocks noChangeAspect="1"/>
          </p:cNvPicPr>
          <p:nvPr/>
        </p:nvPicPr>
        <p:blipFill rotWithShape="1">
          <a:blip r:embed="rId3"/>
          <a:srcRect l="20175" t="7691" r="20078" b="40001"/>
          <a:stretch/>
        </p:blipFill>
        <p:spPr>
          <a:xfrm>
            <a:off x="457200" y="838200"/>
            <a:ext cx="5867401" cy="5181600"/>
          </a:xfrm>
          <a:prstGeom prst="rect">
            <a:avLst/>
          </a:prstGeom>
        </p:spPr>
      </p:pic>
      <p:sp>
        <p:nvSpPr>
          <p:cNvPr id="4" name="TextBox 3"/>
          <p:cNvSpPr txBox="1"/>
          <p:nvPr/>
        </p:nvSpPr>
        <p:spPr>
          <a:xfrm>
            <a:off x="6553200" y="3105835"/>
            <a:ext cx="3866315" cy="646331"/>
          </a:xfrm>
          <a:prstGeom prst="rect">
            <a:avLst/>
          </a:prstGeom>
          <a:noFill/>
        </p:spPr>
        <p:txBody>
          <a:bodyPr wrap="none" rtlCol="0">
            <a:spAutoFit/>
          </a:bodyPr>
          <a:lstStyle/>
          <a:p>
            <a:r>
              <a:rPr lang="en-US" dirty="0" smtClean="0"/>
              <a:t>DateTime.ps1</a:t>
            </a:r>
            <a:endParaRPr lang="en-US" dirty="0"/>
          </a:p>
          <a:p>
            <a:r>
              <a:rPr lang="en-US" dirty="0" smtClean="0"/>
              <a:t>Checks sequential order and date/time.</a:t>
            </a:r>
            <a:endParaRPr lang="en-US" dirty="0"/>
          </a:p>
        </p:txBody>
      </p:sp>
    </p:spTree>
    <p:extLst>
      <p:ext uri="{BB962C8B-B14F-4D97-AF65-F5344CB8AC3E}">
        <p14:creationId xmlns:p14="http://schemas.microsoft.com/office/powerpoint/2010/main" val="2550293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smtClean="0">
                <a:effectLst>
                  <a:outerShdw blurRad="50800" dist="38100" algn="l" rotWithShape="0">
                    <a:prstClr val="black">
                      <a:alpha val="40000"/>
                    </a:prstClr>
                  </a:outerShdw>
                </a:effectLst>
              </a:rPr>
              <a:t>Project </a:t>
            </a:r>
            <a:r>
              <a:rPr lang="en-US" b="1" dirty="0">
                <a:effectLst>
                  <a:outerShdw blurRad="50800" dist="38100" algn="l" rotWithShape="0">
                    <a:prstClr val="black">
                      <a:alpha val="40000"/>
                    </a:prstClr>
                  </a:outerShdw>
                </a:effectLst>
              </a:rPr>
              <a:t>(continued)</a:t>
            </a:r>
          </a:p>
        </p:txBody>
      </p:sp>
      <p:sp>
        <p:nvSpPr>
          <p:cNvPr id="4" name="Content Placeholder 3"/>
          <p:cNvSpPr>
            <a:spLocks noGrp="1"/>
          </p:cNvSpPr>
          <p:nvPr>
            <p:ph idx="1"/>
          </p:nvPr>
        </p:nvSpPr>
        <p:spPr/>
        <p:txBody>
          <a:bodyPr/>
          <a:lstStyle/>
          <a:p>
            <a:r>
              <a:rPr lang="en-US" dirty="0">
                <a:effectLst>
                  <a:outerShdw blurRad="50800" dist="38100" algn="l" rotWithShape="0">
                    <a:prstClr val="black">
                      <a:alpha val="40000"/>
                    </a:prstClr>
                  </a:outerShdw>
                </a:effectLst>
              </a:rPr>
              <a:t>Key Improvements</a:t>
            </a:r>
            <a:r>
              <a:rPr lang="en-US">
                <a:effectLst>
                  <a:outerShdw blurRad="50800" dist="38100" algn="l" rotWithShape="0">
                    <a:prstClr val="black">
                      <a:alpha val="40000"/>
                    </a:prstClr>
                  </a:outerShdw>
                </a:effectLst>
              </a:rPr>
              <a:t>	</a:t>
            </a:r>
            <a:endParaRPr lang="en-US" smtClean="0">
              <a:effectLst>
                <a:outerShdw blurRad="50800" dist="38100" algn="l" rotWithShape="0">
                  <a:prstClr val="black">
                    <a:alpha val="40000"/>
                  </a:prstClr>
                </a:outerShdw>
              </a:effectLst>
            </a:endParaRPr>
          </a:p>
          <a:p>
            <a:pPr lvl="1"/>
            <a:r>
              <a:rPr lang="en-US" dirty="0" smtClean="0">
                <a:effectLst>
                  <a:outerShdw blurRad="50800" dist="38100" algn="l" rotWithShape="0">
                    <a:prstClr val="black">
                      <a:alpha val="40000"/>
                    </a:prstClr>
                  </a:outerShdw>
                </a:effectLst>
              </a:rPr>
              <a:t>Partitioning</a:t>
            </a:r>
          </a:p>
          <a:p>
            <a:pPr lvl="1"/>
            <a:r>
              <a:rPr lang="en-US" dirty="0" smtClean="0">
                <a:effectLst>
                  <a:outerShdw blurRad="50800" dist="38100" algn="l" rotWithShape="0">
                    <a:prstClr val="black">
                      <a:alpha val="40000"/>
                    </a:prstClr>
                  </a:outerShdw>
                </a:effectLst>
              </a:rPr>
              <a:t>Data logging</a:t>
            </a:r>
          </a:p>
          <a:p>
            <a:pPr lvl="1"/>
            <a:r>
              <a:rPr lang="en-US" dirty="0" smtClean="0">
                <a:effectLst>
                  <a:outerShdw blurRad="50800" dist="38100" algn="l" rotWithShape="0">
                    <a:prstClr val="black">
                      <a:alpha val="40000"/>
                    </a:prstClr>
                  </a:outerShdw>
                </a:effectLst>
              </a:rPr>
              <a:t>Performance improvements</a:t>
            </a:r>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28</a:t>
            </a:fld>
            <a:endParaRPr lang="en-US" dirty="0"/>
          </a:p>
        </p:txBody>
      </p:sp>
    </p:spTree>
    <p:extLst>
      <p:ext uri="{BB962C8B-B14F-4D97-AF65-F5344CB8AC3E}">
        <p14:creationId xmlns:p14="http://schemas.microsoft.com/office/powerpoint/2010/main" val="237741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Risks</a:t>
            </a:r>
          </a:p>
        </p:txBody>
      </p:sp>
      <p:sp>
        <p:nvSpPr>
          <p:cNvPr id="3" name="Content Placeholder 2"/>
          <p:cNvSpPr>
            <a:spLocks noGrp="1"/>
          </p:cNvSpPr>
          <p:nvPr>
            <p:ph idx="1"/>
          </p:nvPr>
        </p:nvSpPr>
        <p:spPr>
          <a:xfrm>
            <a:off x="609600" y="1600201"/>
            <a:ext cx="5334000" cy="4525963"/>
          </a:xfrm>
        </p:spPr>
        <p:txBody>
          <a:bodyPr>
            <a:normAutofit lnSpcReduction="10000"/>
          </a:bodyPr>
          <a:lstStyle/>
          <a:p>
            <a:r>
              <a:rPr lang="en-GB" dirty="0">
                <a:effectLst>
                  <a:outerShdw blurRad="50800" dist="38100" algn="l" rotWithShape="0">
                    <a:prstClr val="black">
                      <a:alpha val="40000"/>
                    </a:prstClr>
                  </a:outerShdw>
                </a:effectLst>
              </a:rPr>
              <a:t>Flaws of automated labour</a:t>
            </a:r>
          </a:p>
          <a:p>
            <a:pPr lvl="1"/>
            <a:r>
              <a:rPr lang="en-GB" dirty="0" smtClean="0">
                <a:effectLst>
                  <a:outerShdw blurRad="50800" dist="38100" algn="l" rotWithShape="0">
                    <a:prstClr val="black">
                      <a:alpha val="40000"/>
                    </a:prstClr>
                  </a:outerShdw>
                </a:effectLst>
              </a:rPr>
              <a:t>Potential </a:t>
            </a:r>
            <a:r>
              <a:rPr lang="en-GB" dirty="0">
                <a:effectLst>
                  <a:outerShdw blurRad="50800" dist="38100" algn="l" rotWithShape="0">
                    <a:prstClr val="black">
                      <a:alpha val="40000"/>
                    </a:prstClr>
                  </a:outerShdw>
                </a:effectLst>
              </a:rPr>
              <a:t>delay </a:t>
            </a:r>
            <a:r>
              <a:rPr lang="en-GB" dirty="0" smtClean="0">
                <a:effectLst>
                  <a:outerShdw blurRad="50800" dist="38100" algn="l" rotWithShape="0">
                    <a:prstClr val="black">
                      <a:alpha val="40000"/>
                    </a:prstClr>
                  </a:outerShdw>
                </a:effectLst>
              </a:rPr>
              <a:t>issues</a:t>
            </a:r>
          </a:p>
          <a:p>
            <a:pPr lvl="2"/>
            <a:r>
              <a:rPr lang="en-GB" dirty="0" smtClean="0">
                <a:effectLst>
                  <a:outerShdw blurRad="50800" dist="38100" algn="l" rotWithShape="0">
                    <a:prstClr val="black">
                      <a:alpha val="40000"/>
                    </a:prstClr>
                  </a:outerShdw>
                </a:effectLst>
              </a:rPr>
              <a:t>Smaller human workforce could mean longer time to resolve unique situations</a:t>
            </a:r>
          </a:p>
          <a:p>
            <a:pPr lvl="1"/>
            <a:r>
              <a:rPr lang="en-GB" dirty="0" smtClean="0">
                <a:effectLst>
                  <a:outerShdw blurRad="50800" dist="38100" algn="l" rotWithShape="0">
                    <a:prstClr val="black">
                      <a:alpha val="40000"/>
                    </a:prstClr>
                  </a:outerShdw>
                </a:effectLst>
              </a:rPr>
              <a:t>Ethical </a:t>
            </a:r>
            <a:r>
              <a:rPr lang="en-GB" dirty="0">
                <a:effectLst>
                  <a:outerShdw blurRad="50800" dist="38100" algn="l" rotWithShape="0">
                    <a:prstClr val="black">
                      <a:alpha val="40000"/>
                    </a:prstClr>
                  </a:outerShdw>
                </a:effectLst>
              </a:rPr>
              <a:t>impact on </a:t>
            </a:r>
            <a:r>
              <a:rPr lang="en-GB" dirty="0" smtClean="0">
                <a:effectLst>
                  <a:outerShdw blurRad="50800" dist="38100" algn="l" rotWithShape="0">
                    <a:prstClr val="black">
                      <a:alpha val="40000"/>
                    </a:prstClr>
                  </a:outerShdw>
                </a:effectLst>
              </a:rPr>
              <a:t>workers</a:t>
            </a:r>
            <a:endParaRPr lang="en-GB" dirty="0">
              <a:effectLst>
                <a:outerShdw blurRad="50800" dist="38100" algn="l" rotWithShape="0">
                  <a:prstClr val="black">
                    <a:alpha val="40000"/>
                  </a:prstClr>
                </a:outerShdw>
              </a:effectLst>
            </a:endParaRPr>
          </a:p>
          <a:p>
            <a:pPr lvl="1"/>
            <a:r>
              <a:rPr lang="en-GB" dirty="0">
                <a:effectLst>
                  <a:outerShdw blurRad="50800" dist="38100" algn="l" rotWithShape="0">
                    <a:prstClr val="black">
                      <a:alpha val="40000"/>
                    </a:prstClr>
                  </a:outerShdw>
                </a:effectLst>
              </a:rPr>
              <a:t>Workforce obsolescence</a:t>
            </a:r>
          </a:p>
          <a:p>
            <a:pPr lvl="2"/>
            <a:r>
              <a:rPr lang="en-GB" dirty="0" smtClean="0">
                <a:effectLst>
                  <a:outerShdw blurRad="50800" dist="38100" algn="l" rotWithShape="0">
                    <a:prstClr val="black">
                      <a:alpha val="40000"/>
                    </a:prstClr>
                  </a:outerShdw>
                </a:effectLst>
              </a:rPr>
              <a:t>PR impact in-waiting: CNBC </a:t>
            </a:r>
            <a:r>
              <a:rPr lang="en-GB" dirty="0">
                <a:effectLst>
                  <a:outerShdw blurRad="50800" dist="38100" algn="l" rotWithShape="0">
                    <a:prstClr val="black">
                      <a:alpha val="40000"/>
                    </a:prstClr>
                  </a:outerShdw>
                </a:effectLst>
              </a:rPr>
              <a:t>and Reuters reported on potential employment shrink for Citigroup on June 12, 2018.</a:t>
            </a:r>
          </a:p>
          <a:p>
            <a:pPr marL="0" indent="0">
              <a:buNone/>
            </a:pPr>
            <a:endParaRPr lang="en-US" dirty="0">
              <a:effectLst>
                <a:outerShdw blurRad="50800" dist="38100" algn="l" rotWithShape="0">
                  <a:prstClr val="black">
                    <a:alpha val="40000"/>
                  </a:prstClr>
                </a:outerShdw>
              </a:effectLst>
            </a:endParaRPr>
          </a:p>
        </p:txBody>
      </p:sp>
      <p:pic>
        <p:nvPicPr>
          <p:cNvPr id="4" name="Picture 3"/>
          <p:cNvPicPr>
            <a:picLocks noChangeAspect="1"/>
          </p:cNvPicPr>
          <p:nvPr/>
        </p:nvPicPr>
        <p:blipFill rotWithShape="1">
          <a:blip r:embed="rId3"/>
          <a:srcRect r="36923" b="41775"/>
          <a:stretch/>
        </p:blipFill>
        <p:spPr>
          <a:xfrm>
            <a:off x="6248400" y="1219200"/>
            <a:ext cx="5562600" cy="5562600"/>
          </a:xfrm>
          <a:prstGeom prst="rect">
            <a:avLst/>
          </a:prstGeom>
        </p:spPr>
      </p:pic>
    </p:spTree>
    <p:extLst>
      <p:ext uri="{BB962C8B-B14F-4D97-AF65-F5344CB8AC3E}">
        <p14:creationId xmlns:p14="http://schemas.microsoft.com/office/powerpoint/2010/main" val="392859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black">
      <p:bgPr>
        <a:gradFill flip="none" rotWithShape="1">
          <a:gsLst>
            <a:gs pos="0">
              <a:srgbClr val="005849">
                <a:lumMod val="95000"/>
              </a:srgbClr>
            </a:gs>
            <a:gs pos="100000">
              <a:srgbClr val="00725E">
                <a:lumMod val="97000"/>
                <a:lumOff val="3000"/>
              </a:srgbClr>
            </a:gs>
          </a:gsLst>
          <a:lin ang="5400000" scaled="0"/>
          <a:tileRect/>
        </a:gradFill>
        <a:effectLst/>
      </p:bgPr>
    </p:bg>
    <p:spTree>
      <p:nvGrpSpPr>
        <p:cNvPr id="1" name=""/>
        <p:cNvGrpSpPr/>
        <p:nvPr/>
      </p:nvGrpSpPr>
      <p:grpSpPr>
        <a:xfrm>
          <a:off x="0" y="0"/>
          <a:ext cx="0" cy="0"/>
          <a:chOff x="0" y="0"/>
          <a:chExt cx="0" cy="0"/>
        </a:xfrm>
      </p:grpSpPr>
      <p:pic>
        <p:nvPicPr>
          <p:cNvPr id="6" name="Picture 4" descr="https://upload.wikimedia.org/wikipedia/en/thumb/c/c1/South_Florida_Bulls_logo.svg/599px-South_Florida_Bulls_logo.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3404719" y="1272381"/>
            <a:ext cx="5382562" cy="43132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bwMode="white"/>
        <p:txBody>
          <a:bodyPr>
            <a:normAutofit/>
          </a:bodyPr>
          <a:lstStyle/>
          <a:p>
            <a:r>
              <a:rPr lang="en-US" sz="3600" b="1" dirty="0">
                <a:effectLst>
                  <a:outerShdw blurRad="50800" dist="38100" algn="l" rotWithShape="0">
                    <a:prstClr val="black">
                      <a:alpha val="40000"/>
                    </a:prstClr>
                  </a:outerShdw>
                </a:effectLst>
              </a:rPr>
              <a:t>Shane Varnum</a:t>
            </a:r>
            <a:endParaRPr lang="en-US" sz="3600" dirty="0"/>
          </a:p>
        </p:txBody>
      </p:sp>
      <p:sp>
        <p:nvSpPr>
          <p:cNvPr id="7" name="Content Placeholder 3"/>
          <p:cNvSpPr>
            <a:spLocks noGrp="1"/>
          </p:cNvSpPr>
          <p:nvPr>
            <p:ph sz="half" idx="1"/>
          </p:nvPr>
        </p:nvSpPr>
        <p:spPr bwMode="white">
          <a:xfrm>
            <a:off x="1866900" y="1600200"/>
            <a:ext cx="8458200" cy="4983162"/>
          </a:xfrm>
        </p:spPr>
        <p:txBody>
          <a:bodyPr>
            <a:normAutofit/>
          </a:bodyPr>
          <a:lstStyle/>
          <a:p>
            <a:r>
              <a:rPr lang="en-US" sz="2400" dirty="0">
                <a:effectLst>
                  <a:outerShdw blurRad="50800" dist="38100" algn="l" rotWithShape="0">
                    <a:prstClr val="black">
                      <a:alpha val="40000"/>
                    </a:prstClr>
                  </a:outerShdw>
                </a:effectLst>
              </a:rPr>
              <a:t>Born and raised in </a:t>
            </a:r>
            <a:r>
              <a:rPr lang="en-US" sz="2400" b="1" dirty="0">
                <a:effectLst>
                  <a:outerShdw blurRad="50800" dist="38100" algn="l" rotWithShape="0">
                    <a:prstClr val="black">
                      <a:alpha val="40000"/>
                    </a:prstClr>
                  </a:outerShdw>
                </a:effectLst>
              </a:rPr>
              <a:t>Ocala, Florida</a:t>
            </a:r>
          </a:p>
          <a:p>
            <a:r>
              <a:rPr lang="en-US" sz="2400" dirty="0">
                <a:effectLst>
                  <a:outerShdw blurRad="50800" dist="38100" algn="l" rotWithShape="0">
                    <a:prstClr val="black">
                      <a:alpha val="40000"/>
                    </a:prstClr>
                  </a:outerShdw>
                </a:effectLst>
              </a:rPr>
              <a:t>Management of Information Systems major at the </a:t>
            </a:r>
            <a:r>
              <a:rPr lang="en-US" sz="2400" b="1" dirty="0">
                <a:effectLst>
                  <a:outerShdw blurRad="50800" dist="38100" algn="l" rotWithShape="0">
                    <a:prstClr val="black">
                      <a:alpha val="40000"/>
                    </a:prstClr>
                  </a:outerShdw>
                </a:effectLst>
              </a:rPr>
              <a:t>University of South Florida </a:t>
            </a:r>
            <a:r>
              <a:rPr lang="en-US" sz="2400" dirty="0">
                <a:effectLst>
                  <a:outerShdw blurRad="50800" dist="38100" algn="l" rotWithShape="0">
                    <a:prstClr val="black">
                      <a:alpha val="40000"/>
                    </a:prstClr>
                  </a:outerShdw>
                </a:effectLst>
              </a:rPr>
              <a:t>here in Tampa;  specializing in data analytics; graduating in December.</a:t>
            </a:r>
          </a:p>
          <a:p>
            <a:r>
              <a:rPr lang="en-US" sz="2400" b="1" dirty="0">
                <a:effectLst>
                  <a:outerShdw blurRad="50800" dist="38100" algn="l" rotWithShape="0">
                    <a:prstClr val="black">
                      <a:alpha val="40000"/>
                    </a:prstClr>
                  </a:outerShdw>
                </a:effectLst>
              </a:rPr>
              <a:t>My primary hobbies</a:t>
            </a:r>
            <a:r>
              <a:rPr lang="en-US" sz="2400" dirty="0">
                <a:effectLst>
                  <a:outerShdw blurRad="50800" dist="38100" algn="l" rotWithShape="0">
                    <a:prstClr val="black">
                      <a:alpha val="40000"/>
                    </a:prstClr>
                  </a:outerShdw>
                </a:effectLst>
              </a:rPr>
              <a:t>:</a:t>
            </a:r>
          </a:p>
          <a:p>
            <a:pPr lvl="1"/>
            <a:r>
              <a:rPr lang="en-US" sz="1800" dirty="0">
                <a:effectLst>
                  <a:outerShdw blurRad="50800" dist="38100" algn="l" rotWithShape="0">
                    <a:prstClr val="black">
                      <a:alpha val="40000"/>
                    </a:prstClr>
                  </a:outerShdw>
                </a:effectLst>
              </a:rPr>
              <a:t>Discovering and learning about emerging technologies such as </a:t>
            </a:r>
            <a:r>
              <a:rPr lang="en-US" sz="1800" b="1" dirty="0">
                <a:effectLst>
                  <a:outerShdw blurRad="50800" dist="38100" algn="l" rotWithShape="0">
                    <a:prstClr val="black">
                      <a:alpha val="40000"/>
                    </a:prstClr>
                  </a:outerShdw>
                </a:effectLst>
              </a:rPr>
              <a:t>blockchain</a:t>
            </a:r>
          </a:p>
          <a:p>
            <a:pPr lvl="1"/>
            <a:r>
              <a:rPr lang="en-US" sz="1800" dirty="0">
                <a:effectLst>
                  <a:outerShdw blurRad="50800" dist="38100" algn="l" rotWithShape="0">
                    <a:prstClr val="black">
                      <a:alpha val="40000"/>
                    </a:prstClr>
                  </a:outerShdw>
                </a:effectLst>
              </a:rPr>
              <a:t>Exploring </a:t>
            </a:r>
            <a:r>
              <a:rPr lang="en-US" sz="1800" dirty="0" smtClean="0">
                <a:effectLst>
                  <a:outerShdw blurRad="50800" dist="38100" algn="l" rotWithShape="0">
                    <a:prstClr val="black">
                      <a:alpha val="40000"/>
                    </a:prstClr>
                  </a:outerShdw>
                </a:effectLst>
              </a:rPr>
              <a:t>Downtown Tampa’s vibrant culture.</a:t>
            </a:r>
            <a:endParaRPr lang="en-US" sz="2000" i="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723515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Analysis of Automation: Rewards</a:t>
            </a:r>
          </a:p>
        </p:txBody>
      </p:sp>
      <p:sp>
        <p:nvSpPr>
          <p:cNvPr id="3" name="Content Placeholder 2"/>
          <p:cNvSpPr>
            <a:spLocks noGrp="1"/>
          </p:cNvSpPr>
          <p:nvPr>
            <p:ph idx="1"/>
          </p:nvPr>
        </p:nvSpPr>
        <p:spPr/>
        <p:txBody>
          <a:bodyPr>
            <a:normAutofit/>
          </a:bodyPr>
          <a:lstStyle/>
          <a:p>
            <a:r>
              <a:rPr lang="en-US" dirty="0" smtClean="0">
                <a:effectLst>
                  <a:outerShdw blurRad="50800" dist="38100" algn="l" rotWithShape="0">
                    <a:prstClr val="black">
                      <a:alpha val="40000"/>
                    </a:prstClr>
                  </a:outerShdw>
                </a:effectLst>
              </a:rPr>
              <a:t>Automation is a treasure trove of potential for innovation as we move through the 21</a:t>
            </a:r>
            <a:r>
              <a:rPr lang="en-US" baseline="30000" dirty="0" smtClean="0">
                <a:effectLst>
                  <a:outerShdw blurRad="50800" dist="38100" algn="l" rotWithShape="0">
                    <a:prstClr val="black">
                      <a:alpha val="40000"/>
                    </a:prstClr>
                  </a:outerShdw>
                </a:effectLst>
              </a:rPr>
              <a:t>st</a:t>
            </a:r>
            <a:r>
              <a:rPr lang="en-US" dirty="0" smtClean="0">
                <a:effectLst>
                  <a:outerShdw blurRad="50800" dist="38100" algn="l" rotWithShape="0">
                    <a:prstClr val="black">
                      <a:alpha val="40000"/>
                    </a:prstClr>
                  </a:outerShdw>
                </a:effectLst>
              </a:rPr>
              <a:t> century.</a:t>
            </a:r>
          </a:p>
          <a:p>
            <a:r>
              <a:rPr lang="en-US" dirty="0" smtClean="0">
                <a:effectLst>
                  <a:outerShdw blurRad="50800" dist="38100" algn="l" rotWithShape="0">
                    <a:prstClr val="black">
                      <a:alpha val="40000"/>
                    </a:prstClr>
                  </a:outerShdw>
                </a:effectLst>
              </a:rPr>
              <a:t>Building a company capable of providing top-tier experiences for our clients and partners across the globe, as well as building competent ‘22</a:t>
            </a:r>
            <a:r>
              <a:rPr lang="en-US" baseline="30000" dirty="0" smtClean="0">
                <a:effectLst>
                  <a:outerShdw blurRad="50800" dist="38100" algn="l" rotWithShape="0">
                    <a:prstClr val="black">
                      <a:alpha val="40000"/>
                    </a:prstClr>
                  </a:outerShdw>
                </a:effectLst>
              </a:rPr>
              <a:t>nd</a:t>
            </a:r>
            <a:r>
              <a:rPr lang="en-US" dirty="0" smtClean="0">
                <a:effectLst>
                  <a:outerShdw blurRad="50800" dist="38100" algn="l" rotWithShape="0">
                    <a:prstClr val="black">
                      <a:alpha val="40000"/>
                    </a:prstClr>
                  </a:outerShdw>
                </a:effectLst>
              </a:rPr>
              <a:t> century jobs’.</a:t>
            </a:r>
          </a:p>
          <a:p>
            <a:r>
              <a:rPr lang="en-US" dirty="0" smtClean="0">
                <a:effectLst>
                  <a:outerShdw blurRad="50800" dist="38100" algn="l" rotWithShape="0">
                    <a:prstClr val="black">
                      <a:alpha val="40000"/>
                    </a:prstClr>
                  </a:outerShdw>
                </a:effectLst>
              </a:rPr>
              <a:t>Automation will be the arbiter of such a modern view, as it will allow for revolutionary changes in the way we work.</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9253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effectLst>
                  <a:outerShdw blurRad="50800" dist="38100" algn="l" rotWithShape="0">
                    <a:prstClr val="black">
                      <a:alpha val="40000"/>
                    </a:prstClr>
                  </a:outerShdw>
                </a:effectLst>
              </a:rPr>
              <a:t>“Forward 2033”: Citi and Automation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TextBox 3"/>
          <p:cNvSpPr txBox="1"/>
          <p:nvPr/>
        </p:nvSpPr>
        <p:spPr>
          <a:xfrm>
            <a:off x="762000" y="1371600"/>
            <a:ext cx="10668000" cy="5262979"/>
          </a:xfrm>
          <a:prstGeom prst="rect">
            <a:avLst/>
          </a:prstGeom>
          <a:noFill/>
        </p:spPr>
        <p:txBody>
          <a:bodyPr wrap="square" rtlCol="0">
            <a:spAutoFit/>
          </a:bodyPr>
          <a:lstStyle/>
          <a:p>
            <a:r>
              <a:rPr lang="en-GB" sz="1600" dirty="0">
                <a:effectLst>
                  <a:outerShdw blurRad="50800" dist="38100" algn="l" rotWithShape="0">
                    <a:prstClr val="black">
                      <a:alpha val="40000"/>
                    </a:prstClr>
                  </a:outerShdw>
                </a:effectLst>
              </a:rPr>
              <a:t>In this, we can recall Citi’s three “core” values—</a:t>
            </a:r>
            <a:r>
              <a:rPr lang="en-GB" sz="1600" b="1" dirty="0">
                <a:effectLst>
                  <a:outerShdw blurRad="50800" dist="38100" algn="l" rotWithShape="0">
                    <a:prstClr val="black">
                      <a:alpha val="40000"/>
                    </a:prstClr>
                  </a:outerShdw>
                </a:effectLst>
              </a:rPr>
              <a:t>work in the client’s interest, do what creates economic value, and do what is systemically responsible—</a:t>
            </a:r>
            <a:r>
              <a:rPr lang="en-GB" sz="1600" dirty="0">
                <a:effectLst>
                  <a:outerShdw blurRad="50800" dist="38100" algn="l" rotWithShape="0">
                    <a:prstClr val="black">
                      <a:alpha val="40000"/>
                    </a:prstClr>
                  </a:outerShdw>
                </a:effectLst>
              </a:rPr>
              <a:t>comply with the rules and regulations set out to ensure that the financial system does</a:t>
            </a:r>
            <a:r>
              <a:rPr lang="en-GB" sz="1600" b="1" dirty="0">
                <a:effectLst>
                  <a:outerShdw blurRad="50800" dist="38100" algn="l" rotWithShape="0">
                    <a:prstClr val="black">
                      <a:alpha val="40000"/>
                    </a:prstClr>
                  </a:outerShdw>
                </a:effectLst>
              </a:rPr>
              <a:t> </a:t>
            </a:r>
            <a:r>
              <a:rPr lang="en-GB" sz="1600" dirty="0">
                <a:effectLst>
                  <a:outerShdw blurRad="50800" dist="38100" algn="l" rotWithShape="0">
                    <a:prstClr val="black">
                      <a:alpha val="40000"/>
                    </a:prstClr>
                  </a:outerShdw>
                </a:effectLst>
              </a:rPr>
              <a:t>what it does in the smoothest possible way, with minimal risk of harm to the public at large</a:t>
            </a:r>
            <a:r>
              <a:rPr lang="en-GB" sz="1600" dirty="0" smtClean="0">
                <a:effectLst>
                  <a:outerShdw blurRad="50800" dist="38100" algn="l" rotWithShape="0">
                    <a:prstClr val="black">
                      <a:alpha val="40000"/>
                    </a:prstClr>
                  </a:outerShdw>
                </a:effectLst>
              </a:rPr>
              <a:t>.</a:t>
            </a:r>
          </a:p>
          <a:p>
            <a:endParaRPr lang="en-US" sz="1600"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Working in the client’s interest</a:t>
            </a:r>
            <a:r>
              <a:rPr lang="en-GB" dirty="0">
                <a:effectLst>
                  <a:outerShdw blurRad="50800" dist="38100" algn="l" rotWithShape="0">
                    <a:prstClr val="black">
                      <a:alpha val="40000"/>
                    </a:prstClr>
                  </a:outerShdw>
                </a:effectLst>
              </a:rPr>
              <a:t>—Moving to automation would allow for an improved client experience by </a:t>
            </a:r>
            <a:r>
              <a:rPr lang="en-GB" b="1" dirty="0">
                <a:effectLst>
                  <a:outerShdw blurRad="50800" dist="38100" algn="l" rotWithShape="0">
                    <a:prstClr val="black">
                      <a:alpha val="40000"/>
                    </a:prstClr>
                  </a:outerShdw>
                </a:effectLst>
              </a:rPr>
              <a:t>increasing efficiency, reducing time delay, and ensuring communication clarity and quality</a:t>
            </a:r>
            <a:r>
              <a:rPr lang="en-GB" dirty="0">
                <a:effectLst>
                  <a:outerShdw blurRad="50800" dist="38100" algn="l" rotWithShape="0">
                    <a:prstClr val="black">
                      <a:alpha val="40000"/>
                    </a:prstClr>
                  </a:outerShdw>
                </a:effectLst>
              </a:rPr>
              <a:t> between client and Citi. </a:t>
            </a:r>
            <a:r>
              <a:rPr lang="en-GB" b="1" dirty="0">
                <a:effectLst>
                  <a:outerShdw blurRad="50800" dist="38100" algn="l" rotWithShape="0">
                    <a:prstClr val="black">
                      <a:alpha val="40000"/>
                    </a:prstClr>
                  </a:outerShdw>
                </a:effectLst>
              </a:rPr>
              <a:t>Reducing turn-around time</a:t>
            </a:r>
            <a:r>
              <a:rPr lang="en-GB" dirty="0">
                <a:effectLst>
                  <a:outerShdw blurRad="50800" dist="38100" algn="l" rotWithShape="0">
                    <a:prstClr val="black">
                      <a:alpha val="40000"/>
                    </a:prstClr>
                  </a:outerShdw>
                </a:effectLst>
              </a:rPr>
              <a:t> will ensure clients always return to Citi for their essential banking needs; whether that is within the GCB, or within ICG; or even the Private Bank.</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Creating economic value</a:t>
            </a:r>
            <a:r>
              <a:rPr lang="en-GB" dirty="0">
                <a:effectLst>
                  <a:outerShdw blurRad="50800" dist="38100" algn="l" rotWithShape="0">
                    <a:prstClr val="black">
                      <a:alpha val="40000"/>
                    </a:prstClr>
                  </a:outerShdw>
                </a:effectLst>
              </a:rPr>
              <a:t>—the </a:t>
            </a:r>
            <a:r>
              <a:rPr lang="en-GB" b="1" dirty="0">
                <a:effectLst>
                  <a:outerShdw blurRad="50800" dist="38100" algn="l" rotWithShape="0">
                    <a:prstClr val="black">
                      <a:alpha val="40000"/>
                    </a:prstClr>
                  </a:outerShdw>
                </a:effectLst>
              </a:rPr>
              <a:t>cost reductions involved in automating</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increased efficiency means less profit is </a:t>
            </a:r>
            <a:r>
              <a:rPr lang="en-GB" b="1" i="1" dirty="0">
                <a:effectLst>
                  <a:outerShdw blurRad="50800" dist="38100" algn="l" rotWithShape="0">
                    <a:prstClr val="black">
                      <a:alpha val="40000"/>
                    </a:prstClr>
                  </a:outerShdw>
                </a:effectLst>
              </a:rPr>
              <a:t>lost</a:t>
            </a:r>
            <a:r>
              <a:rPr lang="en-GB" dirty="0">
                <a:effectLst>
                  <a:outerShdw blurRad="50800" dist="38100" algn="l" rotWithShape="0">
                    <a:prstClr val="black">
                      <a:alpha val="40000"/>
                    </a:prstClr>
                  </a:outerShdw>
                </a:effectLst>
              </a:rPr>
              <a:t>, and the </a:t>
            </a:r>
            <a:r>
              <a:rPr lang="en-GB" b="1" dirty="0">
                <a:effectLst>
                  <a:outerShdw blurRad="50800" dist="38100" algn="l" rotWithShape="0">
                    <a:prstClr val="black">
                      <a:alpha val="40000"/>
                    </a:prstClr>
                  </a:outerShdw>
                </a:effectLst>
              </a:rPr>
              <a:t>company can invest and expand more economic value into the global financial structure, or into internal structures.</a:t>
            </a:r>
          </a:p>
          <a:p>
            <a:pPr marL="285750" indent="-285750">
              <a:buFont typeface="Arial" panose="020B0604020202020204" pitchFamily="34" charset="0"/>
              <a:buChar char="•"/>
            </a:pPr>
            <a:endParaRPr lang="en-US" dirty="0">
              <a:effectLst>
                <a:outerShdw blurRad="50800" dist="38100" algn="l" rotWithShape="0">
                  <a:prstClr val="black">
                    <a:alpha val="40000"/>
                  </a:prstClr>
                </a:outerShdw>
              </a:effectLst>
            </a:endParaRPr>
          </a:p>
          <a:p>
            <a:pPr marL="285750" indent="-285750">
              <a:buFont typeface="Arial" panose="020B0604020202020204" pitchFamily="34" charset="0"/>
              <a:buChar char="•"/>
            </a:pPr>
            <a:r>
              <a:rPr lang="en-GB" b="1" dirty="0">
                <a:effectLst>
                  <a:outerShdw blurRad="50800" dist="38100" algn="l" rotWithShape="0">
                    <a:prstClr val="black">
                      <a:alpha val="40000"/>
                    </a:prstClr>
                  </a:outerShdw>
                </a:effectLst>
              </a:rPr>
              <a:t>Systemically responsible</a:t>
            </a:r>
            <a:r>
              <a:rPr lang="en-GB" dirty="0">
                <a:effectLst>
                  <a:outerShdw blurRad="50800" dist="38100" algn="l" rotWithShape="0">
                    <a:prstClr val="black">
                      <a:alpha val="40000"/>
                    </a:prstClr>
                  </a:outerShdw>
                </a:effectLst>
              </a:rPr>
              <a:t>—one of the most important tenements of modern finance, following a system of automation allows for a more seamless regional integration of rules and regulations set forth by national organizations such as the OCC, or international organizations such as the European Union and their regulatory demands. Systemic responsibility is far easier to set up and manage with automated systems deployed across the globe, with a “one stop shop” solution often being the easiest.</a:t>
            </a:r>
            <a:endParaRPr lang="en-US" dirty="0">
              <a:effectLst>
                <a:outerShdw blurRad="50800" dist="38100" algn="l" rotWithShape="0">
                  <a:prstClr val="black">
                    <a:alpha val="40000"/>
                  </a:prstClr>
                </a:outerShdw>
              </a:effectLst>
            </a:endParaRPr>
          </a:p>
          <a:p>
            <a:endParaRPr lang="en-US" sz="20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393793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Impressions on the Role of PS</a:t>
            </a:r>
            <a:endParaRPr lang="en-US" b="1" dirty="0">
              <a:effectLst>
                <a:outerShdw blurRad="50800" dist="38100" algn="l" rotWithShape="0">
                  <a:prstClr val="black">
                    <a:alpha val="40000"/>
                  </a:prstClr>
                </a:outerShdw>
              </a:effectLst>
            </a:endParaRPr>
          </a:p>
        </p:txBody>
      </p:sp>
      <p:sp>
        <p:nvSpPr>
          <p:cNvPr id="4" name="Content Placeholder 2"/>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effectLst>
                  <a:outerShdw blurRad="50800" dist="38100" algn="l" rotWithShape="0">
                    <a:prstClr val="black">
                      <a:alpha val="40000"/>
                    </a:prstClr>
                  </a:outerShdw>
                </a:effectLst>
              </a:rPr>
              <a:t>Production Support is one of the most essential functions of the corporate world, particularly in a heavily digital environment like Citi. </a:t>
            </a:r>
          </a:p>
          <a:p>
            <a:r>
              <a:rPr lang="en-US" dirty="0">
                <a:effectLst>
                  <a:outerShdw blurRad="50800" dist="38100" algn="l" rotWithShape="0">
                    <a:prstClr val="black">
                      <a:alpha val="40000"/>
                    </a:prstClr>
                  </a:outerShdw>
                </a:effectLst>
              </a:rPr>
              <a:t>Scale of operations</a:t>
            </a:r>
          </a:p>
          <a:p>
            <a:r>
              <a:rPr lang="en-US" dirty="0">
                <a:effectLst>
                  <a:outerShdw blurRad="50800" dist="38100" algn="l" rotWithShape="0">
                    <a:prstClr val="black">
                      <a:alpha val="40000"/>
                    </a:prstClr>
                  </a:outerShdw>
                </a:effectLst>
              </a:rPr>
              <a:t>Efficiency of workflow </a:t>
            </a:r>
            <a:r>
              <a:rPr lang="en-US" dirty="0" smtClean="0">
                <a:effectLst>
                  <a:outerShdw blurRad="50800" dist="38100" algn="l" rotWithShape="0">
                    <a:prstClr val="black">
                      <a:alpha val="40000"/>
                    </a:prstClr>
                  </a:outerShdw>
                </a:effectLst>
              </a:rPr>
              <a:t>(rotational shifts </a:t>
            </a:r>
            <a:r>
              <a:rPr lang="en-US" dirty="0">
                <a:effectLst>
                  <a:outerShdw blurRad="50800" dist="38100" algn="l" rotWithShape="0">
                    <a:prstClr val="black">
                      <a:alpha val="40000"/>
                    </a:prstClr>
                  </a:outerShdw>
                </a:effectLst>
              </a:rPr>
              <a:t>vs round robin)</a:t>
            </a:r>
          </a:p>
          <a:p>
            <a:r>
              <a:rPr lang="en-US" dirty="0">
                <a:effectLst>
                  <a:outerShdw blurRad="50800" dist="38100" algn="l" rotWithShape="0">
                    <a:prstClr val="black">
                      <a:alpha val="40000"/>
                    </a:prstClr>
                  </a:outerShdw>
                </a:effectLst>
              </a:rPr>
              <a:t>Quality of Documentation (onboarding constraints, Outdated tutorials/collaborate resources)</a:t>
            </a:r>
          </a:p>
          <a:p>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44320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500"/>
            <a:ext cx="8229600" cy="1143000"/>
          </a:xfrm>
        </p:spPr>
        <p:txBody>
          <a:bodyPr/>
          <a:lstStyle/>
          <a:p>
            <a:r>
              <a:rPr lang="en-US" b="1" dirty="0" smtClean="0">
                <a:effectLst>
                  <a:outerShdw blurRad="50800" dist="38100" algn="l" rotWithShape="0">
                    <a:prstClr val="black">
                      <a:alpha val="40000"/>
                    </a:prstClr>
                  </a:outerShdw>
                </a:effectLst>
              </a:rPr>
              <a:t>Final Thoughts </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70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2209800" y="2693989"/>
            <a:ext cx="7772400" cy="1470025"/>
          </a:xfrm>
        </p:spPr>
        <p:txBody>
          <a:bodyPr/>
          <a:lstStyle/>
          <a:p>
            <a:r>
              <a:rPr lang="en-US" b="1" dirty="0" smtClean="0">
                <a:effectLst>
                  <a:outerShdw blurRad="50800" dist="38100" algn="l" rotWithShape="0">
                    <a:prstClr val="black">
                      <a:alpha val="40000"/>
                    </a:prstClr>
                  </a:outerShdw>
                </a:effectLst>
              </a:rPr>
              <a:t>Thank you!</a:t>
            </a:r>
            <a:endParaRPr lang="en-US" b="1"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3548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is Production Support?</a:t>
            </a:r>
            <a:endParaRPr lang="en-US" b="1" dirty="0">
              <a:effectLst>
                <a:outerShdw blurRad="50800" dist="38100" algn="l" rotWithShape="0">
                  <a:prstClr val="black">
                    <a:alpha val="40000"/>
                  </a:prstClr>
                </a:outerShdw>
              </a:effectLst>
            </a:endParaRPr>
          </a:p>
        </p:txBody>
      </p:sp>
      <p:sp>
        <p:nvSpPr>
          <p:cNvPr id="6" name="Content Placeholder 5"/>
          <p:cNvSpPr>
            <a:spLocks noGrp="1"/>
          </p:cNvSpPr>
          <p:nvPr>
            <p:ph idx="1"/>
          </p:nvPr>
        </p:nvSpPr>
        <p:spPr>
          <a:xfrm>
            <a:off x="609600" y="1524000"/>
            <a:ext cx="10972800" cy="4800600"/>
          </a:xfrm>
        </p:spPr>
        <p:txBody>
          <a:bodyPr>
            <a:noAutofit/>
          </a:bodyPr>
          <a:lstStyle/>
          <a:p>
            <a:r>
              <a:rPr lang="en-US" sz="2400" dirty="0">
                <a:effectLst>
                  <a:outerShdw blurRad="50800" dist="38100" algn="l" rotWithShape="0">
                    <a:prstClr val="black">
                      <a:alpha val="40000"/>
                    </a:prstClr>
                  </a:outerShdw>
                </a:effectLst>
              </a:rPr>
              <a:t>Production support is the practices and disciplines of supporting the IT systems/applications which are currently being used by the end users.</a:t>
            </a:r>
          </a:p>
          <a:p>
            <a:r>
              <a:rPr lang="en-US" sz="2400" dirty="0">
                <a:effectLst>
                  <a:outerShdw blurRad="50800" dist="38100" algn="l" rotWithShape="0">
                    <a:prstClr val="black">
                      <a:alpha val="40000"/>
                    </a:prstClr>
                  </a:outerShdw>
                </a:effectLst>
              </a:rPr>
              <a:t>A production support person/team is responsible </a:t>
            </a:r>
            <a:r>
              <a:rPr lang="en-US" sz="2400">
                <a:effectLst>
                  <a:outerShdw blurRad="50800" dist="38100" algn="l" rotWithShape="0">
                    <a:prstClr val="black">
                      <a:alpha val="40000"/>
                    </a:prstClr>
                  </a:outerShdw>
                </a:effectLst>
              </a:rPr>
              <a:t>for </a:t>
            </a:r>
            <a:r>
              <a:rPr lang="en-US" sz="2400" smtClean="0">
                <a:effectLst>
                  <a:outerShdw blurRad="50800" dist="38100" algn="l" rotWithShape="0">
                    <a:prstClr val="black">
                      <a:alpha val="40000"/>
                    </a:prstClr>
                  </a:outerShdw>
                </a:effectLst>
              </a:rPr>
              <a:t>monitoring and maintaining systems, receiving </a:t>
            </a:r>
            <a:r>
              <a:rPr lang="en-US" sz="2400" dirty="0">
                <a:effectLst>
                  <a:outerShdw blurRad="50800" dist="38100" algn="l" rotWithShape="0">
                    <a:prstClr val="black">
                      <a:alpha val="40000"/>
                    </a:prstClr>
                  </a:outerShdw>
                </a:effectLst>
              </a:rPr>
              <a:t>incidents and requests from end-users, analyzing these and either responding to the end user with a solution or escalating it to the other IT teams.  These people can be developers, system engineers and database administrators, among other things.</a:t>
            </a:r>
          </a:p>
          <a:p>
            <a:r>
              <a:rPr lang="en-US" sz="2400" smtClean="0">
                <a:effectLst>
                  <a:outerShdw blurRad="50800" dist="38100" algn="l" rotWithShape="0">
                    <a:prstClr val="black">
                      <a:alpha val="40000"/>
                    </a:prstClr>
                  </a:outerShdw>
                </a:effectLst>
              </a:rPr>
              <a:t>In our internship we were part of the </a:t>
            </a:r>
            <a:r>
              <a:rPr lang="en-US" sz="2400" b="1" smtClean="0">
                <a:effectLst>
                  <a:outerShdw blurRad="50800" dist="38100" algn="l" rotWithShape="0">
                    <a:prstClr val="black">
                      <a:alpha val="40000"/>
                    </a:prstClr>
                  </a:outerShdw>
                </a:effectLst>
              </a:rPr>
              <a:t>SFE (Securities Front-End) group</a:t>
            </a:r>
            <a:r>
              <a:rPr lang="en-US" sz="2400" smtClean="0">
                <a:effectLst>
                  <a:outerShdw blurRad="50800" dist="38100" algn="l" rotWithShape="0">
                    <a:prstClr val="black">
                      <a:alpha val="40000"/>
                    </a:prstClr>
                  </a:outerShdw>
                </a:effectLst>
              </a:rPr>
              <a:t>, assisting in the support of many applications, but more specifically </a:t>
            </a:r>
            <a:r>
              <a:rPr lang="en-US" sz="2400" i="1" smtClean="0">
                <a:effectLst>
                  <a:outerShdw blurRad="50800" dist="38100" algn="l" rotWithShape="0">
                    <a:prstClr val="black">
                      <a:alpha val="40000"/>
                    </a:prstClr>
                  </a:outerShdw>
                </a:effectLst>
              </a:rPr>
              <a:t>three</a:t>
            </a:r>
            <a:r>
              <a:rPr lang="en-US" sz="2400" smtClean="0">
                <a:effectLst>
                  <a:outerShdw blurRad="50800" dist="38100" algn="l" rotWithShape="0">
                    <a:prstClr val="black">
                      <a:alpha val="40000"/>
                    </a:prstClr>
                  </a:outerShdw>
                </a:effectLst>
              </a:rPr>
              <a:t> core applications—SFE, SMI and GCCS.</a:t>
            </a:r>
            <a:endParaRPr lang="en-US" sz="24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65951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50800" dist="38100" algn="l" rotWithShape="0">
                    <a:prstClr val="black">
                      <a:alpha val="40000"/>
                    </a:prstClr>
                  </a:outerShdw>
                </a:effectLst>
              </a:rPr>
              <a:t>Direct Custody</a:t>
            </a:r>
            <a:endParaRPr lang="en-US" b="1" dirty="0">
              <a:effectLst>
                <a:outerShdw blurRad="50800" dist="38100" algn="l" rotWithShape="0">
                  <a:prstClr val="black">
                    <a:alpha val="40000"/>
                  </a:prstClr>
                </a:outerShdw>
              </a:effectLst>
            </a:endParaRPr>
          </a:p>
        </p:txBody>
      </p:sp>
      <p:sp>
        <p:nvSpPr>
          <p:cNvPr id="3" name="Content Placeholder 2"/>
          <p:cNvSpPr>
            <a:spLocks noGrp="1"/>
          </p:cNvSpPr>
          <p:nvPr>
            <p:ph idx="1"/>
          </p:nvPr>
        </p:nvSpPr>
        <p:spPr>
          <a:xfrm>
            <a:off x="609600" y="1417639"/>
            <a:ext cx="10972800" cy="5059362"/>
          </a:xfrm>
        </p:spPr>
        <p:txBody>
          <a:bodyPr>
            <a:noAutofit/>
          </a:bodyPr>
          <a:lstStyle/>
          <a:p>
            <a:r>
              <a:rPr lang="en-US" sz="1800" dirty="0">
                <a:effectLst>
                  <a:outerShdw blurRad="50800" dist="38100" algn="l" rotWithShape="0">
                    <a:prstClr val="black">
                      <a:alpha val="40000"/>
                    </a:prstClr>
                  </a:outerShdw>
                </a:effectLst>
              </a:rPr>
              <a:t>According to internal figures, Direct Custody and Clearing provide a number of functions, including acting as an intermediary for day-to-day trading operations for companies and entities in over sixty </a:t>
            </a:r>
            <a:r>
              <a:rPr lang="en-US" sz="1800" dirty="0" smtClean="0">
                <a:effectLst>
                  <a:outerShdw blurRad="50800" dist="38100" algn="l" rotWithShape="0">
                    <a:prstClr val="black">
                      <a:alpha val="40000"/>
                    </a:prstClr>
                  </a:outerShdw>
                </a:effectLst>
              </a:rPr>
              <a:t>markets.</a:t>
            </a:r>
          </a:p>
          <a:p>
            <a:r>
              <a:rPr lang="en-US" sz="1800" b="1" dirty="0" smtClean="0">
                <a:effectLst>
                  <a:outerShdw blurRad="50800" dist="38100" algn="l" rotWithShape="0">
                    <a:prstClr val="black">
                      <a:alpha val="40000"/>
                    </a:prstClr>
                  </a:outerShdw>
                </a:effectLst>
              </a:rPr>
              <a:t>Custody</a:t>
            </a:r>
            <a:r>
              <a:rPr lang="en-US" sz="1800" dirty="0" smtClean="0">
                <a:effectLst>
                  <a:outerShdw blurRad="50800" dist="38100" algn="l" rotWithShape="0">
                    <a:prstClr val="black">
                      <a:alpha val="40000"/>
                    </a:prstClr>
                  </a:outerShdw>
                </a:effectLst>
              </a:rPr>
              <a:t> </a:t>
            </a:r>
            <a:r>
              <a:rPr lang="en-US" sz="1800" dirty="0">
                <a:effectLst>
                  <a:outerShdw blurRad="50800" dist="38100" algn="l" rotWithShape="0">
                    <a:prstClr val="black">
                      <a:alpha val="40000"/>
                    </a:prstClr>
                  </a:outerShdw>
                </a:effectLst>
              </a:rPr>
              <a:t>is responsible for using systems such as SWIFT/MQ </a:t>
            </a:r>
            <a:r>
              <a:rPr lang="en-US" sz="1800" dirty="0" smtClean="0">
                <a:effectLst>
                  <a:outerShdw blurRad="50800" dist="38100" algn="l" rotWithShape="0">
                    <a:prstClr val="black">
                      <a:alpha val="40000"/>
                    </a:prstClr>
                  </a:outerShdw>
                </a:effectLst>
              </a:rPr>
              <a:t>to </a:t>
            </a:r>
            <a:r>
              <a:rPr lang="en-US" sz="1800" dirty="0">
                <a:effectLst>
                  <a:outerShdw blurRad="50800" dist="38100" algn="l" rotWithShape="0">
                    <a:prstClr val="black">
                      <a:alpha val="40000"/>
                    </a:prstClr>
                  </a:outerShdw>
                </a:effectLst>
              </a:rPr>
              <a:t>assist clients in performing day trades through the most common and well-known stock markets across the globe. Below are just some of the applications they support on any given day:</a:t>
            </a:r>
          </a:p>
          <a:p>
            <a:pPr lvl="1"/>
            <a:r>
              <a:rPr lang="en-US" sz="1800" dirty="0">
                <a:effectLst>
                  <a:outerShdw blurRad="50800" dist="38100" algn="l" rotWithShape="0">
                    <a:prstClr val="black">
                      <a:alpha val="40000"/>
                    </a:prstClr>
                  </a:outerShdw>
                </a:effectLst>
              </a:rPr>
              <a:t>Securities Front End, Latin America (SFE LATAM)</a:t>
            </a:r>
          </a:p>
          <a:p>
            <a:pPr lvl="1"/>
            <a:r>
              <a:rPr lang="en-US" sz="1800" dirty="0">
                <a:effectLst>
                  <a:outerShdw blurRad="50800" dist="38100" algn="l" rotWithShape="0">
                    <a:prstClr val="black">
                      <a:alpha val="40000"/>
                    </a:prstClr>
                  </a:outerShdw>
                </a:effectLst>
              </a:rPr>
              <a:t>Securities Front End, Europe (SFE EMEA)</a:t>
            </a:r>
          </a:p>
          <a:p>
            <a:pPr lvl="1"/>
            <a:r>
              <a:rPr lang="en-US" sz="1800" dirty="0">
                <a:effectLst>
                  <a:outerShdw blurRad="50800" dist="38100" algn="l" rotWithShape="0">
                    <a:prstClr val="black">
                      <a:alpha val="40000"/>
                    </a:prstClr>
                  </a:outerShdw>
                </a:effectLst>
              </a:rPr>
              <a:t>SMI Nexus Americas</a:t>
            </a:r>
          </a:p>
          <a:p>
            <a:pPr lvl="1"/>
            <a:r>
              <a:rPr lang="en-US" sz="1800" dirty="0">
                <a:effectLst>
                  <a:outerShdw blurRad="50800" dist="38100" algn="l" rotWithShape="0">
                    <a:prstClr val="black">
                      <a:alpha val="40000"/>
                    </a:prstClr>
                  </a:outerShdw>
                </a:effectLst>
              </a:rPr>
              <a:t>Global Credit Control System (GCCS)</a:t>
            </a:r>
          </a:p>
          <a:p>
            <a:pPr lvl="1"/>
            <a:r>
              <a:rPr lang="en-US" sz="1800" dirty="0">
                <a:effectLst>
                  <a:outerShdw blurRad="50800" dist="38100" algn="l" rotWithShape="0">
                    <a:prstClr val="black">
                      <a:alpha val="40000"/>
                    </a:prstClr>
                  </a:outerShdw>
                </a:effectLst>
              </a:rPr>
              <a:t>Client Services Desktop (CSD)</a:t>
            </a:r>
          </a:p>
          <a:p>
            <a:pPr lvl="1"/>
            <a:r>
              <a:rPr lang="en-US" sz="1800" dirty="0">
                <a:effectLst>
                  <a:outerShdw blurRad="50800" dist="38100" algn="l" rotWithShape="0">
                    <a:prstClr val="black">
                      <a:alpha val="40000"/>
                    </a:prstClr>
                  </a:outerShdw>
                </a:effectLst>
              </a:rPr>
              <a:t>Sebill</a:t>
            </a:r>
          </a:p>
          <a:p>
            <a:pPr lvl="1"/>
            <a:r>
              <a:rPr lang="en-US" sz="1800" dirty="0" smtClean="0">
                <a:effectLst>
                  <a:outerShdw blurRad="50800" dist="38100" algn="l" rotWithShape="0">
                    <a:prstClr val="black">
                      <a:alpha val="40000"/>
                    </a:prstClr>
                  </a:outerShdw>
                </a:effectLst>
              </a:rPr>
              <a:t>SecRouter</a:t>
            </a:r>
            <a:endParaRPr lang="en-US" sz="1800" dirty="0">
              <a:effectLst>
                <a:outerShdw blurRad="50800" dist="38100" algn="l" rotWithShape="0">
                  <a:prstClr val="black">
                    <a:alpha val="40000"/>
                  </a:prstClr>
                </a:outerShdw>
              </a:effectLst>
            </a:endParaRPr>
          </a:p>
          <a:p>
            <a:r>
              <a:rPr lang="en-US" sz="1800" dirty="0">
                <a:effectLst>
                  <a:outerShdw blurRad="50800" dist="38100" algn="l" rotWithShape="0">
                    <a:prstClr val="black">
                      <a:alpha val="40000"/>
                    </a:prstClr>
                  </a:outerShdw>
                </a:effectLst>
              </a:rPr>
              <a:t>Custody handles around 15 million trades per month that are worth more than $20bn per day.</a:t>
            </a:r>
          </a:p>
          <a:p>
            <a:endParaRPr lang="en-US" sz="1800"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303583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CC553C-5B67-447A-B4EF-CE3B9FBB9303}" type="slidenum">
              <a:rPr lang="en-US" smtClean="0"/>
              <a:t>6</a:t>
            </a:fld>
            <a:endParaRPr lang="en-US" dirty="0"/>
          </a:p>
        </p:txBody>
      </p:sp>
      <p:sp>
        <p:nvSpPr>
          <p:cNvPr id="3" name="Flowchart: Terminator 2"/>
          <p:cNvSpPr/>
          <p:nvPr/>
        </p:nvSpPr>
        <p:spPr>
          <a:xfrm>
            <a:off x="9813868" y="2871106"/>
            <a:ext cx="1457599" cy="7620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Markets</a:t>
            </a:r>
            <a:endParaRPr lang="en-US" dirty="0"/>
          </a:p>
        </p:txBody>
      </p:sp>
      <p:sp>
        <p:nvSpPr>
          <p:cNvPr id="4" name="Flowchart: Terminator 3"/>
          <p:cNvSpPr/>
          <p:nvPr/>
        </p:nvSpPr>
        <p:spPr>
          <a:xfrm>
            <a:off x="351326" y="1498827"/>
            <a:ext cx="1731865" cy="619128"/>
          </a:xfrm>
          <a:prstGeom prst="flowChartTermina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Citi Switch</a:t>
            </a:r>
            <a:endParaRPr lang="en-US" dirty="0"/>
          </a:p>
        </p:txBody>
      </p:sp>
      <p:sp>
        <p:nvSpPr>
          <p:cNvPr id="5" name="Flowchart: Terminator 4"/>
          <p:cNvSpPr/>
          <p:nvPr/>
        </p:nvSpPr>
        <p:spPr>
          <a:xfrm>
            <a:off x="351326" y="2787649"/>
            <a:ext cx="1731865" cy="641351"/>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GCCS</a:t>
            </a:r>
            <a:endParaRPr lang="en-US" dirty="0"/>
          </a:p>
        </p:txBody>
      </p:sp>
      <p:sp>
        <p:nvSpPr>
          <p:cNvPr id="6" name="Flowchart: Terminator 5"/>
          <p:cNvSpPr/>
          <p:nvPr/>
        </p:nvSpPr>
        <p:spPr>
          <a:xfrm>
            <a:off x="3503976" y="1501929"/>
            <a:ext cx="1524000" cy="517071"/>
          </a:xfrm>
          <a:prstGeom prst="flowChartTermina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t>SFE</a:t>
            </a:r>
            <a:endParaRPr lang="en-US" sz="2400" dirty="0"/>
          </a:p>
        </p:txBody>
      </p:sp>
      <p:sp>
        <p:nvSpPr>
          <p:cNvPr id="7" name="Flowchart: Terminator 6"/>
          <p:cNvSpPr/>
          <p:nvPr/>
        </p:nvSpPr>
        <p:spPr>
          <a:xfrm>
            <a:off x="3388077" y="2787649"/>
            <a:ext cx="1812673" cy="940708"/>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SECORE</a:t>
            </a:r>
            <a:endParaRPr lang="en-US" dirty="0"/>
          </a:p>
        </p:txBody>
      </p:sp>
      <p:sp>
        <p:nvSpPr>
          <p:cNvPr id="8" name="Flowchart: Terminator 7"/>
          <p:cNvSpPr/>
          <p:nvPr/>
        </p:nvSpPr>
        <p:spPr>
          <a:xfrm>
            <a:off x="9372600" y="4232728"/>
            <a:ext cx="1518028" cy="7620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CDS</a:t>
            </a:r>
            <a:endParaRPr lang="en-US" dirty="0"/>
          </a:p>
        </p:txBody>
      </p:sp>
      <p:sp>
        <p:nvSpPr>
          <p:cNvPr id="9" name="Flowchart: Terminator 8"/>
          <p:cNvSpPr/>
          <p:nvPr/>
        </p:nvSpPr>
        <p:spPr>
          <a:xfrm>
            <a:off x="6997580" y="2871106"/>
            <a:ext cx="1540149" cy="7620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SMI</a:t>
            </a:r>
            <a:endParaRPr lang="en-US" dirty="0"/>
          </a:p>
        </p:txBody>
      </p:sp>
      <p:sp>
        <p:nvSpPr>
          <p:cNvPr id="12" name="Flowchart: Terminator 11"/>
          <p:cNvSpPr/>
          <p:nvPr/>
        </p:nvSpPr>
        <p:spPr>
          <a:xfrm>
            <a:off x="6440494" y="1519342"/>
            <a:ext cx="1518027" cy="517071"/>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TM</a:t>
            </a:r>
            <a:endParaRPr lang="en-US" dirty="0"/>
          </a:p>
        </p:txBody>
      </p:sp>
      <p:sp>
        <p:nvSpPr>
          <p:cNvPr id="13" name="Flowchart: Terminator 12"/>
          <p:cNvSpPr/>
          <p:nvPr/>
        </p:nvSpPr>
        <p:spPr>
          <a:xfrm>
            <a:off x="4755130" y="117462"/>
            <a:ext cx="2005206" cy="570824"/>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SecRouter</a:t>
            </a:r>
            <a:endParaRPr lang="en-US" dirty="0"/>
          </a:p>
        </p:txBody>
      </p:sp>
      <p:sp>
        <p:nvSpPr>
          <p:cNvPr id="14" name="Flowchart: Terminator 13"/>
          <p:cNvSpPr/>
          <p:nvPr/>
        </p:nvSpPr>
        <p:spPr>
          <a:xfrm>
            <a:off x="3570514" y="6037285"/>
            <a:ext cx="1490721" cy="7620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CSD</a:t>
            </a:r>
            <a:endParaRPr lang="en-US" dirty="0"/>
          </a:p>
        </p:txBody>
      </p:sp>
      <p:sp>
        <p:nvSpPr>
          <p:cNvPr id="55" name="Flowchart: Terminator 54"/>
          <p:cNvSpPr/>
          <p:nvPr/>
        </p:nvSpPr>
        <p:spPr>
          <a:xfrm>
            <a:off x="6276933" y="4539343"/>
            <a:ext cx="1490722" cy="7620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Sebill</a:t>
            </a:r>
            <a:endParaRPr lang="en-US" dirty="0"/>
          </a:p>
        </p:txBody>
      </p:sp>
      <p:sp>
        <p:nvSpPr>
          <p:cNvPr id="10" name="TextBox 9"/>
          <p:cNvSpPr txBox="1"/>
          <p:nvPr/>
        </p:nvSpPr>
        <p:spPr>
          <a:xfrm>
            <a:off x="402339" y="93669"/>
            <a:ext cx="1905000" cy="369332"/>
          </a:xfrm>
          <a:prstGeom prst="rect">
            <a:avLst/>
          </a:prstGeom>
          <a:noFill/>
        </p:spPr>
        <p:txBody>
          <a:bodyPr wrap="square" rtlCol="0">
            <a:spAutoFit/>
          </a:bodyPr>
          <a:lstStyle/>
          <a:p>
            <a:r>
              <a:rPr lang="en-US" dirty="0" smtClean="0"/>
              <a:t>SWIFT messages</a:t>
            </a:r>
            <a:endParaRPr lang="en-US" dirty="0"/>
          </a:p>
        </p:txBody>
      </p:sp>
      <p:sp>
        <p:nvSpPr>
          <p:cNvPr id="41" name="Down Arrow 40"/>
          <p:cNvSpPr/>
          <p:nvPr/>
        </p:nvSpPr>
        <p:spPr>
          <a:xfrm flipH="1">
            <a:off x="1420856" y="556562"/>
            <a:ext cx="278842" cy="73883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4165014" y="5323692"/>
            <a:ext cx="252828" cy="691243"/>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19412387">
            <a:off x="4986575" y="5819128"/>
            <a:ext cx="1703472" cy="2439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2258739">
            <a:off x="5052044" y="3840632"/>
            <a:ext cx="1587380" cy="2993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Down Arrow 34"/>
          <p:cNvSpPr/>
          <p:nvPr/>
        </p:nvSpPr>
        <p:spPr>
          <a:xfrm>
            <a:off x="4165014" y="2059591"/>
            <a:ext cx="252828" cy="677837"/>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Right Arrow 35"/>
          <p:cNvSpPr/>
          <p:nvPr/>
        </p:nvSpPr>
        <p:spPr>
          <a:xfrm>
            <a:off x="8597997" y="3094717"/>
            <a:ext cx="1155603"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rot="19857836">
            <a:off x="5174720" y="2381340"/>
            <a:ext cx="1434348" cy="2641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Down Arrow 29"/>
          <p:cNvSpPr/>
          <p:nvPr/>
        </p:nvSpPr>
        <p:spPr>
          <a:xfrm>
            <a:off x="4165014" y="3778578"/>
            <a:ext cx="252828" cy="677837"/>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flipH="1">
            <a:off x="826360" y="569812"/>
            <a:ext cx="240440" cy="72558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Terminator 36"/>
          <p:cNvSpPr/>
          <p:nvPr/>
        </p:nvSpPr>
        <p:spPr>
          <a:xfrm>
            <a:off x="3554684" y="4506636"/>
            <a:ext cx="1518028" cy="76200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GIW</a:t>
            </a:r>
            <a:endParaRPr lang="en-US" dirty="0"/>
          </a:p>
        </p:txBody>
      </p:sp>
      <p:sp>
        <p:nvSpPr>
          <p:cNvPr id="47" name="Left-Right Arrow 46"/>
          <p:cNvSpPr/>
          <p:nvPr/>
        </p:nvSpPr>
        <p:spPr>
          <a:xfrm>
            <a:off x="5161595" y="1616196"/>
            <a:ext cx="1155603"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Right Arrow 47"/>
          <p:cNvSpPr/>
          <p:nvPr/>
        </p:nvSpPr>
        <p:spPr>
          <a:xfrm rot="18933511">
            <a:off x="4140142" y="966679"/>
            <a:ext cx="961252" cy="22750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Right Arrow 48"/>
          <p:cNvSpPr/>
          <p:nvPr/>
        </p:nvSpPr>
        <p:spPr>
          <a:xfrm>
            <a:off x="2125720" y="2986540"/>
            <a:ext cx="1202089" cy="296583"/>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Right Arrow 50"/>
          <p:cNvSpPr/>
          <p:nvPr/>
        </p:nvSpPr>
        <p:spPr>
          <a:xfrm>
            <a:off x="5410200" y="3063797"/>
            <a:ext cx="1447800" cy="30480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Right Arrow 51"/>
          <p:cNvSpPr/>
          <p:nvPr/>
        </p:nvSpPr>
        <p:spPr>
          <a:xfrm>
            <a:off x="2130952" y="1624413"/>
            <a:ext cx="1202089" cy="296583"/>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6858000" y="278335"/>
            <a:ext cx="1100521" cy="213623"/>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056185" y="200480"/>
            <a:ext cx="2584828" cy="369332"/>
          </a:xfrm>
          <a:prstGeom prst="rect">
            <a:avLst/>
          </a:prstGeom>
          <a:noFill/>
        </p:spPr>
        <p:txBody>
          <a:bodyPr wrap="square" rtlCol="0">
            <a:spAutoFit/>
          </a:bodyPr>
          <a:lstStyle/>
          <a:p>
            <a:r>
              <a:rPr lang="en-US" dirty="0" smtClean="0"/>
              <a:t>Internal transaction data  </a:t>
            </a:r>
            <a:endParaRPr lang="en-US" dirty="0"/>
          </a:p>
        </p:txBody>
      </p:sp>
    </p:spTree>
    <p:extLst>
      <p:ext uri="{BB962C8B-B14F-4D97-AF65-F5344CB8AC3E}">
        <p14:creationId xmlns:p14="http://schemas.microsoft.com/office/powerpoint/2010/main" val="4133654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smtClean="0">
                <a:effectLst>
                  <a:outerShdw blurRad="50800" dist="38100" algn="l" rotWithShape="0">
                    <a:prstClr val="black">
                      <a:alpha val="40000"/>
                    </a:prstClr>
                  </a:outerShdw>
                </a:effectLst>
              </a:rPr>
              <a:t>Application Flow </a:t>
            </a:r>
            <a:endParaRPr lang="en-US" b="1" dirty="0">
              <a:effectLst>
                <a:outerShdw blurRad="50800" dist="38100" algn="l" rotWithShape="0">
                  <a:prstClr val="black">
                    <a:alpha val="40000"/>
                  </a:prstClr>
                </a:outerShdw>
              </a:effectLst>
            </a:endParaRPr>
          </a:p>
        </p:txBody>
      </p:sp>
      <p:sp>
        <p:nvSpPr>
          <p:cNvPr id="15" name="Content Placeholder 14"/>
          <p:cNvSpPr>
            <a:spLocks noGrp="1"/>
          </p:cNvSpPr>
          <p:nvPr>
            <p:ph idx="1"/>
          </p:nvPr>
        </p:nvSpPr>
        <p:spPr/>
        <p:txBody>
          <a:bodyPr/>
          <a:lstStyle/>
          <a:p>
            <a:r>
              <a:rPr lang="en-US" sz="2000" dirty="0" err="1" smtClean="0">
                <a:effectLst>
                  <a:outerShdw blurRad="50800" dist="38100" algn="l" rotWithShape="0">
                    <a:prstClr val="black">
                      <a:alpha val="40000"/>
                    </a:prstClr>
                  </a:outerShdw>
                </a:effectLst>
              </a:rPr>
              <a:t>CitiSwitch</a:t>
            </a:r>
            <a:r>
              <a:rPr lang="en-US" sz="2000" dirty="0" smtClean="0">
                <a:effectLst>
                  <a:outerShdw blurRad="50800" dist="38100" algn="l" rotWithShape="0">
                    <a:prstClr val="black">
                      <a:alpha val="40000"/>
                    </a:prstClr>
                  </a:outerShdw>
                </a:effectLst>
              </a:rPr>
              <a:t>: External SWIFT based messages are intercepted here </a:t>
            </a:r>
          </a:p>
          <a:p>
            <a:r>
              <a:rPr lang="en-US" sz="2000" dirty="0" err="1" smtClean="0">
                <a:effectLst>
                  <a:outerShdw blurRad="50800" dist="38100" algn="l" rotWithShape="0">
                    <a:prstClr val="black">
                      <a:alpha val="40000"/>
                    </a:prstClr>
                  </a:outerShdw>
                </a:effectLst>
              </a:rPr>
              <a:t>SecRouter</a:t>
            </a:r>
            <a:r>
              <a:rPr lang="en-US" sz="2000" dirty="0" smtClean="0">
                <a:effectLst>
                  <a:outerShdw blurRad="50800" dist="38100" algn="l" rotWithShape="0">
                    <a:prstClr val="black">
                      <a:alpha val="40000"/>
                    </a:prstClr>
                  </a:outerShdw>
                </a:effectLst>
              </a:rPr>
              <a:t>:</a:t>
            </a:r>
            <a:r>
              <a:rPr lang="en-US" sz="2000" dirty="0">
                <a:effectLst>
                  <a:outerShdw blurRad="50800" dist="38100" algn="l" rotWithShape="0">
                    <a:prstClr val="black">
                      <a:alpha val="40000"/>
                    </a:prstClr>
                  </a:outerShdw>
                </a:effectLst>
              </a:rPr>
              <a:t> </a:t>
            </a:r>
            <a:r>
              <a:rPr lang="en-US" sz="2000" dirty="0" smtClean="0">
                <a:effectLst>
                  <a:outerShdw blurRad="50800" dist="38100" algn="l" rotWithShape="0">
                    <a:prstClr val="black">
                      <a:alpha val="40000"/>
                    </a:prstClr>
                  </a:outerShdw>
                </a:effectLst>
              </a:rPr>
              <a:t>Developed as a cost effective option for smaller scale transactions within Citi </a:t>
            </a:r>
          </a:p>
          <a:p>
            <a:r>
              <a:rPr lang="en-US" sz="2000" dirty="0" smtClean="0">
                <a:effectLst>
                  <a:outerShdw blurRad="50800" dist="38100" algn="l" rotWithShape="0">
                    <a:prstClr val="black">
                      <a:alpha val="40000"/>
                    </a:prstClr>
                  </a:outerShdw>
                </a:effectLst>
              </a:rPr>
              <a:t>TM:  Variety of uses such as i.e. validations </a:t>
            </a:r>
          </a:p>
          <a:p>
            <a:r>
              <a:rPr lang="en-US" sz="2000" dirty="0" smtClean="0">
                <a:effectLst>
                  <a:outerShdw blurRad="50800" dist="38100" algn="l" rotWithShape="0">
                    <a:prstClr val="black">
                      <a:alpha val="40000"/>
                    </a:prstClr>
                  </a:outerShdw>
                </a:effectLst>
              </a:rPr>
              <a:t>Securities Front End: Receives client messages, validates data and sorts messages for downstream flow</a:t>
            </a:r>
          </a:p>
          <a:p>
            <a:r>
              <a:rPr lang="en-US" sz="2000" dirty="0" err="1" smtClean="0">
                <a:effectLst>
                  <a:outerShdw blurRad="50800" dist="38100" algn="l" rotWithShape="0">
                    <a:prstClr val="black">
                      <a:alpha val="40000"/>
                    </a:prstClr>
                  </a:outerShdw>
                </a:effectLst>
              </a:rPr>
              <a:t>Secore</a:t>
            </a:r>
            <a:r>
              <a:rPr lang="en-US" sz="2000" dirty="0" smtClean="0">
                <a:effectLst>
                  <a:outerShdw blurRad="50800" dist="38100" algn="l" rotWithShape="0">
                    <a:prstClr val="black">
                      <a:alpha val="40000"/>
                    </a:prstClr>
                  </a:outerShdw>
                </a:effectLst>
              </a:rPr>
              <a:t>: Settles trades and pushes transactions through to GCCS, SMI, or </a:t>
            </a:r>
            <a:r>
              <a:rPr lang="en-US" sz="2000" dirty="0" err="1" smtClean="0">
                <a:effectLst>
                  <a:outerShdw blurRad="50800" dist="38100" algn="l" rotWithShape="0">
                    <a:prstClr val="black">
                      <a:alpha val="40000"/>
                    </a:prstClr>
                  </a:outerShdw>
                </a:effectLst>
              </a:rPr>
              <a:t>Sebill</a:t>
            </a:r>
            <a:r>
              <a:rPr lang="en-US" sz="2000" dirty="0" smtClean="0">
                <a:effectLst>
                  <a:outerShdw blurRad="50800" dist="38100" algn="l" rotWithShape="0">
                    <a:prstClr val="black">
                      <a:alpha val="40000"/>
                    </a:prstClr>
                  </a:outerShdw>
                </a:effectLst>
              </a:rPr>
              <a:t> </a:t>
            </a:r>
            <a:r>
              <a:rPr lang="en-US" sz="2000" dirty="0" err="1" smtClean="0">
                <a:effectLst>
                  <a:outerShdw blurRad="50800" dist="38100" algn="l" rotWithShape="0">
                    <a:prstClr val="black">
                      <a:alpha val="40000"/>
                    </a:prstClr>
                  </a:outerShdw>
                </a:effectLst>
              </a:rPr>
              <a:t>etc</a:t>
            </a:r>
            <a:r>
              <a:rPr lang="en-US" sz="2000" dirty="0" smtClean="0">
                <a:effectLst>
                  <a:outerShdw blurRad="50800" dist="38100" algn="l" rotWithShape="0">
                    <a:prstClr val="black">
                      <a:alpha val="40000"/>
                    </a:prstClr>
                  </a:outerShdw>
                </a:effectLst>
              </a:rPr>
              <a:t> </a:t>
            </a:r>
          </a:p>
          <a:p>
            <a:r>
              <a:rPr lang="en-US" sz="2000" dirty="0" smtClean="0">
                <a:effectLst>
                  <a:outerShdw blurRad="50800" dist="38100" algn="l" rotWithShape="0">
                    <a:prstClr val="black">
                      <a:alpha val="40000"/>
                    </a:prstClr>
                  </a:outerShdw>
                </a:effectLst>
              </a:rPr>
              <a:t>GCCS: Calculates the risk associated with a trade based on criteria such as credit lines</a:t>
            </a:r>
          </a:p>
          <a:p>
            <a:r>
              <a:rPr lang="en-US" sz="2000" dirty="0" err="1" smtClean="0">
                <a:effectLst>
                  <a:outerShdw blurRad="50800" dist="38100" algn="l" rotWithShape="0">
                    <a:prstClr val="black">
                      <a:alpha val="40000"/>
                    </a:prstClr>
                  </a:outerShdw>
                </a:effectLst>
              </a:rPr>
              <a:t>Sebill</a:t>
            </a:r>
            <a:r>
              <a:rPr lang="en-US" sz="2000" dirty="0" smtClean="0">
                <a:effectLst>
                  <a:outerShdw blurRad="50800" dist="38100" algn="l" rotWithShape="0">
                    <a:prstClr val="black">
                      <a:alpha val="40000"/>
                    </a:prstClr>
                  </a:outerShdw>
                </a:effectLst>
              </a:rPr>
              <a:t>: Billing application for trades/transactions </a:t>
            </a:r>
          </a:p>
          <a:p>
            <a:r>
              <a:rPr lang="en-US" sz="2000" dirty="0" smtClean="0">
                <a:effectLst>
                  <a:outerShdw blurRad="50800" dist="38100" algn="l" rotWithShape="0">
                    <a:prstClr val="black">
                      <a:alpha val="40000"/>
                    </a:prstClr>
                  </a:outerShdw>
                </a:effectLst>
              </a:rPr>
              <a:t>CDS: External client reporting capabilities </a:t>
            </a:r>
          </a:p>
          <a:p>
            <a:r>
              <a:rPr lang="en-US" sz="2000" dirty="0" smtClean="0">
                <a:effectLst>
                  <a:outerShdw blurRad="50800" dist="38100" algn="l" rotWithShape="0">
                    <a:prstClr val="black">
                      <a:alpha val="40000"/>
                    </a:prstClr>
                  </a:outerShdw>
                </a:effectLst>
              </a:rPr>
              <a:t>GIW: Serves as a data warehouse for trade data </a:t>
            </a:r>
          </a:p>
          <a:p>
            <a:r>
              <a:rPr lang="en-US" sz="2000" dirty="0" smtClean="0">
                <a:effectLst>
                  <a:outerShdw blurRad="50800" dist="38100" algn="l" rotWithShape="0">
                    <a:prstClr val="black">
                      <a:alpha val="40000"/>
                    </a:prstClr>
                  </a:outerShdw>
                </a:effectLst>
              </a:rPr>
              <a:t>CSD: Interface for internal clients to access transaction data for reporting purposes</a:t>
            </a:r>
          </a:p>
          <a:p>
            <a:r>
              <a:rPr lang="en-US" sz="2000" dirty="0" smtClean="0">
                <a:effectLst>
                  <a:outerShdw blurRad="50800" dist="38100" algn="l" rotWithShape="0">
                    <a:prstClr val="black">
                      <a:alpha val="40000"/>
                    </a:prstClr>
                  </a:outerShdw>
                </a:effectLst>
              </a:rPr>
              <a:t>SMI: Market interface that verifies whether a trade order can be matched by the market </a:t>
            </a:r>
          </a:p>
          <a:p>
            <a:endParaRPr lang="en-US" sz="2000" dirty="0" smtClean="0">
              <a:effectLst>
                <a:outerShdw blurRad="50800" dist="38100" algn="l" rotWithShape="0">
                  <a:prstClr val="black">
                    <a:alpha val="40000"/>
                  </a:prstClr>
                </a:outerShdw>
              </a:effectLst>
            </a:endParaRPr>
          </a:p>
          <a:p>
            <a:endParaRPr lang="en-US" sz="2000" dirty="0" smtClean="0">
              <a:effectLst>
                <a:outerShdw blurRad="50800" dist="38100" algn="l" rotWithShape="0">
                  <a:prstClr val="black">
                    <a:alpha val="40000"/>
                  </a:prstClr>
                </a:outerShdw>
              </a:effectLst>
            </a:endParaRPr>
          </a:p>
          <a:p>
            <a:endParaRPr lang="en-US" dirty="0">
              <a:effectLst>
                <a:outerShdw blurRad="50800" dist="38100" algn="l" rotWithShape="0">
                  <a:prstClr val="black">
                    <a:alpha val="40000"/>
                  </a:prstClr>
                </a:outerShdw>
              </a:effectLst>
            </a:endParaRPr>
          </a:p>
        </p:txBody>
      </p:sp>
      <p:sp>
        <p:nvSpPr>
          <p:cNvPr id="2" name="Slide Number Placeholder 1"/>
          <p:cNvSpPr>
            <a:spLocks noGrp="1"/>
          </p:cNvSpPr>
          <p:nvPr>
            <p:ph type="sldNum" sz="quarter" idx="12"/>
          </p:nvPr>
        </p:nvSpPr>
        <p:spPr/>
        <p:txBody>
          <a:bodyPr/>
          <a:lstStyle/>
          <a:p>
            <a:fld id="{C1CC553C-5B67-447A-B4EF-CE3B9FBB9303}" type="slidenum">
              <a:rPr lang="en-US" smtClean="0"/>
              <a:t>7</a:t>
            </a:fld>
            <a:endParaRPr lang="en-US" dirty="0"/>
          </a:p>
        </p:txBody>
      </p:sp>
    </p:spTree>
    <p:extLst>
      <p:ext uri="{BB962C8B-B14F-4D97-AF65-F5344CB8AC3E}">
        <p14:creationId xmlns:p14="http://schemas.microsoft.com/office/powerpoint/2010/main" val="313944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0"/>
            <a:ext cx="94488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366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effectLst>
                  <a:outerShdw blurRad="50800" dist="38100" algn="l" rotWithShape="0">
                    <a:prstClr val="black">
                      <a:alpha val="40000"/>
                    </a:prstClr>
                  </a:outerShdw>
                </a:effectLst>
              </a:rPr>
              <a:t>What We Did</a:t>
            </a:r>
            <a:endParaRPr lang="en-US" b="1" dirty="0">
              <a:effectLst>
                <a:outerShdw blurRad="50800" dist="38100" algn="l" rotWithShape="0">
                  <a:prstClr val="black">
                    <a:alpha val="40000"/>
                  </a:prstClr>
                </a:outerShdw>
              </a:effectLst>
            </a:endParaRPr>
          </a:p>
        </p:txBody>
      </p:sp>
      <p:sp>
        <p:nvSpPr>
          <p:cNvPr id="8" name="Content Placeholder 7"/>
          <p:cNvSpPr>
            <a:spLocks noGrp="1"/>
          </p:cNvSpPr>
          <p:nvPr>
            <p:ph idx="1"/>
          </p:nvPr>
        </p:nvSpPr>
        <p:spPr/>
        <p:txBody>
          <a:bodyPr>
            <a:normAutofit fontScale="92500" lnSpcReduction="10000"/>
          </a:bodyPr>
          <a:lstStyle/>
          <a:p>
            <a:r>
              <a:rPr lang="en-US" dirty="0">
                <a:effectLst>
                  <a:outerShdw blurRad="50800" dist="38100" algn="l" rotWithShape="0">
                    <a:prstClr val="black">
                      <a:alpha val="40000"/>
                    </a:prstClr>
                  </a:outerShdw>
                </a:effectLst>
              </a:rPr>
              <a:t>Our time was spent primarily learning and observing the </a:t>
            </a:r>
            <a:r>
              <a:rPr lang="en-US" dirty="0" smtClean="0">
                <a:effectLst>
                  <a:outerShdw blurRad="50800" dist="38100" algn="l" rotWithShape="0">
                    <a:prstClr val="black">
                      <a:alpha val="40000"/>
                    </a:prstClr>
                  </a:outerShdw>
                </a:effectLst>
              </a:rPr>
              <a:t>daily business processes of Production Support; </a:t>
            </a:r>
            <a:r>
              <a:rPr lang="en-US" dirty="0">
                <a:effectLst>
                  <a:outerShdw blurRad="50800" dist="38100" algn="l" rotWithShape="0">
                    <a:prstClr val="black">
                      <a:alpha val="40000"/>
                    </a:prstClr>
                  </a:outerShdw>
                </a:effectLst>
              </a:rPr>
              <a:t>primarily </a:t>
            </a:r>
            <a:r>
              <a:rPr lang="en-US" dirty="0" smtClean="0">
                <a:effectLst>
                  <a:outerShdw blurRad="50800" dist="38100" algn="l" rotWithShape="0">
                    <a:prstClr val="black">
                      <a:alpha val="40000"/>
                    </a:prstClr>
                  </a:outerShdw>
                </a:effectLst>
              </a:rPr>
              <a:t>the specifics on how the team deals with incidents, changes, and other issues that arise as well as efficient scripting and monitoring practices</a:t>
            </a:r>
          </a:p>
          <a:p>
            <a:r>
              <a:rPr lang="en-US" dirty="0" smtClean="0">
                <a:effectLst>
                  <a:outerShdw blurRad="50800" dist="38100" algn="l" rotWithShape="0">
                    <a:prstClr val="black">
                      <a:alpha val="40000"/>
                    </a:prstClr>
                  </a:outerShdw>
                </a:effectLst>
              </a:rPr>
              <a:t>The </a:t>
            </a:r>
            <a:r>
              <a:rPr lang="en-US" b="1" dirty="0">
                <a:effectLst>
                  <a:outerShdw blurRad="50800" dist="38100" algn="l" rotWithShape="0">
                    <a:prstClr val="black">
                      <a:alpha val="40000"/>
                    </a:prstClr>
                  </a:outerShdw>
                </a:effectLst>
              </a:rPr>
              <a:t>main </a:t>
            </a:r>
            <a:r>
              <a:rPr lang="en-US" b="1" dirty="0" smtClean="0">
                <a:effectLst>
                  <a:outerShdw blurRad="50800" dist="38100" algn="l" rotWithShape="0">
                    <a:prstClr val="black">
                      <a:alpha val="40000"/>
                    </a:prstClr>
                  </a:outerShdw>
                </a:effectLst>
              </a:rPr>
              <a:t>objectives </a:t>
            </a:r>
            <a:r>
              <a:rPr lang="en-US" dirty="0" smtClean="0">
                <a:effectLst>
                  <a:outerShdw blurRad="50800" dist="38100" algn="l" rotWithShape="0">
                    <a:prstClr val="black">
                      <a:alpha val="40000"/>
                    </a:prstClr>
                  </a:outerShdw>
                </a:effectLst>
              </a:rPr>
              <a:t>of our ten weeks were to gain an understanding of the business and tools PS utilizes, and just as important - the completion of our project</a:t>
            </a:r>
          </a:p>
          <a:p>
            <a:r>
              <a:rPr lang="en-US" dirty="0" smtClean="0">
                <a:effectLst>
                  <a:outerShdw blurRad="50800" dist="38100" algn="l" rotWithShape="0">
                    <a:prstClr val="black">
                      <a:alpha val="40000"/>
                    </a:prstClr>
                  </a:outerShdw>
                </a:effectLst>
              </a:rPr>
              <a:t>We also spent a portion of our time utilizing </a:t>
            </a:r>
            <a:r>
              <a:rPr lang="en-US" dirty="0" err="1" smtClean="0">
                <a:effectLst>
                  <a:outerShdw blurRad="50800" dist="38100" algn="l" rotWithShape="0">
                    <a:prstClr val="black">
                      <a:alpha val="40000"/>
                    </a:prstClr>
                  </a:outerShdw>
                </a:effectLst>
              </a:rPr>
              <a:t>Udemy</a:t>
            </a:r>
            <a:r>
              <a:rPr lang="en-US" dirty="0" smtClean="0">
                <a:effectLst>
                  <a:outerShdw blurRad="50800" dist="38100" algn="l" rotWithShape="0">
                    <a:prstClr val="black">
                      <a:alpha val="40000"/>
                    </a:prstClr>
                  </a:outerShdw>
                </a:effectLst>
              </a:rPr>
              <a:t> to refine our understanding and proficiency of technologies such as SQL Server and PowerShell</a:t>
            </a:r>
            <a:endParaRPr lang="en-US" dirty="0">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964459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ook Antiqua"/>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UI/customUI.xml><?xml version="1.0" encoding="utf-8"?>
<customUI xmlns="http://schemas.microsoft.com/office/2006/01/customui">
  <ribbon>
    <tabs>
      <tab id="CustomTab2" label="Citi Approved Templates" insertBeforeQ="TabHome">
        <group id="CustomGroup2" label="Click NEW to use Citi Approved Templates">
          <control idQ="FileNew" visible="true" size="large"/>
        </group>
      </tab>
    </tabs>
  </ribbon>
</customUI>
</file>

<file path=docProps/app.xml><?xml version="1.0" encoding="utf-8"?>
<Properties xmlns="http://schemas.openxmlformats.org/officeDocument/2006/extended-properties" xmlns:vt="http://schemas.openxmlformats.org/officeDocument/2006/docPropsVTypes">
  <Template>Slice</Template>
  <TotalTime>2481</TotalTime>
  <Words>2327</Words>
  <Application>Microsoft Office PowerPoint</Application>
  <PresentationFormat>Widescreen</PresentationFormat>
  <Paragraphs>216</Paragraphs>
  <Slides>34</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 Antiqua</vt:lpstr>
      <vt:lpstr>Calibri</vt:lpstr>
      <vt:lpstr>Franklin Gothic Book</vt:lpstr>
      <vt:lpstr>Geneva</vt:lpstr>
      <vt:lpstr>Gill Sans MT</vt:lpstr>
      <vt:lpstr>ヒラギノ角ゴ Pro W3</vt:lpstr>
      <vt:lpstr>Office Theme</vt:lpstr>
      <vt:lpstr>Ten Weeks In Production Support</vt:lpstr>
      <vt:lpstr>Robert Maloy</vt:lpstr>
      <vt:lpstr>Shane Varnum</vt:lpstr>
      <vt:lpstr>What is Production Support?</vt:lpstr>
      <vt:lpstr>Direct Custody</vt:lpstr>
      <vt:lpstr>PowerPoint Presentation</vt:lpstr>
      <vt:lpstr>Application Flow </vt:lpstr>
      <vt:lpstr>PowerPoint Presentation</vt:lpstr>
      <vt:lpstr>What We Did</vt:lpstr>
      <vt:lpstr>The Role of Autosys</vt:lpstr>
      <vt:lpstr>ServiceNow – Ticketing Made Easy</vt:lpstr>
      <vt:lpstr>ServiceNow Breakdown  </vt:lpstr>
      <vt:lpstr>PowerPoint Presentation</vt:lpstr>
      <vt:lpstr>SFE and Script Automation</vt:lpstr>
      <vt:lpstr>Essential Tools and Utilities</vt:lpstr>
      <vt:lpstr>Geneos ITRS – Monitoring Essential Operations</vt:lpstr>
      <vt:lpstr>  </vt:lpstr>
      <vt:lpstr>  </vt:lpstr>
      <vt:lpstr>Example Sampler for monitoring Windows services, such as Event Log, Plug and Play, and Remote Desktop.</vt:lpstr>
      <vt:lpstr>Broadridge Project</vt:lpstr>
      <vt:lpstr>Undertaking the Effort</vt:lpstr>
      <vt:lpstr>PowerPoint Presentation</vt:lpstr>
      <vt:lpstr>PowerPoint Presentation</vt:lpstr>
      <vt:lpstr>PowerPoint Presentation</vt:lpstr>
      <vt:lpstr>PowerPoint Presentation</vt:lpstr>
      <vt:lpstr>PowerPoint Presentation</vt:lpstr>
      <vt:lpstr>PowerPoint Presentation</vt:lpstr>
      <vt:lpstr>Project (continued)</vt:lpstr>
      <vt:lpstr>Analysis of Automation: Risks</vt:lpstr>
      <vt:lpstr>Analysis of Automation: Rewards</vt:lpstr>
      <vt:lpstr>“Forward 2033”: Citi and Automation</vt:lpstr>
      <vt:lpstr>Impressions on the Role of PS</vt:lpstr>
      <vt:lpstr>Final Thoughts </vt:lpstr>
      <vt:lpstr>Thank you!</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Enterprise PowerPoint Template</dc:title>
  <dc:creator>Varnum, Shane [ICG-IT]</dc:creator>
  <cp:lastModifiedBy>Maloy, Robert Jamespaul [ICG-IT]</cp:lastModifiedBy>
  <cp:revision>202</cp:revision>
  <dcterms:created xsi:type="dcterms:W3CDTF">2018-06-15T13:23:27Z</dcterms:created>
  <dcterms:modified xsi:type="dcterms:W3CDTF">2018-07-31T17:56:57Z</dcterms:modified>
</cp:coreProperties>
</file>