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5"/>
  </p:notesMasterIdLst>
  <p:sldIdLst>
    <p:sldId id="256" r:id="rId2"/>
    <p:sldId id="257" r:id="rId3"/>
    <p:sldId id="293" r:id="rId4"/>
    <p:sldId id="258" r:id="rId5"/>
    <p:sldId id="283" r:id="rId6"/>
    <p:sldId id="279" r:id="rId7"/>
    <p:sldId id="274" r:id="rId8"/>
    <p:sldId id="278" r:id="rId9"/>
    <p:sldId id="260" r:id="rId10"/>
    <p:sldId id="262" r:id="rId11"/>
    <p:sldId id="287" r:id="rId12"/>
    <p:sldId id="292" r:id="rId13"/>
    <p:sldId id="259" r:id="rId14"/>
    <p:sldId id="273" r:id="rId15"/>
    <p:sldId id="261" r:id="rId16"/>
    <p:sldId id="275" r:id="rId17"/>
    <p:sldId id="276" r:id="rId18"/>
    <p:sldId id="297" r:id="rId19"/>
    <p:sldId id="294" r:id="rId20"/>
    <p:sldId id="263" r:id="rId21"/>
    <p:sldId id="295" r:id="rId22"/>
    <p:sldId id="296" r:id="rId23"/>
    <p:sldId id="277" r:id="rId24"/>
    <p:sldId id="291" r:id="rId25"/>
    <p:sldId id="290" r:id="rId26"/>
    <p:sldId id="289" r:id="rId27"/>
    <p:sldId id="288" r:id="rId28"/>
    <p:sldId id="269" r:id="rId29"/>
    <p:sldId id="281" r:id="rId30"/>
    <p:sldId id="282" r:id="rId31"/>
    <p:sldId id="267" r:id="rId32"/>
    <p:sldId id="286" r:id="rId33"/>
    <p:sldId id="2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4C8A"/>
    <a:srgbClr val="FF764E"/>
    <a:srgbClr val="725CA5"/>
    <a:srgbClr val="00725E"/>
    <a:srgbClr val="009A80"/>
    <a:srgbClr val="005849"/>
    <a:srgbClr val="A1956B"/>
    <a:srgbClr val="6A549A"/>
    <a:srgbClr val="A65A32"/>
    <a:srgbClr val="B6A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6395" autoAdjust="0"/>
  </p:normalViewPr>
  <p:slideViewPr>
    <p:cSldViewPr>
      <p:cViewPr varScale="1">
        <p:scale>
          <a:sx n="111" d="100"/>
          <a:sy n="111" d="100"/>
        </p:scale>
        <p:origin x="540" y="168"/>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46111-F111-4C81-8DAD-F8B555551BB8}" type="doc">
      <dgm:prSet loTypeId="urn:microsoft.com/office/officeart/2005/8/layout/process2" loCatId="process" qsTypeId="urn:microsoft.com/office/officeart/2005/8/quickstyle/simple1" qsCatId="simple" csTypeId="urn:microsoft.com/office/officeart/2005/8/colors/accent1_2" csCatId="accent1" phldr="1"/>
      <dgm:spPr/>
    </dgm:pt>
    <dgm:pt modelId="{C271A316-02DE-48AA-83AF-20EE055F4330}">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SMI</a:t>
          </a:r>
          <a:endParaRPr lang="en-US" dirty="0"/>
        </a:p>
      </dgm:t>
    </dgm:pt>
    <dgm:pt modelId="{E330C16F-0A9D-4C38-9CE5-A385D0C4C2CE}" type="parTrans" cxnId="{05E9B8FD-0736-4F00-AC5C-9E4425D969FB}">
      <dgm:prSet/>
      <dgm:spPr/>
      <dgm:t>
        <a:bodyPr/>
        <a:lstStyle/>
        <a:p>
          <a:endParaRPr lang="en-US"/>
        </a:p>
      </dgm:t>
    </dgm:pt>
    <dgm:pt modelId="{37F49414-D521-4F78-8026-3FE49A8CC50C}" type="sibTrans" cxnId="{05E9B8FD-0736-4F00-AC5C-9E4425D969FB}">
      <dgm:prSet custT="1"/>
      <dgm:spPr>
        <a:solidFill>
          <a:schemeClr val="accent1">
            <a:tint val="60000"/>
            <a:hueOff val="0"/>
            <a:satOff val="0"/>
            <a:lumOff val="0"/>
            <a:alpha val="0"/>
          </a:schemeClr>
        </a:solidFill>
      </dgm:spPr>
      <dgm:t>
        <a:bodyPr/>
        <a:lstStyle/>
        <a:p>
          <a:r>
            <a:rPr lang="en-US" sz="1200" baseline="0" dirty="0" smtClean="0"/>
            <a:t>OR</a:t>
          </a:r>
          <a:endParaRPr lang="en-US" sz="1200" baseline="0" dirty="0"/>
        </a:p>
      </dgm:t>
    </dgm:pt>
    <dgm:pt modelId="{3C3EC106-BC8A-4B95-9B8E-E04174AC8E98}">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Market </a:t>
          </a:r>
          <a:endParaRPr lang="en-US" dirty="0"/>
        </a:p>
      </dgm:t>
    </dgm:pt>
    <dgm:pt modelId="{9951DD4C-8BD7-4FF5-A50F-0C152FE2B299}" type="parTrans" cxnId="{D8EB69AF-A42E-4862-B4E6-44845DA40D04}">
      <dgm:prSet/>
      <dgm:spPr/>
      <dgm:t>
        <a:bodyPr/>
        <a:lstStyle/>
        <a:p>
          <a:endParaRPr lang="en-US"/>
        </a:p>
      </dgm:t>
    </dgm:pt>
    <dgm:pt modelId="{F8D0CA4C-5C51-4EAF-90F2-51C33EF6FDEE}" type="sibTrans" cxnId="{D8EB69AF-A42E-4862-B4E6-44845DA40D04}">
      <dgm:prSet custT="1"/>
      <dgm:spPr>
        <a:solidFill>
          <a:schemeClr val="accent1">
            <a:tint val="60000"/>
            <a:hueOff val="0"/>
            <a:satOff val="0"/>
            <a:lumOff val="0"/>
            <a:alpha val="0"/>
          </a:schemeClr>
        </a:solidFill>
      </dgm:spPr>
      <dgm:t>
        <a:bodyPr/>
        <a:lstStyle/>
        <a:p>
          <a:r>
            <a:rPr lang="en-US" sz="1200" baseline="0" dirty="0" smtClean="0"/>
            <a:t>OR</a:t>
          </a:r>
          <a:endParaRPr lang="en-US" sz="1200" baseline="0" dirty="0"/>
        </a:p>
      </dgm:t>
    </dgm:pt>
    <dgm:pt modelId="{A07C2903-1D5A-4FCE-9484-F73DF0756116}">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Depository</a:t>
          </a:r>
          <a:endParaRPr lang="en-US" dirty="0"/>
        </a:p>
      </dgm:t>
    </dgm:pt>
    <dgm:pt modelId="{9917B648-70F9-4068-AFE7-6CD6B1DB4B18}" type="parTrans" cxnId="{368D5E5C-9855-4ACA-9CC3-1D43022BDC9C}">
      <dgm:prSet/>
      <dgm:spPr/>
      <dgm:t>
        <a:bodyPr/>
        <a:lstStyle/>
        <a:p>
          <a:endParaRPr lang="en-US"/>
        </a:p>
      </dgm:t>
    </dgm:pt>
    <dgm:pt modelId="{BD2A8B29-A544-48DE-8395-4C9DF66357D3}" type="sibTrans" cxnId="{368D5E5C-9855-4ACA-9CC3-1D43022BDC9C}">
      <dgm:prSet/>
      <dgm:spPr/>
      <dgm:t>
        <a:bodyPr/>
        <a:lstStyle/>
        <a:p>
          <a:endParaRPr lang="en-US"/>
        </a:p>
      </dgm:t>
    </dgm:pt>
    <dgm:pt modelId="{C70F7D9A-7C19-4544-B9BE-373161CEE432}" type="pres">
      <dgm:prSet presAssocID="{EA346111-F111-4C81-8DAD-F8B555551BB8}" presName="linearFlow" presStyleCnt="0">
        <dgm:presLayoutVars>
          <dgm:resizeHandles val="exact"/>
        </dgm:presLayoutVars>
      </dgm:prSet>
      <dgm:spPr/>
    </dgm:pt>
    <dgm:pt modelId="{2954DF62-0EB5-421E-BBF2-42DEDD036B69}" type="pres">
      <dgm:prSet presAssocID="{C271A316-02DE-48AA-83AF-20EE055F4330}" presName="node" presStyleLbl="node1" presStyleIdx="0" presStyleCnt="3" custLinFactNeighborX="2924" custLinFactNeighborY="-53981">
        <dgm:presLayoutVars>
          <dgm:bulletEnabled val="1"/>
        </dgm:presLayoutVars>
      </dgm:prSet>
      <dgm:spPr/>
      <dgm:t>
        <a:bodyPr/>
        <a:lstStyle/>
        <a:p>
          <a:endParaRPr lang="en-US"/>
        </a:p>
      </dgm:t>
    </dgm:pt>
    <dgm:pt modelId="{C5C4EDED-3B33-48F8-B258-8553C27ED004}" type="pres">
      <dgm:prSet presAssocID="{37F49414-D521-4F78-8026-3FE49A8CC50C}" presName="sibTrans" presStyleLbl="sibTrans2D1" presStyleIdx="0" presStyleCnt="2" custScaleX="57144" custScaleY="256411"/>
      <dgm:spPr/>
      <dgm:t>
        <a:bodyPr/>
        <a:lstStyle/>
        <a:p>
          <a:endParaRPr lang="en-US"/>
        </a:p>
      </dgm:t>
    </dgm:pt>
    <dgm:pt modelId="{DD8607A5-D15C-4A74-8C8F-3CD0BBAE86C0}" type="pres">
      <dgm:prSet presAssocID="{37F49414-D521-4F78-8026-3FE49A8CC50C}" presName="connectorText" presStyleLbl="sibTrans2D1" presStyleIdx="0" presStyleCnt="2"/>
      <dgm:spPr/>
      <dgm:t>
        <a:bodyPr/>
        <a:lstStyle/>
        <a:p>
          <a:endParaRPr lang="en-US"/>
        </a:p>
      </dgm:t>
    </dgm:pt>
    <dgm:pt modelId="{DBB0EB7E-64EE-498F-824F-5B5AC502B7A9}" type="pres">
      <dgm:prSet presAssocID="{3C3EC106-BC8A-4B95-9B8E-E04174AC8E98}" presName="node" presStyleLbl="node1" presStyleIdx="1" presStyleCnt="3" custLinFactNeighborX="2924" custLinFactNeighborY="-80971">
        <dgm:presLayoutVars>
          <dgm:bulletEnabled val="1"/>
        </dgm:presLayoutVars>
      </dgm:prSet>
      <dgm:spPr/>
      <dgm:t>
        <a:bodyPr/>
        <a:lstStyle/>
        <a:p>
          <a:endParaRPr lang="en-US"/>
        </a:p>
      </dgm:t>
    </dgm:pt>
    <dgm:pt modelId="{FFBC2767-E602-42C0-927F-54BB9B0B5165}" type="pres">
      <dgm:prSet presAssocID="{F8D0CA4C-5C51-4EAF-90F2-51C33EF6FDEE}" presName="sibTrans" presStyleLbl="sibTrans2D1" presStyleIdx="1" presStyleCnt="2" custScaleX="36365" custScaleY="307693"/>
      <dgm:spPr/>
      <dgm:t>
        <a:bodyPr/>
        <a:lstStyle/>
        <a:p>
          <a:endParaRPr lang="en-US"/>
        </a:p>
      </dgm:t>
    </dgm:pt>
    <dgm:pt modelId="{DF86170C-998B-47D3-BC69-81CB7027C71F}" type="pres">
      <dgm:prSet presAssocID="{F8D0CA4C-5C51-4EAF-90F2-51C33EF6FDEE}" presName="connectorText" presStyleLbl="sibTrans2D1" presStyleIdx="1" presStyleCnt="2"/>
      <dgm:spPr/>
      <dgm:t>
        <a:bodyPr/>
        <a:lstStyle/>
        <a:p>
          <a:endParaRPr lang="en-US"/>
        </a:p>
      </dgm:t>
    </dgm:pt>
    <dgm:pt modelId="{F8A1FA21-BC5D-43ED-94BB-16B48EA8B61D}" type="pres">
      <dgm:prSet presAssocID="{A07C2903-1D5A-4FCE-9484-F73DF0756116}" presName="node" presStyleLbl="node1" presStyleIdx="2" presStyleCnt="3" custLinFactNeighborX="2924" custLinFactNeighborY="-32389">
        <dgm:presLayoutVars>
          <dgm:bulletEnabled val="1"/>
        </dgm:presLayoutVars>
      </dgm:prSet>
      <dgm:spPr/>
      <dgm:t>
        <a:bodyPr/>
        <a:lstStyle/>
        <a:p>
          <a:endParaRPr lang="en-US"/>
        </a:p>
      </dgm:t>
    </dgm:pt>
  </dgm:ptLst>
  <dgm:cxnLst>
    <dgm:cxn modelId="{05E9B8FD-0736-4F00-AC5C-9E4425D969FB}" srcId="{EA346111-F111-4C81-8DAD-F8B555551BB8}" destId="{C271A316-02DE-48AA-83AF-20EE055F4330}" srcOrd="0" destOrd="0" parTransId="{E330C16F-0A9D-4C38-9CE5-A385D0C4C2CE}" sibTransId="{37F49414-D521-4F78-8026-3FE49A8CC50C}"/>
    <dgm:cxn modelId="{3BD66A5B-F249-4FE1-BC07-4DB04906314A}" type="presOf" srcId="{C271A316-02DE-48AA-83AF-20EE055F4330}" destId="{2954DF62-0EB5-421E-BBF2-42DEDD036B69}" srcOrd="0" destOrd="0" presId="urn:microsoft.com/office/officeart/2005/8/layout/process2"/>
    <dgm:cxn modelId="{159202EE-97A3-458B-B57D-9097FF5D967E}" type="presOf" srcId="{A07C2903-1D5A-4FCE-9484-F73DF0756116}" destId="{F8A1FA21-BC5D-43ED-94BB-16B48EA8B61D}" srcOrd="0" destOrd="0" presId="urn:microsoft.com/office/officeart/2005/8/layout/process2"/>
    <dgm:cxn modelId="{3DA1F2FD-964E-43B0-9A07-A811BD2ED560}" type="presOf" srcId="{37F49414-D521-4F78-8026-3FE49A8CC50C}" destId="{C5C4EDED-3B33-48F8-B258-8553C27ED004}" srcOrd="0" destOrd="0" presId="urn:microsoft.com/office/officeart/2005/8/layout/process2"/>
    <dgm:cxn modelId="{FAAAA74C-EC94-4EAC-9370-F11795751601}" type="presOf" srcId="{3C3EC106-BC8A-4B95-9B8E-E04174AC8E98}" destId="{DBB0EB7E-64EE-498F-824F-5B5AC502B7A9}" srcOrd="0" destOrd="0" presId="urn:microsoft.com/office/officeart/2005/8/layout/process2"/>
    <dgm:cxn modelId="{D367185B-30E6-47D1-AAF1-44358F6678FB}" type="presOf" srcId="{F8D0CA4C-5C51-4EAF-90F2-51C33EF6FDEE}" destId="{FFBC2767-E602-42C0-927F-54BB9B0B5165}" srcOrd="0" destOrd="0" presId="urn:microsoft.com/office/officeart/2005/8/layout/process2"/>
    <dgm:cxn modelId="{03181EBC-59A5-4181-A16D-0E7ED6A42D68}" type="presOf" srcId="{37F49414-D521-4F78-8026-3FE49A8CC50C}" destId="{DD8607A5-D15C-4A74-8C8F-3CD0BBAE86C0}" srcOrd="1" destOrd="0" presId="urn:microsoft.com/office/officeart/2005/8/layout/process2"/>
    <dgm:cxn modelId="{89B20070-4720-40BE-AEA4-7B2FC764FB16}" type="presOf" srcId="{F8D0CA4C-5C51-4EAF-90F2-51C33EF6FDEE}" destId="{DF86170C-998B-47D3-BC69-81CB7027C71F}" srcOrd="1" destOrd="0" presId="urn:microsoft.com/office/officeart/2005/8/layout/process2"/>
    <dgm:cxn modelId="{368D5E5C-9855-4ACA-9CC3-1D43022BDC9C}" srcId="{EA346111-F111-4C81-8DAD-F8B555551BB8}" destId="{A07C2903-1D5A-4FCE-9484-F73DF0756116}" srcOrd="2" destOrd="0" parTransId="{9917B648-70F9-4068-AFE7-6CD6B1DB4B18}" sibTransId="{BD2A8B29-A544-48DE-8395-4C9DF66357D3}"/>
    <dgm:cxn modelId="{D8EB69AF-A42E-4862-B4E6-44845DA40D04}" srcId="{EA346111-F111-4C81-8DAD-F8B555551BB8}" destId="{3C3EC106-BC8A-4B95-9B8E-E04174AC8E98}" srcOrd="1" destOrd="0" parTransId="{9951DD4C-8BD7-4FF5-A50F-0C152FE2B299}" sibTransId="{F8D0CA4C-5C51-4EAF-90F2-51C33EF6FDEE}"/>
    <dgm:cxn modelId="{2449F88E-9270-4BC3-A805-F841D374AD8A}" type="presOf" srcId="{EA346111-F111-4C81-8DAD-F8B555551BB8}" destId="{C70F7D9A-7C19-4544-B9BE-373161CEE432}" srcOrd="0" destOrd="0" presId="urn:microsoft.com/office/officeart/2005/8/layout/process2"/>
    <dgm:cxn modelId="{40F0867F-E090-417E-B6A0-67124136F3D0}" type="presParOf" srcId="{C70F7D9A-7C19-4544-B9BE-373161CEE432}" destId="{2954DF62-0EB5-421E-BBF2-42DEDD036B69}" srcOrd="0" destOrd="0" presId="urn:microsoft.com/office/officeart/2005/8/layout/process2"/>
    <dgm:cxn modelId="{E66F6D6A-DDAE-462A-A242-D9E3F74FDBF3}" type="presParOf" srcId="{C70F7D9A-7C19-4544-B9BE-373161CEE432}" destId="{C5C4EDED-3B33-48F8-B258-8553C27ED004}" srcOrd="1" destOrd="0" presId="urn:microsoft.com/office/officeart/2005/8/layout/process2"/>
    <dgm:cxn modelId="{A18701F8-B0BF-497C-9012-60A270011868}" type="presParOf" srcId="{C5C4EDED-3B33-48F8-B258-8553C27ED004}" destId="{DD8607A5-D15C-4A74-8C8F-3CD0BBAE86C0}" srcOrd="0" destOrd="0" presId="urn:microsoft.com/office/officeart/2005/8/layout/process2"/>
    <dgm:cxn modelId="{ED0F4BE7-0087-4906-B696-221DBD5F210B}" type="presParOf" srcId="{C70F7D9A-7C19-4544-B9BE-373161CEE432}" destId="{DBB0EB7E-64EE-498F-824F-5B5AC502B7A9}" srcOrd="2" destOrd="0" presId="urn:microsoft.com/office/officeart/2005/8/layout/process2"/>
    <dgm:cxn modelId="{AEDCBD71-8C75-4C81-985A-1AE181D7C4D8}" type="presParOf" srcId="{C70F7D9A-7C19-4544-B9BE-373161CEE432}" destId="{FFBC2767-E602-42C0-927F-54BB9B0B5165}" srcOrd="3" destOrd="0" presId="urn:microsoft.com/office/officeart/2005/8/layout/process2"/>
    <dgm:cxn modelId="{AB99A402-1E1D-47D8-8D87-2771D3CF461C}" type="presParOf" srcId="{FFBC2767-E602-42C0-927F-54BB9B0B5165}" destId="{DF86170C-998B-47D3-BC69-81CB7027C71F}" srcOrd="0" destOrd="0" presId="urn:microsoft.com/office/officeart/2005/8/layout/process2"/>
    <dgm:cxn modelId="{AD33439E-6D1A-40AF-839C-2548C3D317ED}" type="presParOf" srcId="{C70F7D9A-7C19-4544-B9BE-373161CEE432}" destId="{F8A1FA21-BC5D-43ED-94BB-16B48EA8B61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86D19-1A96-4F20-8E83-67FA2C4940E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7E81E997-2079-4F66-A0B7-3843B19F708A}">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SECORE</a:t>
          </a:r>
        </a:p>
        <a:p>
          <a:r>
            <a:rPr lang="en-US" dirty="0" smtClean="0"/>
            <a:t>G.I.</a:t>
          </a:r>
        </a:p>
        <a:p>
          <a:r>
            <a:rPr lang="en-US" dirty="0" smtClean="0"/>
            <a:t>T.M.</a:t>
          </a:r>
          <a:endParaRPr lang="en-US" dirty="0"/>
        </a:p>
      </dgm:t>
    </dgm:pt>
    <dgm:pt modelId="{7DC4EDE1-CC91-48EC-9C89-0057440FF3D4}" type="parTrans" cxnId="{3B9CF580-19D5-442F-A48F-FED9A4D82787}">
      <dgm:prSet/>
      <dgm:spPr/>
      <dgm:t>
        <a:bodyPr/>
        <a:lstStyle/>
        <a:p>
          <a:endParaRPr lang="en-US"/>
        </a:p>
      </dgm:t>
    </dgm:pt>
    <dgm:pt modelId="{042D1DAB-4937-445F-9152-4FFF890F03A8}" type="sibTrans" cxnId="{3B9CF580-19D5-442F-A48F-FED9A4D82787}">
      <dgm:prSet/>
      <dgm:spPr/>
      <dgm:t>
        <a:bodyPr/>
        <a:lstStyle/>
        <a:p>
          <a:endParaRPr lang="en-US"/>
        </a:p>
      </dgm:t>
    </dgm:pt>
    <dgm:pt modelId="{84DBEAAE-ED4C-4F2A-87F2-A6F445668086}">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SFE</a:t>
          </a:r>
          <a:endParaRPr lang="en-US" dirty="0"/>
        </a:p>
      </dgm:t>
    </dgm:pt>
    <dgm:pt modelId="{31A7392A-9D73-4C86-8E7C-6213C87CD5C0}" type="parTrans" cxnId="{15A0E34D-51EC-49B9-A349-6F82DDE64340}">
      <dgm:prSet/>
      <dgm:spPr>
        <a:ln>
          <a:solidFill>
            <a:schemeClr val="tx1"/>
          </a:solidFill>
        </a:ln>
      </dgm:spPr>
      <dgm:t>
        <a:bodyPr/>
        <a:lstStyle/>
        <a:p>
          <a:endParaRPr lang="en-US"/>
        </a:p>
      </dgm:t>
    </dgm:pt>
    <dgm:pt modelId="{AC8EEAFE-D9C5-4B7E-8A99-A6B8036E0B75}" type="sibTrans" cxnId="{15A0E34D-51EC-49B9-A349-6F82DDE64340}">
      <dgm:prSet/>
      <dgm:spPr/>
      <dgm:t>
        <a:bodyPr/>
        <a:lstStyle/>
        <a:p>
          <a:endParaRPr lang="en-US"/>
        </a:p>
      </dgm:t>
    </dgm:pt>
    <dgm:pt modelId="{357722C9-8E34-4357-8398-611C138CB5DD}">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C.S.D.</a:t>
          </a:r>
          <a:endParaRPr lang="en-US" dirty="0"/>
        </a:p>
      </dgm:t>
    </dgm:pt>
    <dgm:pt modelId="{D4FF71BC-AEB0-494A-949C-B64B61F6C257}" type="parTrans" cxnId="{4FC9EA5F-FC6A-46CE-96B9-721EF6F8259D}">
      <dgm:prSet/>
      <dgm:spPr>
        <a:ln w="50800">
          <a:solidFill>
            <a:schemeClr val="tx1"/>
          </a:solidFill>
          <a:tailEnd type="triangle"/>
        </a:ln>
      </dgm:spPr>
      <dgm:t>
        <a:bodyPr/>
        <a:lstStyle/>
        <a:p>
          <a:endParaRPr lang="en-US"/>
        </a:p>
      </dgm:t>
    </dgm:pt>
    <dgm:pt modelId="{52A53AD5-BEEF-4B7D-BC3E-EE6216B3801F}" type="sibTrans" cxnId="{4FC9EA5F-FC6A-46CE-96B9-721EF6F8259D}">
      <dgm:prSet/>
      <dgm:spPr/>
      <dgm:t>
        <a:bodyPr/>
        <a:lstStyle/>
        <a:p>
          <a:endParaRPr lang="en-US"/>
        </a:p>
      </dgm:t>
    </dgm:pt>
    <dgm:pt modelId="{FEBA6EC7-525D-4651-A01C-F096130DCA85}">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G.C.C.S.</a:t>
          </a:r>
          <a:endParaRPr lang="en-US" dirty="0"/>
        </a:p>
      </dgm:t>
    </dgm:pt>
    <dgm:pt modelId="{94311EE7-E620-4C8C-B6E4-BABBDD7F5D92}" type="parTrans" cxnId="{2C9A2AB2-5859-4CCF-A73B-81653F3170AD}">
      <dgm:prSet/>
      <dgm:spPr>
        <a:ln w="47625">
          <a:solidFill>
            <a:schemeClr val="tx1"/>
          </a:solidFill>
          <a:tailEnd type="triangle"/>
        </a:ln>
      </dgm:spPr>
      <dgm:t>
        <a:bodyPr/>
        <a:lstStyle/>
        <a:p>
          <a:endParaRPr lang="en-US"/>
        </a:p>
      </dgm:t>
    </dgm:pt>
    <dgm:pt modelId="{0869AE94-931F-4589-9FE1-A497602EF1CD}" type="sibTrans" cxnId="{2C9A2AB2-5859-4CCF-A73B-81653F3170AD}">
      <dgm:prSet/>
      <dgm:spPr/>
      <dgm:t>
        <a:bodyPr/>
        <a:lstStyle/>
        <a:p>
          <a:endParaRPr lang="en-US"/>
        </a:p>
      </dgm:t>
    </dgm:pt>
    <dgm:pt modelId="{422AE6F9-C454-443E-806F-B4366A5A5B51}" type="pres">
      <dgm:prSet presAssocID="{77486D19-1A96-4F20-8E83-67FA2C4940EA}" presName="Name0" presStyleCnt="0">
        <dgm:presLayoutVars>
          <dgm:chMax val="1"/>
          <dgm:chPref val="1"/>
          <dgm:dir/>
          <dgm:animOne val="branch"/>
          <dgm:animLvl val="lvl"/>
        </dgm:presLayoutVars>
      </dgm:prSet>
      <dgm:spPr/>
      <dgm:t>
        <a:bodyPr/>
        <a:lstStyle/>
        <a:p>
          <a:endParaRPr lang="en-US"/>
        </a:p>
      </dgm:t>
    </dgm:pt>
    <dgm:pt modelId="{CCFB2ED1-F6AF-4A7E-BC27-647B5A24AF9A}" type="pres">
      <dgm:prSet presAssocID="{7E81E997-2079-4F66-A0B7-3843B19F708A}" presName="singleCycle" presStyleCnt="0"/>
      <dgm:spPr/>
    </dgm:pt>
    <dgm:pt modelId="{0AF3AA02-107F-4DCE-8AD3-5D1E1B9CD089}" type="pres">
      <dgm:prSet presAssocID="{7E81E997-2079-4F66-A0B7-3843B19F708A}" presName="singleCenter" presStyleLbl="node1" presStyleIdx="0" presStyleCnt="4" custScaleX="168647" custScaleY="91297">
        <dgm:presLayoutVars>
          <dgm:chMax val="7"/>
          <dgm:chPref val="7"/>
        </dgm:presLayoutVars>
      </dgm:prSet>
      <dgm:spPr/>
      <dgm:t>
        <a:bodyPr/>
        <a:lstStyle/>
        <a:p>
          <a:endParaRPr lang="en-US"/>
        </a:p>
      </dgm:t>
    </dgm:pt>
    <dgm:pt modelId="{2912763A-4072-4DE0-A860-DFF100BA1A94}" type="pres">
      <dgm:prSet presAssocID="{31A7392A-9D73-4C86-8E7C-6213C87CD5C0}" presName="Name56" presStyleLbl="parChTrans1D2" presStyleIdx="0" presStyleCnt="3"/>
      <dgm:spPr/>
      <dgm:t>
        <a:bodyPr/>
        <a:lstStyle/>
        <a:p>
          <a:endParaRPr lang="en-US"/>
        </a:p>
      </dgm:t>
    </dgm:pt>
    <dgm:pt modelId="{04BD8EA6-D47F-46DC-9430-0C1ACBDEA8E5}" type="pres">
      <dgm:prSet presAssocID="{84DBEAAE-ED4C-4F2A-87F2-A6F445668086}" presName="text0" presStyleLbl="node1" presStyleIdx="1" presStyleCnt="4" custScaleX="218420" custRadScaleRad="84555" custRadScaleInc="728">
        <dgm:presLayoutVars>
          <dgm:bulletEnabled val="1"/>
        </dgm:presLayoutVars>
      </dgm:prSet>
      <dgm:spPr/>
      <dgm:t>
        <a:bodyPr/>
        <a:lstStyle/>
        <a:p>
          <a:endParaRPr lang="en-US"/>
        </a:p>
      </dgm:t>
    </dgm:pt>
    <dgm:pt modelId="{88FC24B4-083E-4C56-8C6F-E3183C89BFB5}" type="pres">
      <dgm:prSet presAssocID="{D4FF71BC-AEB0-494A-949C-B64B61F6C257}" presName="Name56" presStyleLbl="parChTrans1D2" presStyleIdx="1" presStyleCnt="3"/>
      <dgm:spPr/>
      <dgm:t>
        <a:bodyPr/>
        <a:lstStyle/>
        <a:p>
          <a:endParaRPr lang="en-US"/>
        </a:p>
      </dgm:t>
    </dgm:pt>
    <dgm:pt modelId="{F2CAD267-5A25-4B33-8710-E74DD2987D1A}" type="pres">
      <dgm:prSet presAssocID="{357722C9-8E34-4357-8398-611C138CB5DD}" presName="text0" presStyleLbl="node1" presStyleIdx="2" presStyleCnt="4" custScaleX="142628" custRadScaleRad="141230" custRadScaleInc="-9996">
        <dgm:presLayoutVars>
          <dgm:bulletEnabled val="1"/>
        </dgm:presLayoutVars>
      </dgm:prSet>
      <dgm:spPr/>
      <dgm:t>
        <a:bodyPr/>
        <a:lstStyle/>
        <a:p>
          <a:endParaRPr lang="en-US"/>
        </a:p>
      </dgm:t>
    </dgm:pt>
    <dgm:pt modelId="{4CF30CF9-B4FD-4865-A741-DEAF3B1FC7ED}" type="pres">
      <dgm:prSet presAssocID="{94311EE7-E620-4C8C-B6E4-BABBDD7F5D92}" presName="Name56" presStyleLbl="parChTrans1D2" presStyleIdx="2" presStyleCnt="3"/>
      <dgm:spPr/>
      <dgm:t>
        <a:bodyPr/>
        <a:lstStyle/>
        <a:p>
          <a:endParaRPr lang="en-US"/>
        </a:p>
      </dgm:t>
    </dgm:pt>
    <dgm:pt modelId="{A1ECA5B7-BC35-47BB-BDE9-617D3CB2427F}" type="pres">
      <dgm:prSet presAssocID="{FEBA6EC7-525D-4651-A01C-F096130DCA85}" presName="text0" presStyleLbl="node1" presStyleIdx="3" presStyleCnt="4" custScaleX="136718" custRadScaleRad="137180" custRadScaleInc="11537">
        <dgm:presLayoutVars>
          <dgm:bulletEnabled val="1"/>
        </dgm:presLayoutVars>
      </dgm:prSet>
      <dgm:spPr/>
      <dgm:t>
        <a:bodyPr/>
        <a:lstStyle/>
        <a:p>
          <a:endParaRPr lang="en-US"/>
        </a:p>
      </dgm:t>
    </dgm:pt>
  </dgm:ptLst>
  <dgm:cxnLst>
    <dgm:cxn modelId="{3B9CF580-19D5-442F-A48F-FED9A4D82787}" srcId="{77486D19-1A96-4F20-8E83-67FA2C4940EA}" destId="{7E81E997-2079-4F66-A0B7-3843B19F708A}" srcOrd="0" destOrd="0" parTransId="{7DC4EDE1-CC91-48EC-9C89-0057440FF3D4}" sibTransId="{042D1DAB-4937-445F-9152-4FFF890F03A8}"/>
    <dgm:cxn modelId="{15A0E34D-51EC-49B9-A349-6F82DDE64340}" srcId="{7E81E997-2079-4F66-A0B7-3843B19F708A}" destId="{84DBEAAE-ED4C-4F2A-87F2-A6F445668086}" srcOrd="0" destOrd="0" parTransId="{31A7392A-9D73-4C86-8E7C-6213C87CD5C0}" sibTransId="{AC8EEAFE-D9C5-4B7E-8A99-A6B8036E0B75}"/>
    <dgm:cxn modelId="{76072D48-8263-4368-A20C-01847ECC3610}" type="presOf" srcId="{94311EE7-E620-4C8C-B6E4-BABBDD7F5D92}" destId="{4CF30CF9-B4FD-4865-A741-DEAF3B1FC7ED}" srcOrd="0" destOrd="0" presId="urn:microsoft.com/office/officeart/2008/layout/RadialCluster"/>
    <dgm:cxn modelId="{C217BE2F-3DDE-46F9-9BCC-3C80D8DF4687}" type="presOf" srcId="{77486D19-1A96-4F20-8E83-67FA2C4940EA}" destId="{422AE6F9-C454-443E-806F-B4366A5A5B51}" srcOrd="0" destOrd="0" presId="urn:microsoft.com/office/officeart/2008/layout/RadialCluster"/>
    <dgm:cxn modelId="{2C9A2AB2-5859-4CCF-A73B-81653F3170AD}" srcId="{7E81E997-2079-4F66-A0B7-3843B19F708A}" destId="{FEBA6EC7-525D-4651-A01C-F096130DCA85}" srcOrd="2" destOrd="0" parTransId="{94311EE7-E620-4C8C-B6E4-BABBDD7F5D92}" sibTransId="{0869AE94-931F-4589-9FE1-A497602EF1CD}"/>
    <dgm:cxn modelId="{4FC9EA5F-FC6A-46CE-96B9-721EF6F8259D}" srcId="{7E81E997-2079-4F66-A0B7-3843B19F708A}" destId="{357722C9-8E34-4357-8398-611C138CB5DD}" srcOrd="1" destOrd="0" parTransId="{D4FF71BC-AEB0-494A-949C-B64B61F6C257}" sibTransId="{52A53AD5-BEEF-4B7D-BC3E-EE6216B3801F}"/>
    <dgm:cxn modelId="{B88F4845-0FBA-414F-83BB-6405E9989461}" type="presOf" srcId="{357722C9-8E34-4357-8398-611C138CB5DD}" destId="{F2CAD267-5A25-4B33-8710-E74DD2987D1A}" srcOrd="0" destOrd="0" presId="urn:microsoft.com/office/officeart/2008/layout/RadialCluster"/>
    <dgm:cxn modelId="{45160943-B06A-4FCD-ABDE-21D59ECA8D08}" type="presOf" srcId="{7E81E997-2079-4F66-A0B7-3843B19F708A}" destId="{0AF3AA02-107F-4DCE-8AD3-5D1E1B9CD089}" srcOrd="0" destOrd="0" presId="urn:microsoft.com/office/officeart/2008/layout/RadialCluster"/>
    <dgm:cxn modelId="{A1D5BBBE-8BB4-4539-B4DE-353C1B9C4F99}" type="presOf" srcId="{84DBEAAE-ED4C-4F2A-87F2-A6F445668086}" destId="{04BD8EA6-D47F-46DC-9430-0C1ACBDEA8E5}" srcOrd="0" destOrd="0" presId="urn:microsoft.com/office/officeart/2008/layout/RadialCluster"/>
    <dgm:cxn modelId="{86A9FE22-C13C-4862-8F99-EBD4CECC1762}" type="presOf" srcId="{31A7392A-9D73-4C86-8E7C-6213C87CD5C0}" destId="{2912763A-4072-4DE0-A860-DFF100BA1A94}" srcOrd="0" destOrd="0" presId="urn:microsoft.com/office/officeart/2008/layout/RadialCluster"/>
    <dgm:cxn modelId="{BBF882F4-252D-4D34-9E5A-CAB1AF994464}" type="presOf" srcId="{FEBA6EC7-525D-4651-A01C-F096130DCA85}" destId="{A1ECA5B7-BC35-47BB-BDE9-617D3CB2427F}" srcOrd="0" destOrd="0" presId="urn:microsoft.com/office/officeart/2008/layout/RadialCluster"/>
    <dgm:cxn modelId="{11437187-0B8E-4C7D-BAA2-34A3E1ECB354}" type="presOf" srcId="{D4FF71BC-AEB0-494A-949C-B64B61F6C257}" destId="{88FC24B4-083E-4C56-8C6F-E3183C89BFB5}" srcOrd="0" destOrd="0" presId="urn:microsoft.com/office/officeart/2008/layout/RadialCluster"/>
    <dgm:cxn modelId="{847C5E8A-B4F5-4A2D-BEC6-DC24B96BDC6D}" type="presParOf" srcId="{422AE6F9-C454-443E-806F-B4366A5A5B51}" destId="{CCFB2ED1-F6AF-4A7E-BC27-647B5A24AF9A}" srcOrd="0" destOrd="0" presId="urn:microsoft.com/office/officeart/2008/layout/RadialCluster"/>
    <dgm:cxn modelId="{5E909609-6A73-4461-92FB-154A79A9A50A}" type="presParOf" srcId="{CCFB2ED1-F6AF-4A7E-BC27-647B5A24AF9A}" destId="{0AF3AA02-107F-4DCE-8AD3-5D1E1B9CD089}" srcOrd="0" destOrd="0" presId="urn:microsoft.com/office/officeart/2008/layout/RadialCluster"/>
    <dgm:cxn modelId="{E1E3F675-44DF-4691-A74C-06CAAC29CFA2}" type="presParOf" srcId="{CCFB2ED1-F6AF-4A7E-BC27-647B5A24AF9A}" destId="{2912763A-4072-4DE0-A860-DFF100BA1A94}" srcOrd="1" destOrd="0" presId="urn:microsoft.com/office/officeart/2008/layout/RadialCluster"/>
    <dgm:cxn modelId="{DDF5A297-B820-4233-B35C-713BB7CF5BCC}" type="presParOf" srcId="{CCFB2ED1-F6AF-4A7E-BC27-647B5A24AF9A}" destId="{04BD8EA6-D47F-46DC-9430-0C1ACBDEA8E5}" srcOrd="2" destOrd="0" presId="urn:microsoft.com/office/officeart/2008/layout/RadialCluster"/>
    <dgm:cxn modelId="{2DCBA9BB-1D4D-4FB8-AD68-2E07EDB327B0}" type="presParOf" srcId="{CCFB2ED1-F6AF-4A7E-BC27-647B5A24AF9A}" destId="{88FC24B4-083E-4C56-8C6F-E3183C89BFB5}" srcOrd="3" destOrd="0" presId="urn:microsoft.com/office/officeart/2008/layout/RadialCluster"/>
    <dgm:cxn modelId="{60366D1C-019A-41C5-9CBF-7DEC927EBFF0}" type="presParOf" srcId="{CCFB2ED1-F6AF-4A7E-BC27-647B5A24AF9A}" destId="{F2CAD267-5A25-4B33-8710-E74DD2987D1A}" srcOrd="4" destOrd="0" presId="urn:microsoft.com/office/officeart/2008/layout/RadialCluster"/>
    <dgm:cxn modelId="{9A27CF83-FFB4-48B2-B3FD-510697D9E846}" type="presParOf" srcId="{CCFB2ED1-F6AF-4A7E-BC27-647B5A24AF9A}" destId="{4CF30CF9-B4FD-4865-A741-DEAF3B1FC7ED}" srcOrd="5" destOrd="0" presId="urn:microsoft.com/office/officeart/2008/layout/RadialCluster"/>
    <dgm:cxn modelId="{29856255-2C5B-46D4-AD79-14068FEEA484}" type="presParOf" srcId="{CCFB2ED1-F6AF-4A7E-BC27-647B5A24AF9A}" destId="{A1ECA5B7-BC35-47BB-BDE9-617D3CB2427F}" srcOrd="6"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4DF62-0EB5-421E-BBF2-42DEDD036B69}">
      <dsp:nvSpPr>
        <dsp:cNvPr id="0" name=""/>
        <dsp:cNvSpPr/>
      </dsp:nvSpPr>
      <dsp:spPr>
        <a:xfrm>
          <a:off x="1253490" y="0"/>
          <a:ext cx="1303019" cy="7238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SMI</a:t>
          </a:r>
          <a:endParaRPr lang="en-US" sz="1800" kern="1200" dirty="0"/>
        </a:p>
      </dsp:txBody>
      <dsp:txXfrm>
        <a:off x="1274692" y="21202"/>
        <a:ext cx="1260615" cy="681495"/>
      </dsp:txXfrm>
    </dsp:sp>
    <dsp:sp modelId="{C5C4EDED-3B33-48F8-B258-8553C27ED004}">
      <dsp:nvSpPr>
        <dsp:cNvPr id="0" name=""/>
        <dsp:cNvSpPr/>
      </dsp:nvSpPr>
      <dsp:spPr>
        <a:xfrm rot="5400000">
          <a:off x="1847848" y="439614"/>
          <a:ext cx="114302" cy="835271"/>
        </a:xfrm>
        <a:prstGeom prst="rightArrow">
          <a:avLst>
            <a:gd name="adj1" fmla="val 60000"/>
            <a:gd name="adj2" fmla="val 50000"/>
          </a:avLst>
        </a:prstGeom>
        <a:solidFill>
          <a:schemeClr val="accent1">
            <a:tint val="60000"/>
            <a:hueOff val="0"/>
            <a:satOff val="0"/>
            <a:lumOff val="0"/>
            <a:alpha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baseline="0" dirty="0" smtClean="0"/>
            <a:t>OR</a:t>
          </a:r>
          <a:endParaRPr lang="en-US" sz="1200" kern="1200" baseline="0" dirty="0"/>
        </a:p>
      </dsp:txBody>
      <dsp:txXfrm rot="-5400000">
        <a:off x="1654418" y="800099"/>
        <a:ext cx="501163" cy="80011"/>
      </dsp:txXfrm>
    </dsp:sp>
    <dsp:sp modelId="{DBB0EB7E-64EE-498F-824F-5B5AC502B7A9}">
      <dsp:nvSpPr>
        <dsp:cNvPr id="0" name=""/>
        <dsp:cNvSpPr/>
      </dsp:nvSpPr>
      <dsp:spPr>
        <a:xfrm>
          <a:off x="1253490" y="990600"/>
          <a:ext cx="1303019" cy="7238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Market </a:t>
          </a:r>
          <a:endParaRPr lang="en-US" sz="1800" kern="1200" dirty="0"/>
        </a:p>
      </dsp:txBody>
      <dsp:txXfrm>
        <a:off x="1274692" y="1011802"/>
        <a:ext cx="1260615" cy="681495"/>
      </dsp:txXfrm>
    </dsp:sp>
    <dsp:sp modelId="{FFBC2767-E602-42C0-927F-54BB9B0B5165}">
      <dsp:nvSpPr>
        <dsp:cNvPr id="0" name=""/>
        <dsp:cNvSpPr/>
      </dsp:nvSpPr>
      <dsp:spPr>
        <a:xfrm rot="5400000">
          <a:off x="1847848" y="1422887"/>
          <a:ext cx="114303" cy="1002325"/>
        </a:xfrm>
        <a:prstGeom prst="rightArrow">
          <a:avLst>
            <a:gd name="adj1" fmla="val 60000"/>
            <a:gd name="adj2" fmla="val 50000"/>
          </a:avLst>
        </a:prstGeom>
        <a:solidFill>
          <a:schemeClr val="accent1">
            <a:tint val="60000"/>
            <a:hueOff val="0"/>
            <a:satOff val="0"/>
            <a:lumOff val="0"/>
            <a:alpha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baseline="0" dirty="0" smtClean="0"/>
            <a:t>OR</a:t>
          </a:r>
          <a:endParaRPr lang="en-US" sz="1200" kern="1200" baseline="0" dirty="0"/>
        </a:p>
      </dsp:txBody>
      <dsp:txXfrm rot="-5400000">
        <a:off x="1604303" y="1866898"/>
        <a:ext cx="601395" cy="80012"/>
      </dsp:txXfrm>
    </dsp:sp>
    <dsp:sp modelId="{F8A1FA21-BC5D-43ED-94BB-16B48EA8B61D}">
      <dsp:nvSpPr>
        <dsp:cNvPr id="0" name=""/>
        <dsp:cNvSpPr/>
      </dsp:nvSpPr>
      <dsp:spPr>
        <a:xfrm>
          <a:off x="1253490" y="2133599"/>
          <a:ext cx="1303019" cy="7238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Depository</a:t>
          </a:r>
          <a:endParaRPr lang="en-US" sz="1800" kern="1200" dirty="0"/>
        </a:p>
      </dsp:txBody>
      <dsp:txXfrm>
        <a:off x="1274692" y="2154801"/>
        <a:ext cx="1260615" cy="681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3AA02-107F-4DCE-8AD3-5D1E1B9CD089}">
      <dsp:nvSpPr>
        <dsp:cNvPr id="0" name=""/>
        <dsp:cNvSpPr/>
      </dsp:nvSpPr>
      <dsp:spPr>
        <a:xfrm>
          <a:off x="1658294" y="1457824"/>
          <a:ext cx="1542108" cy="834819"/>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SECORE</a:t>
          </a:r>
        </a:p>
        <a:p>
          <a:pPr lvl="0" algn="ctr" defTabSz="577850">
            <a:lnSpc>
              <a:spcPct val="90000"/>
            </a:lnSpc>
            <a:spcBef>
              <a:spcPct val="0"/>
            </a:spcBef>
            <a:spcAft>
              <a:spcPct val="35000"/>
            </a:spcAft>
          </a:pPr>
          <a:r>
            <a:rPr lang="en-US" sz="1300" kern="1200" dirty="0" smtClean="0"/>
            <a:t>G.I.</a:t>
          </a:r>
        </a:p>
        <a:p>
          <a:pPr lvl="0" algn="ctr" defTabSz="577850">
            <a:lnSpc>
              <a:spcPct val="90000"/>
            </a:lnSpc>
            <a:spcBef>
              <a:spcPct val="0"/>
            </a:spcBef>
            <a:spcAft>
              <a:spcPct val="35000"/>
            </a:spcAft>
          </a:pPr>
          <a:r>
            <a:rPr lang="en-US" sz="1300" kern="1200" dirty="0" smtClean="0"/>
            <a:t>T.M.</a:t>
          </a:r>
          <a:endParaRPr lang="en-US" sz="1300" kern="1200" dirty="0"/>
        </a:p>
      </dsp:txBody>
      <dsp:txXfrm>
        <a:off x="1699047" y="1498577"/>
        <a:ext cx="1460602" cy="753313"/>
      </dsp:txXfrm>
    </dsp:sp>
    <dsp:sp modelId="{2912763A-4072-4DE0-A860-DFF100BA1A94}">
      <dsp:nvSpPr>
        <dsp:cNvPr id="0" name=""/>
        <dsp:cNvSpPr/>
      </dsp:nvSpPr>
      <dsp:spPr>
        <a:xfrm rot="16226208">
          <a:off x="2202204" y="1225736"/>
          <a:ext cx="464189" cy="0"/>
        </a:xfrm>
        <a:custGeom>
          <a:avLst/>
          <a:gdLst/>
          <a:ahLst/>
          <a:cxnLst/>
          <a:rect l="0" t="0" r="0" b="0"/>
          <a:pathLst>
            <a:path>
              <a:moveTo>
                <a:pt x="0" y="0"/>
              </a:moveTo>
              <a:lnTo>
                <a:pt x="464189" y="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4BD8EA6-D47F-46DC-9430-0C1ACBDEA8E5}">
      <dsp:nvSpPr>
        <dsp:cNvPr id="0" name=""/>
        <dsp:cNvSpPr/>
      </dsp:nvSpPr>
      <dsp:spPr>
        <a:xfrm>
          <a:off x="1769331" y="380999"/>
          <a:ext cx="1338145" cy="61264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SFE</a:t>
          </a:r>
          <a:endParaRPr lang="en-US" sz="3000" kern="1200" dirty="0"/>
        </a:p>
      </dsp:txBody>
      <dsp:txXfrm>
        <a:off x="1799238" y="410906"/>
        <a:ext cx="1278331" cy="552834"/>
      </dsp:txXfrm>
    </dsp:sp>
    <dsp:sp modelId="{88FC24B4-083E-4C56-8C6F-E3183C89BFB5}">
      <dsp:nvSpPr>
        <dsp:cNvPr id="0" name=""/>
        <dsp:cNvSpPr/>
      </dsp:nvSpPr>
      <dsp:spPr>
        <a:xfrm rot="1440144">
          <a:off x="3171784" y="2353189"/>
          <a:ext cx="661894" cy="0"/>
        </a:xfrm>
        <a:custGeom>
          <a:avLst/>
          <a:gdLst/>
          <a:ahLst/>
          <a:cxnLst/>
          <a:rect l="0" t="0" r="0" b="0"/>
          <a:pathLst>
            <a:path>
              <a:moveTo>
                <a:pt x="0" y="0"/>
              </a:moveTo>
              <a:lnTo>
                <a:pt x="661894" y="0"/>
              </a:lnTo>
            </a:path>
          </a:pathLst>
        </a:custGeom>
        <a:noFill/>
        <a:ln w="50800" cap="flat" cmpd="sng" algn="ctr">
          <a:solidFill>
            <a:schemeClr val="tx1"/>
          </a:solidFill>
          <a:prstDash val="solid"/>
          <a:tailEnd type="triangle"/>
        </a:ln>
        <a:effectLst/>
      </dsp:spPr>
      <dsp:style>
        <a:lnRef idx="2">
          <a:scrgbClr r="0" g="0" b="0"/>
        </a:lnRef>
        <a:fillRef idx="0">
          <a:scrgbClr r="0" g="0" b="0"/>
        </a:fillRef>
        <a:effectRef idx="0">
          <a:scrgbClr r="0" g="0" b="0"/>
        </a:effectRef>
        <a:fontRef idx="minor"/>
      </dsp:style>
    </dsp:sp>
    <dsp:sp modelId="{F2CAD267-5A25-4B33-8710-E74DD2987D1A}">
      <dsp:nvSpPr>
        <dsp:cNvPr id="0" name=""/>
        <dsp:cNvSpPr/>
      </dsp:nvSpPr>
      <dsp:spPr>
        <a:xfrm>
          <a:off x="3805061" y="2376030"/>
          <a:ext cx="873807" cy="61264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C.S.D.</a:t>
          </a:r>
          <a:endParaRPr lang="en-US" sz="2100" kern="1200" dirty="0"/>
        </a:p>
      </dsp:txBody>
      <dsp:txXfrm>
        <a:off x="3834968" y="2405937"/>
        <a:ext cx="813993" cy="552834"/>
      </dsp:txXfrm>
    </dsp:sp>
    <dsp:sp modelId="{4CF30CF9-B4FD-4865-A741-DEAF3B1FC7ED}">
      <dsp:nvSpPr>
        <dsp:cNvPr id="0" name=""/>
        <dsp:cNvSpPr/>
      </dsp:nvSpPr>
      <dsp:spPr>
        <a:xfrm rot="9415332">
          <a:off x="1049723" y="2328009"/>
          <a:ext cx="633936" cy="0"/>
        </a:xfrm>
        <a:custGeom>
          <a:avLst/>
          <a:gdLst/>
          <a:ahLst/>
          <a:cxnLst/>
          <a:rect l="0" t="0" r="0" b="0"/>
          <a:pathLst>
            <a:path>
              <a:moveTo>
                <a:pt x="0" y="0"/>
              </a:moveTo>
              <a:lnTo>
                <a:pt x="633936" y="0"/>
              </a:lnTo>
            </a:path>
          </a:pathLst>
        </a:custGeom>
        <a:noFill/>
        <a:ln w="47625" cap="flat" cmpd="sng" algn="ctr">
          <a:solidFill>
            <a:schemeClr val="tx1"/>
          </a:solidFill>
          <a:prstDash val="solid"/>
          <a:tailEnd type="triangle"/>
        </a:ln>
        <a:effectLst/>
      </dsp:spPr>
      <dsp:style>
        <a:lnRef idx="2">
          <a:scrgbClr r="0" g="0" b="0"/>
        </a:lnRef>
        <a:fillRef idx="0">
          <a:scrgbClr r="0" g="0" b="0"/>
        </a:fillRef>
        <a:effectRef idx="0">
          <a:scrgbClr r="0" g="0" b="0"/>
        </a:effectRef>
        <a:fontRef idx="minor"/>
      </dsp:style>
    </dsp:sp>
    <dsp:sp modelId="{A1ECA5B7-BC35-47BB-BDE9-617D3CB2427F}">
      <dsp:nvSpPr>
        <dsp:cNvPr id="0" name=""/>
        <dsp:cNvSpPr/>
      </dsp:nvSpPr>
      <dsp:spPr>
        <a:xfrm>
          <a:off x="237489" y="2324372"/>
          <a:ext cx="837600" cy="61264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G.C.C.S.</a:t>
          </a:r>
          <a:endParaRPr lang="en-US" sz="1500" kern="1200" dirty="0"/>
        </a:p>
      </dsp:txBody>
      <dsp:txXfrm>
        <a:off x="267396" y="2354279"/>
        <a:ext cx="777786" cy="5528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80418-010E-42A6-A024-49A90FA8058E}" type="datetimeFigureOut">
              <a:rPr lang="en-US" smtClean="0"/>
              <a:t>7/30/2018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CAEC9-7E63-4A11-8AA1-4C0EE5C15C8A}" type="slidenum">
              <a:rPr lang="en-US" smtClean="0"/>
              <a:t>‹#›</a:t>
            </a:fld>
            <a:endParaRPr lang="en-US" dirty="0"/>
          </a:p>
        </p:txBody>
      </p:sp>
    </p:spTree>
    <p:extLst>
      <p:ext uri="{BB962C8B-B14F-4D97-AF65-F5344CB8AC3E}">
        <p14:creationId xmlns:p14="http://schemas.microsoft.com/office/powerpoint/2010/main" val="364498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a:t>
            </a:fld>
            <a:endParaRPr lang="en-US" dirty="0"/>
          </a:p>
        </p:txBody>
      </p:sp>
    </p:spTree>
    <p:extLst>
      <p:ext uri="{BB962C8B-B14F-4D97-AF65-F5344CB8AC3E}">
        <p14:creationId xmlns:p14="http://schemas.microsoft.com/office/powerpoint/2010/main" val="410166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10</a:t>
            </a:fld>
            <a:endParaRPr lang="en-US" dirty="0"/>
          </a:p>
        </p:txBody>
      </p:sp>
    </p:spTree>
    <p:extLst>
      <p:ext uri="{BB962C8B-B14F-4D97-AF65-F5344CB8AC3E}">
        <p14:creationId xmlns:p14="http://schemas.microsoft.com/office/powerpoint/2010/main" val="121374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11</a:t>
            </a:fld>
            <a:endParaRPr lang="en-US" dirty="0"/>
          </a:p>
        </p:txBody>
      </p:sp>
    </p:spTree>
    <p:extLst>
      <p:ext uri="{BB962C8B-B14F-4D97-AF65-F5344CB8AC3E}">
        <p14:creationId xmlns:p14="http://schemas.microsoft.com/office/powerpoint/2010/main" val="2205591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(doesn’t matter)</a:t>
            </a:r>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12</a:t>
            </a:fld>
            <a:endParaRPr lang="en-US" dirty="0"/>
          </a:p>
        </p:txBody>
      </p:sp>
    </p:spTree>
    <p:extLst>
      <p:ext uri="{BB962C8B-B14F-4D97-AF65-F5344CB8AC3E}">
        <p14:creationId xmlns:p14="http://schemas.microsoft.com/office/powerpoint/2010/main" val="33182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13</a:t>
            </a:fld>
            <a:endParaRPr lang="en-US" dirty="0"/>
          </a:p>
        </p:txBody>
      </p:sp>
    </p:spTree>
    <p:extLst>
      <p:ext uri="{BB962C8B-B14F-4D97-AF65-F5344CB8AC3E}">
        <p14:creationId xmlns:p14="http://schemas.microsoft.com/office/powerpoint/2010/main" val="1825854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14</a:t>
            </a:fld>
            <a:endParaRPr lang="en-US" dirty="0"/>
          </a:p>
        </p:txBody>
      </p:sp>
    </p:spTree>
    <p:extLst>
      <p:ext uri="{BB962C8B-B14F-4D97-AF65-F5344CB8AC3E}">
        <p14:creationId xmlns:p14="http://schemas.microsoft.com/office/powerpoint/2010/main" val="2666049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15</a:t>
            </a:fld>
            <a:endParaRPr lang="en-US" dirty="0"/>
          </a:p>
        </p:txBody>
      </p:sp>
    </p:spTree>
    <p:extLst>
      <p:ext uri="{BB962C8B-B14F-4D97-AF65-F5344CB8AC3E}">
        <p14:creationId xmlns:p14="http://schemas.microsoft.com/office/powerpoint/2010/main" val="245190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19</a:t>
            </a:fld>
            <a:endParaRPr lang="en-US" dirty="0"/>
          </a:p>
        </p:txBody>
      </p:sp>
    </p:spTree>
    <p:extLst>
      <p:ext uri="{BB962C8B-B14F-4D97-AF65-F5344CB8AC3E}">
        <p14:creationId xmlns:p14="http://schemas.microsoft.com/office/powerpoint/2010/main" val="2802893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20</a:t>
            </a:fld>
            <a:endParaRPr lang="en-US" dirty="0"/>
          </a:p>
        </p:txBody>
      </p:sp>
    </p:spTree>
    <p:extLst>
      <p:ext uri="{BB962C8B-B14F-4D97-AF65-F5344CB8AC3E}">
        <p14:creationId xmlns:p14="http://schemas.microsoft.com/office/powerpoint/2010/main" val="88364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23</a:t>
            </a:fld>
            <a:endParaRPr lang="en-US" dirty="0"/>
          </a:p>
        </p:txBody>
      </p:sp>
    </p:spTree>
    <p:extLst>
      <p:ext uri="{BB962C8B-B14F-4D97-AF65-F5344CB8AC3E}">
        <p14:creationId xmlns:p14="http://schemas.microsoft.com/office/powerpoint/2010/main" val="199786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24</a:t>
            </a:fld>
            <a:endParaRPr lang="en-US" dirty="0"/>
          </a:p>
        </p:txBody>
      </p:sp>
    </p:spTree>
    <p:extLst>
      <p:ext uri="{BB962C8B-B14F-4D97-AF65-F5344CB8AC3E}">
        <p14:creationId xmlns:p14="http://schemas.microsoft.com/office/powerpoint/2010/main" val="944933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(Robert)</a:t>
            </a:r>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a:t>
            </a:fld>
            <a:endParaRPr lang="en-US" dirty="0"/>
          </a:p>
        </p:txBody>
      </p:sp>
    </p:spTree>
    <p:extLst>
      <p:ext uri="{BB962C8B-B14F-4D97-AF65-F5344CB8AC3E}">
        <p14:creationId xmlns:p14="http://schemas.microsoft.com/office/powerpoint/2010/main" val="144733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25</a:t>
            </a:fld>
            <a:endParaRPr lang="en-US" dirty="0"/>
          </a:p>
        </p:txBody>
      </p:sp>
    </p:spTree>
    <p:extLst>
      <p:ext uri="{BB962C8B-B14F-4D97-AF65-F5344CB8AC3E}">
        <p14:creationId xmlns:p14="http://schemas.microsoft.com/office/powerpoint/2010/main" val="1307019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26</a:t>
            </a:fld>
            <a:endParaRPr lang="en-US" dirty="0"/>
          </a:p>
        </p:txBody>
      </p:sp>
    </p:spTree>
    <p:extLst>
      <p:ext uri="{BB962C8B-B14F-4D97-AF65-F5344CB8AC3E}">
        <p14:creationId xmlns:p14="http://schemas.microsoft.com/office/powerpoint/2010/main" val="206456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27</a:t>
            </a:fld>
            <a:endParaRPr lang="en-US" dirty="0"/>
          </a:p>
        </p:txBody>
      </p:sp>
    </p:spTree>
    <p:extLst>
      <p:ext uri="{BB962C8B-B14F-4D97-AF65-F5344CB8AC3E}">
        <p14:creationId xmlns:p14="http://schemas.microsoft.com/office/powerpoint/2010/main" val="466644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28</a:t>
            </a:fld>
            <a:endParaRPr lang="en-US" dirty="0"/>
          </a:p>
        </p:txBody>
      </p:sp>
    </p:spTree>
    <p:extLst>
      <p:ext uri="{BB962C8B-B14F-4D97-AF65-F5344CB8AC3E}">
        <p14:creationId xmlns:p14="http://schemas.microsoft.com/office/powerpoint/2010/main" val="3621126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29</a:t>
            </a:fld>
            <a:endParaRPr lang="en-US" dirty="0"/>
          </a:p>
        </p:txBody>
      </p:sp>
    </p:spTree>
    <p:extLst>
      <p:ext uri="{BB962C8B-B14F-4D97-AF65-F5344CB8AC3E}">
        <p14:creationId xmlns:p14="http://schemas.microsoft.com/office/powerpoint/2010/main" val="3669373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30</a:t>
            </a:fld>
            <a:endParaRPr lang="en-US" dirty="0"/>
          </a:p>
        </p:txBody>
      </p:sp>
    </p:spTree>
    <p:extLst>
      <p:ext uri="{BB962C8B-B14F-4D97-AF65-F5344CB8AC3E}">
        <p14:creationId xmlns:p14="http://schemas.microsoft.com/office/powerpoint/2010/main" val="2759168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31</a:t>
            </a:fld>
            <a:endParaRPr lang="en-US" dirty="0"/>
          </a:p>
        </p:txBody>
      </p:sp>
    </p:spTree>
    <p:extLst>
      <p:ext uri="{BB962C8B-B14F-4D97-AF65-F5344CB8AC3E}">
        <p14:creationId xmlns:p14="http://schemas.microsoft.com/office/powerpoint/2010/main" val="3715771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Opinion on Citi and tech operations</a:t>
            </a:r>
          </a:p>
          <a:p>
            <a:r>
              <a:rPr lang="en-US" dirty="0" smtClean="0"/>
              <a:t>Experience</a:t>
            </a:r>
          </a:p>
          <a:p>
            <a:r>
              <a:rPr lang="en-US" dirty="0" smtClean="0"/>
              <a:t>Knowledge gained</a:t>
            </a:r>
          </a:p>
          <a:p>
            <a:r>
              <a:rPr lang="en-US" dirty="0" smtClean="0"/>
              <a:t>Feedback / criticisms</a:t>
            </a:r>
            <a:r>
              <a:rPr lang="en-US" baseline="0" dirty="0" smtClean="0"/>
              <a:t> and comments on Citi</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32</a:t>
            </a:fld>
            <a:endParaRPr lang="en-US" dirty="0"/>
          </a:p>
        </p:txBody>
      </p:sp>
    </p:spTree>
    <p:extLst>
      <p:ext uri="{BB962C8B-B14F-4D97-AF65-F5344CB8AC3E}">
        <p14:creationId xmlns:p14="http://schemas.microsoft.com/office/powerpoint/2010/main" val="141574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p>
        </p:txBody>
      </p:sp>
      <p:sp>
        <p:nvSpPr>
          <p:cNvPr id="4" name="Slide Number Placeholder 3"/>
          <p:cNvSpPr>
            <a:spLocks noGrp="1"/>
          </p:cNvSpPr>
          <p:nvPr>
            <p:ph type="sldNum" sz="quarter" idx="10"/>
          </p:nvPr>
        </p:nvSpPr>
        <p:spPr/>
        <p:txBody>
          <a:bodyPr/>
          <a:lstStyle/>
          <a:p>
            <a:fld id="{A27CAEC9-7E63-4A11-8AA1-4C0EE5C15C8A}" type="slidenum">
              <a:rPr lang="en-US" smtClean="0"/>
              <a:t>3</a:t>
            </a:fld>
            <a:endParaRPr lang="en-US" dirty="0"/>
          </a:p>
        </p:txBody>
      </p:sp>
    </p:spTree>
    <p:extLst>
      <p:ext uri="{BB962C8B-B14F-4D97-AF65-F5344CB8AC3E}">
        <p14:creationId xmlns:p14="http://schemas.microsoft.com/office/powerpoint/2010/main" val="225095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4</a:t>
            </a:fld>
            <a:endParaRPr lang="en-US" dirty="0"/>
          </a:p>
        </p:txBody>
      </p:sp>
    </p:spTree>
    <p:extLst>
      <p:ext uri="{BB962C8B-B14F-4D97-AF65-F5344CB8AC3E}">
        <p14:creationId xmlns:p14="http://schemas.microsoft.com/office/powerpoint/2010/main" val="211209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5</a:t>
            </a:fld>
            <a:endParaRPr lang="en-US" dirty="0"/>
          </a:p>
        </p:txBody>
      </p:sp>
    </p:spTree>
    <p:extLst>
      <p:ext uri="{BB962C8B-B14F-4D97-AF65-F5344CB8AC3E}">
        <p14:creationId xmlns:p14="http://schemas.microsoft.com/office/powerpoint/2010/main" val="259429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6</a:t>
            </a:fld>
            <a:endParaRPr lang="en-US" dirty="0"/>
          </a:p>
        </p:txBody>
      </p:sp>
    </p:spTree>
    <p:extLst>
      <p:ext uri="{BB962C8B-B14F-4D97-AF65-F5344CB8AC3E}">
        <p14:creationId xmlns:p14="http://schemas.microsoft.com/office/powerpoint/2010/main" val="204056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7</a:t>
            </a:fld>
            <a:endParaRPr lang="en-US" dirty="0"/>
          </a:p>
        </p:txBody>
      </p:sp>
    </p:spTree>
    <p:extLst>
      <p:ext uri="{BB962C8B-B14F-4D97-AF65-F5344CB8AC3E}">
        <p14:creationId xmlns:p14="http://schemas.microsoft.com/office/powerpoint/2010/main" val="246738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8</a:t>
            </a:fld>
            <a:endParaRPr lang="en-US" dirty="0"/>
          </a:p>
        </p:txBody>
      </p:sp>
    </p:spTree>
    <p:extLst>
      <p:ext uri="{BB962C8B-B14F-4D97-AF65-F5344CB8AC3E}">
        <p14:creationId xmlns:p14="http://schemas.microsoft.com/office/powerpoint/2010/main" val="392224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9</a:t>
            </a:fld>
            <a:endParaRPr lang="en-US" dirty="0"/>
          </a:p>
        </p:txBody>
      </p:sp>
    </p:spTree>
    <p:extLst>
      <p:ext uri="{BB962C8B-B14F-4D97-AF65-F5344CB8AC3E}">
        <p14:creationId xmlns:p14="http://schemas.microsoft.com/office/powerpoint/2010/main" val="844313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Tree>
    <p:extLst>
      <p:ext uri="{BB962C8B-B14F-4D97-AF65-F5344CB8AC3E}">
        <p14:creationId xmlns:p14="http://schemas.microsoft.com/office/powerpoint/2010/main" val="2638893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45771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332761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
        <p:nvSpPr>
          <p:cNvPr id="8" name="Rectangle 83"/>
          <p:cNvSpPr>
            <a:spLocks noGrp="1" noChangeArrowheads="1"/>
          </p:cNvSpPr>
          <p:nvPr>
            <p:ph type="title"/>
          </p:nvPr>
        </p:nvSpPr>
        <p:spPr>
          <a:xfrm>
            <a:off x="501651" y="904876"/>
            <a:ext cx="11034183" cy="1470025"/>
          </a:xfrm>
          <a:extLst>
            <a:ext uri="{FAA26D3D-D897-4be2-8F04-BA451C77F1D7}"/>
          </a:extLst>
        </p:spPr>
        <p:txBody>
          <a:bodyPr lIns="0" tIns="0" rIns="0" bIns="0" anchor="t" anchorCtr="0"/>
          <a:lstStyle>
            <a:lvl1pPr>
              <a:defRPr sz="3200" smtClean="0">
                <a:solidFill>
                  <a:schemeClr val="tx2"/>
                </a:solidFill>
                <a:ea typeface="ヒラギノ角ゴ Pro W3"/>
                <a:cs typeface="Geneva"/>
              </a:defRPr>
            </a:lvl1pPr>
          </a:lstStyle>
          <a:p>
            <a:r>
              <a:rPr lang="en-US" smtClean="0"/>
              <a:t>Click to edit Master title style</a:t>
            </a:r>
            <a:endParaRPr lang="en-US" dirty="0" smtClean="0"/>
          </a:p>
        </p:txBody>
      </p:sp>
      <p:sp>
        <p:nvSpPr>
          <p:cNvPr id="9" name="Rectangle 84"/>
          <p:cNvSpPr>
            <a:spLocks noGrp="1" noChangeArrowheads="1"/>
          </p:cNvSpPr>
          <p:nvPr>
            <p:ph type="body" idx="1"/>
          </p:nvPr>
        </p:nvSpPr>
        <p:spPr>
          <a:xfrm>
            <a:off x="501651" y="4974336"/>
            <a:ext cx="8001000" cy="928688"/>
          </a:xfrm>
          <a:prstGeom prst="rect">
            <a:avLst/>
          </a:prstGeom>
          <a:extLst>
            <a:ext uri="{FAA26D3D-D897-4be2-8F04-BA451C77F1D7}"/>
          </a:extLst>
        </p:spPr>
        <p:txBody>
          <a:bodyPr lIns="0" tIns="0" rIns="0" bIns="0"/>
          <a:lstStyle>
            <a:lvl1pPr marL="0" indent="0">
              <a:spcBef>
                <a:spcPct val="0"/>
              </a:spcBef>
              <a:spcAft>
                <a:spcPct val="0"/>
              </a:spcAft>
              <a:buFontTx/>
              <a:buNone/>
              <a:defRPr sz="1400" smtClean="0">
                <a:solidFill>
                  <a:schemeClr val="tx1"/>
                </a:solidFill>
                <a:latin typeface="+mn-lt"/>
                <a:ea typeface="ヒラギノ角ゴ Pro W3"/>
                <a:cs typeface="Geneva"/>
              </a:defRPr>
            </a:lvl1pPr>
          </a:lstStyle>
          <a:p>
            <a:pPr lvl="0"/>
            <a:r>
              <a:rPr lang="en-US" smtClean="0"/>
              <a:t>Click to edit Master text styles</a:t>
            </a:r>
          </a:p>
        </p:txBody>
      </p:sp>
    </p:spTree>
    <p:extLst>
      <p:ext uri="{BB962C8B-B14F-4D97-AF65-F5344CB8AC3E}">
        <p14:creationId xmlns:p14="http://schemas.microsoft.com/office/powerpoint/2010/main" val="74305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0972800" cy="1143000"/>
          </a:xfrm>
          <a:prstGeom prst="rect">
            <a:avLst/>
          </a:prstGeom>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508000" y="1676400"/>
            <a:ext cx="10972800" cy="441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133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1082528" cy="1143000"/>
          </a:xfrm>
          <a:prstGeom prst="rect">
            <a:avLst/>
          </a:prstGeom>
        </p:spPr>
        <p:txBody>
          <a:bodyPr/>
          <a:lstStyle/>
          <a:p>
            <a:r>
              <a:rPr lang="en-US" smtClean="0"/>
              <a:t>Click to edit Master title style</a:t>
            </a:r>
            <a:endParaRPr lang="en-US" dirty="0"/>
          </a:p>
        </p:txBody>
      </p:sp>
      <p:sp>
        <p:nvSpPr>
          <p:cNvPr id="15" name="Content Placeholder 14"/>
          <p:cNvSpPr>
            <a:spLocks noGrp="1"/>
          </p:cNvSpPr>
          <p:nvPr>
            <p:ph sz="quarter" idx="10"/>
          </p:nvPr>
        </p:nvSpPr>
        <p:spPr>
          <a:xfrm>
            <a:off x="5080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1"/>
          </p:nvPr>
        </p:nvSpPr>
        <p:spPr>
          <a:xfrm>
            <a:off x="61976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09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909112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242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630436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30589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36427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113852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6710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59342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7/30/2018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dirty="0"/>
          </a:p>
        </p:txBody>
      </p:sp>
    </p:spTree>
    <p:extLst>
      <p:ext uri="{BB962C8B-B14F-4D97-AF65-F5344CB8AC3E}">
        <p14:creationId xmlns:p14="http://schemas.microsoft.com/office/powerpoint/2010/main" val="37659528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
          <a:xfrm>
            <a:off x="914400" y="2606677"/>
            <a:ext cx="10363200" cy="517524"/>
          </a:xfrm>
        </p:spPr>
        <p:txBody>
          <a:bodyPr>
            <a:noAutofit/>
          </a:bodyPr>
          <a:lstStyle/>
          <a:p>
            <a:r>
              <a:rPr lang="en-US" sz="3600" b="1" dirty="0" smtClean="0">
                <a:effectLst>
                  <a:outerShdw blurRad="50800" dist="38100" algn="l" rotWithShape="0">
                    <a:prstClr val="black">
                      <a:alpha val="40000"/>
                    </a:prstClr>
                  </a:outerShdw>
                </a:effectLst>
              </a:rPr>
              <a:t>Ten Weeks In Production Support</a:t>
            </a:r>
            <a:endParaRPr lang="en-US" sz="3600" b="1" dirty="0">
              <a:effectLst>
                <a:outerShdw blurRad="50800" dist="38100" algn="l" rotWithShape="0">
                  <a:prstClr val="black">
                    <a:alpha val="40000"/>
                  </a:prstClr>
                </a:outerShdw>
              </a:effectLst>
            </a:endParaRPr>
          </a:p>
        </p:txBody>
      </p:sp>
      <p:sp>
        <p:nvSpPr>
          <p:cNvPr id="3" name="Subtitle 2"/>
          <p:cNvSpPr>
            <a:spLocks noGrp="1"/>
          </p:cNvSpPr>
          <p:nvPr>
            <p:ph type="subTitle" idx="1"/>
          </p:nvPr>
        </p:nvSpPr>
        <p:spPr bwMode="black">
          <a:xfrm>
            <a:off x="2895600" y="3124200"/>
            <a:ext cx="6400800" cy="381000"/>
          </a:xfrm>
        </p:spPr>
        <p:txBody>
          <a:bodyPr>
            <a:normAutofit fontScale="85000" lnSpcReduction="10000"/>
          </a:bodyPr>
          <a:lstStyle/>
          <a:p>
            <a:r>
              <a:rPr lang="en-US" sz="2000" dirty="0">
                <a:effectLst>
                  <a:outerShdw blurRad="50800" dist="38100" algn="l" rotWithShape="0">
                    <a:prstClr val="black">
                      <a:alpha val="40000"/>
                    </a:prstClr>
                  </a:outerShdw>
                </a:effectLst>
              </a:rPr>
              <a:t>An </a:t>
            </a:r>
            <a:r>
              <a:rPr lang="en-US" sz="2000" dirty="0" smtClean="0">
                <a:effectLst>
                  <a:outerShdw blurRad="50800" dist="38100" algn="l" rotWithShape="0">
                    <a:prstClr val="black">
                      <a:alpha val="40000"/>
                    </a:prstClr>
                  </a:outerShdw>
                </a:effectLst>
              </a:rPr>
              <a:t>introspective experience </a:t>
            </a:r>
            <a:r>
              <a:rPr lang="en-US" sz="2000" dirty="0">
                <a:effectLst>
                  <a:outerShdw blurRad="50800" dist="38100" algn="l" rotWithShape="0">
                    <a:prstClr val="black">
                      <a:alpha val="40000"/>
                    </a:prstClr>
                  </a:outerShdw>
                </a:effectLst>
              </a:rPr>
              <a:t>by Robert Maloy and Shane Varnum</a:t>
            </a:r>
          </a:p>
        </p:txBody>
      </p:sp>
    </p:spTree>
    <p:extLst>
      <p:ext uri="{BB962C8B-B14F-4D97-AF65-F5344CB8AC3E}">
        <p14:creationId xmlns:p14="http://schemas.microsoft.com/office/powerpoint/2010/main" val="383246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50800" dist="38100" algn="l" rotWithShape="0">
                    <a:prstClr val="black">
                      <a:alpha val="40000"/>
                    </a:prstClr>
                  </a:outerShdw>
                </a:effectLst>
              </a:rPr>
              <a:t>ServiceNow – Ticketing Made Easy</a:t>
            </a:r>
          </a:p>
        </p:txBody>
      </p:sp>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Basically anytime an there is a technical issue, someone will submit an incident ticket. This ticket is acknowledged by a support associate and they take it upon themselves to assess what caused the error, suggest a solution and if they cannot handle the problem it is appropriately rerouted to an employee or department that can resolve the issue.</a:t>
            </a:r>
          </a:p>
          <a:p>
            <a:r>
              <a:rPr lang="en-US" i="1" dirty="0">
                <a:effectLst>
                  <a:outerShdw blurRad="50800" dist="38100" algn="l" rotWithShape="0">
                    <a:prstClr val="black">
                      <a:alpha val="40000"/>
                    </a:prstClr>
                  </a:outerShdw>
                </a:effectLst>
              </a:rPr>
              <a:t>ServiceNow </a:t>
            </a:r>
            <a:r>
              <a:rPr lang="en-US" dirty="0">
                <a:effectLst>
                  <a:outerShdw blurRad="50800" dist="38100" algn="l" rotWithShape="0">
                    <a:prstClr val="black">
                      <a:alpha val="40000"/>
                    </a:prstClr>
                  </a:outerShdw>
                </a:effectLst>
              </a:rPr>
              <a:t>is the lynchpin of support operations, as it helps the workers of the Production Support team maintain clear and concise documentation which not only gives a strong impression work done to facilitate maximum satisfaction, but also provides a reference log so that problems that arise in the future can be solved at an even quicker turn-around time, should something of similar nature appear between two incidents.</a:t>
            </a:r>
          </a:p>
          <a:p>
            <a:r>
              <a:rPr lang="en-US" dirty="0">
                <a:effectLst>
                  <a:outerShdw blurRad="50800" dist="38100" algn="l" rotWithShape="0">
                    <a:prstClr val="black">
                      <a:alpha val="40000"/>
                    </a:prstClr>
                  </a:outerShdw>
                </a:effectLst>
              </a:rPr>
              <a:t>The importance of ServiceNow cannot be understated, as ServiceNow’s impact on the corporate support network has helped facilitate massive improvements to efficiency and continuity of business on all levels, from Level 1 to Level 3.</a:t>
            </a:r>
          </a:p>
        </p:txBody>
      </p:sp>
    </p:spTree>
    <p:extLst>
      <p:ext uri="{BB962C8B-B14F-4D97-AF65-F5344CB8AC3E}">
        <p14:creationId xmlns:p14="http://schemas.microsoft.com/office/powerpoint/2010/main" val="733638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u="sng" dirty="0">
                <a:effectLst>
                  <a:outerShdw blurRad="50800" dist="38100" algn="l" rotWithShape="0">
                    <a:prstClr val="black">
                      <a:alpha val="40000"/>
                    </a:prstClr>
                  </a:outerShdw>
                </a:effectLst>
              </a:rPr>
              <a:t>Incidents</a:t>
            </a:r>
            <a:r>
              <a:rPr lang="en-US" dirty="0">
                <a:effectLst>
                  <a:outerShdw blurRad="50800" dist="38100" algn="l" rotWithShape="0">
                    <a:prstClr val="black">
                      <a:alpha val="40000"/>
                    </a:prstClr>
                  </a:outerShdw>
                </a:effectLst>
              </a:rPr>
              <a:t>:  Standard/Major; acknowledgement, investigation, solutions, escalation </a:t>
            </a:r>
          </a:p>
          <a:p>
            <a:pPr lvl="1"/>
            <a:r>
              <a:rPr lang="en-US" b="1" u="sng" dirty="0">
                <a:effectLst>
                  <a:outerShdw blurRad="50800" dist="38100" algn="l" rotWithShape="0">
                    <a:prstClr val="black">
                      <a:alpha val="40000"/>
                    </a:prstClr>
                  </a:outerShdw>
                </a:effectLst>
              </a:rPr>
              <a:t>Severity and Priority </a:t>
            </a:r>
            <a:r>
              <a:rPr lang="en-US" dirty="0">
                <a:effectLst>
                  <a:outerShdw blurRad="50800" dist="38100" algn="l" rotWithShape="0">
                    <a:prstClr val="black">
                      <a:alpha val="40000"/>
                    </a:prstClr>
                  </a:outerShdw>
                </a:effectLst>
              </a:rPr>
              <a:t>are modifiers which decide the celerity in which a ticket is brought to completion by the assignee</a:t>
            </a:r>
            <a:r>
              <a:rPr lang="en-US" dirty="0" smtClean="0">
                <a:effectLst>
                  <a:outerShdw blurRad="50800" dist="38100" algn="l" rotWithShape="0">
                    <a:prstClr val="black">
                      <a:alpha val="40000"/>
                    </a:prstClr>
                  </a:outerShdw>
                </a:effectLst>
              </a:rPr>
              <a:t>.</a:t>
            </a:r>
          </a:p>
          <a:p>
            <a:pPr lvl="1"/>
            <a:r>
              <a:rPr lang="en-US" b="1" u="sng" dirty="0" smtClean="0">
                <a:effectLst>
                  <a:outerShdw blurRad="50800" dist="38100" algn="l" rotWithShape="0">
                    <a:prstClr val="black">
                      <a:alpha val="40000"/>
                    </a:prstClr>
                  </a:outerShdw>
                </a:effectLst>
              </a:rPr>
              <a:t>Urgency</a:t>
            </a:r>
            <a:r>
              <a:rPr lang="en-US" dirty="0" smtClean="0">
                <a:effectLst>
                  <a:outerShdw blurRad="50800" dist="38100" algn="l" rotWithShape="0">
                    <a:prstClr val="black">
                      <a:alpha val="40000"/>
                    </a:prstClr>
                  </a:outerShdw>
                </a:effectLst>
              </a:rPr>
              <a:t> also plays a factor in ticket resolution.</a:t>
            </a:r>
            <a:endParaRPr lang="en-US" b="1" u="sng" dirty="0">
              <a:effectLst>
                <a:outerShdw blurRad="50800" dist="38100" algn="l" rotWithShape="0">
                  <a:prstClr val="black">
                    <a:alpha val="40000"/>
                  </a:prstClr>
                </a:outerShdw>
              </a:effectLst>
            </a:endParaRPr>
          </a:p>
          <a:p>
            <a:r>
              <a:rPr lang="en-US" b="1" u="sng" dirty="0">
                <a:effectLst>
                  <a:outerShdw blurRad="50800" dist="38100" algn="l" rotWithShape="0">
                    <a:prstClr val="black">
                      <a:alpha val="40000"/>
                    </a:prstClr>
                  </a:outerShdw>
                </a:effectLst>
              </a:rPr>
              <a:t>Changes</a:t>
            </a:r>
            <a:r>
              <a:rPr lang="en-US" dirty="0">
                <a:effectLst>
                  <a:outerShdw blurRad="50800" dist="38100" algn="l" rotWithShape="0">
                    <a:prstClr val="black">
                      <a:alpha val="40000"/>
                    </a:prstClr>
                  </a:outerShdw>
                </a:effectLst>
              </a:rPr>
              <a:t>: Regularly scheduled events that run between Friday afternoon and Sunday morning which make large-scale modifications to the servers and applications. (ex: patching)—requires intense review and approvals before allowed to take place</a:t>
            </a:r>
          </a:p>
          <a:p>
            <a:r>
              <a:rPr lang="en-US" b="1" u="sng" dirty="0">
                <a:effectLst>
                  <a:outerShdw blurRad="50800" dist="38100" algn="l" rotWithShape="0">
                    <a:prstClr val="black">
                      <a:alpha val="40000"/>
                    </a:prstClr>
                  </a:outerShdw>
                </a:effectLst>
              </a:rPr>
              <a:t>Requests</a:t>
            </a:r>
            <a:r>
              <a:rPr lang="en-US" dirty="0">
                <a:effectLst>
                  <a:outerShdw blurRad="50800" dist="38100" algn="l" rotWithShape="0">
                    <a:prstClr val="black">
                      <a:alpha val="40000"/>
                    </a:prstClr>
                  </a:outerShdw>
                </a:effectLst>
              </a:rPr>
              <a:t>: Ticket created by a user to request a feature or modification to the system process.</a:t>
            </a:r>
          </a:p>
          <a:p>
            <a:endParaRPr lang="en-US" dirty="0">
              <a:effectLst>
                <a:outerShdw blurRad="50800" dist="38100" algn="l" rotWithShape="0">
                  <a:prstClr val="black">
                    <a:alpha val="40000"/>
                  </a:prstClr>
                </a:outerShdw>
              </a:effectLst>
            </a:endParaRPr>
          </a:p>
          <a:p>
            <a:endParaRPr lang="en-US" dirty="0">
              <a:effectLst>
                <a:outerShdw blurRad="50800" dist="38100" algn="l" rotWithShape="0">
                  <a:prstClr val="black">
                    <a:alpha val="40000"/>
                  </a:prstClr>
                </a:outerShdw>
              </a:effectLst>
            </a:endParaRPr>
          </a:p>
        </p:txBody>
      </p:sp>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ServiceNow Breakdown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91230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7000" y="0"/>
            <a:ext cx="11178000" cy="6858000"/>
          </a:xfrm>
          <a:prstGeom prst="rect">
            <a:avLst/>
          </a:prstGeom>
        </p:spPr>
      </p:pic>
    </p:spTree>
    <p:extLst>
      <p:ext uri="{BB962C8B-B14F-4D97-AF65-F5344CB8AC3E}">
        <p14:creationId xmlns:p14="http://schemas.microsoft.com/office/powerpoint/2010/main" val="2879238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algn="l" rotWithShape="0">
                    <a:prstClr val="black">
                      <a:alpha val="40000"/>
                    </a:prstClr>
                  </a:outerShdw>
                </a:effectLst>
              </a:rPr>
              <a:t>SFE and Script Automation</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effectLst>
                  <a:outerShdw blurRad="50800" dist="38100" algn="l" rotWithShape="0">
                    <a:prstClr val="black">
                      <a:alpha val="40000"/>
                    </a:prstClr>
                  </a:outerShdw>
                </a:effectLst>
              </a:rPr>
              <a:t>The production support team automates various scripts and processes through technologies like </a:t>
            </a:r>
            <a:r>
              <a:rPr lang="en-US" i="1" dirty="0" smtClean="0">
                <a:effectLst>
                  <a:outerShdw blurRad="50800" dist="38100" algn="l" rotWithShape="0">
                    <a:prstClr val="black">
                      <a:alpha val="40000"/>
                    </a:prstClr>
                  </a:outerShdw>
                </a:effectLst>
              </a:rPr>
              <a:t>AutoSys</a:t>
            </a:r>
            <a:r>
              <a:rPr lang="en-US" dirty="0" smtClean="0">
                <a:effectLst>
                  <a:outerShdw blurRad="50800" dist="38100" algn="l" rotWithShape="0">
                    <a:prstClr val="black">
                      <a:alpha val="40000"/>
                    </a:prstClr>
                  </a:outerShdw>
                </a:effectLst>
              </a:rPr>
              <a:t>,  and works to make monitoring systems for performance loss and financial risk as easy as humanly possible through these actions—such as creating SQL entities to quickly facilitate issue resolution.</a:t>
            </a:r>
          </a:p>
          <a:p>
            <a:r>
              <a:rPr lang="en-US" dirty="0" smtClean="0">
                <a:effectLst>
                  <a:outerShdw blurRad="50800" dist="38100" algn="l" rotWithShape="0">
                    <a:prstClr val="black">
                      <a:alpha val="40000"/>
                    </a:prstClr>
                  </a:outerShdw>
                </a:effectLst>
              </a:rPr>
              <a:t>Script automation has many uses; ranging from reducing the number of manual steps needed to be taken in any given support role, as well as increasing the frequency of top-tier support through alerts and triggers which keep the support staff on top of problems, and makes our support </a:t>
            </a:r>
            <a:r>
              <a:rPr lang="en-US" b="1" i="1" dirty="0" smtClean="0">
                <a:effectLst>
                  <a:outerShdw blurRad="50800" dist="38100" algn="l" rotWithShape="0">
                    <a:prstClr val="black">
                      <a:alpha val="40000"/>
                    </a:prstClr>
                  </a:outerShdw>
                </a:effectLst>
              </a:rPr>
              <a:t>proactive, not reactive</a:t>
            </a:r>
            <a:r>
              <a:rPr lang="en-US" dirty="0" smtClean="0">
                <a:effectLst>
                  <a:outerShdw blurRad="50800" dist="38100" algn="l" rotWithShape="0">
                    <a:prstClr val="black">
                      <a:alpha val="40000"/>
                    </a:prstClr>
                  </a:outerShdw>
                </a:effectLst>
              </a:rPr>
              <a:t>.</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11323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50800" dist="38100" algn="l" rotWithShape="0">
                    <a:prstClr val="black">
                      <a:alpha val="40000"/>
                    </a:prstClr>
                  </a:outerShdw>
                </a:effectLst>
              </a:rPr>
              <a:t>Essential </a:t>
            </a:r>
            <a:r>
              <a:rPr lang="en-US" sz="3200" b="1" dirty="0">
                <a:effectLst>
                  <a:outerShdw blurRad="50800" dist="38100" algn="l" rotWithShape="0">
                    <a:prstClr val="black">
                      <a:alpha val="40000"/>
                    </a:prstClr>
                  </a:outerShdw>
                </a:effectLst>
              </a:rPr>
              <a:t>Tools and Utilities</a:t>
            </a:r>
          </a:p>
        </p:txBody>
      </p:sp>
      <p:sp>
        <p:nvSpPr>
          <p:cNvPr id="5" name="Content Placeholder 2"/>
          <p:cNvSpPr txBox="1">
            <a:spLocks/>
          </p:cNvSpPr>
          <p:nvPr/>
        </p:nvSpPr>
        <p:spPr>
          <a:xfrm>
            <a:off x="609600" y="1447800"/>
            <a:ext cx="10972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effectLst>
                  <a:outerShdw blurRad="50800" dist="38100" algn="l" rotWithShape="0">
                    <a:prstClr val="black">
                      <a:alpha val="40000"/>
                    </a:prstClr>
                  </a:outerShdw>
                </a:effectLst>
              </a:rPr>
              <a:t>Microsoft SQL Server </a:t>
            </a:r>
            <a:r>
              <a:rPr lang="en-US" dirty="0">
                <a:effectLst>
                  <a:outerShdw blurRad="50800" dist="38100" algn="l" rotWithShape="0">
                    <a:prstClr val="black">
                      <a:alpha val="40000"/>
                    </a:prstClr>
                  </a:outerShdw>
                </a:effectLst>
              </a:rPr>
              <a:t>is useful for diagnosing and solving issues in incidents. </a:t>
            </a:r>
          </a:p>
          <a:p>
            <a:r>
              <a:rPr lang="en-US" dirty="0">
                <a:effectLst>
                  <a:outerShdw blurRad="50800" dist="38100" algn="l" rotWithShape="0">
                    <a:prstClr val="black">
                      <a:alpha val="40000"/>
                    </a:prstClr>
                  </a:outerShdw>
                </a:effectLst>
              </a:rPr>
              <a:t>As PS does not have access to code for the front-end systems, back-end investigations are required. By performing database analysis and searching for key pieces of information the team is better able to find answers to support questions.</a:t>
            </a:r>
          </a:p>
          <a:p>
            <a:r>
              <a:rPr lang="en-US" b="1" dirty="0">
                <a:effectLst>
                  <a:outerShdw blurRad="50800" dist="38100" algn="l" rotWithShape="0">
                    <a:prstClr val="black">
                      <a:alpha val="40000"/>
                    </a:prstClr>
                  </a:outerShdw>
                </a:effectLst>
              </a:rPr>
              <a:t>PowerShell</a:t>
            </a:r>
            <a:r>
              <a:rPr lang="en-US" dirty="0">
                <a:effectLst>
                  <a:outerShdw blurRad="50800" dist="38100" algn="l" rotWithShape="0">
                    <a:prstClr val="black">
                      <a:alpha val="40000"/>
                    </a:prstClr>
                  </a:outerShdw>
                </a:effectLst>
              </a:rPr>
              <a:t> is an assistive aid to help improve the efficiency and technological usefulness of </a:t>
            </a:r>
            <a:r>
              <a:rPr lang="en-US" b="1" dirty="0">
                <a:effectLst>
                  <a:outerShdw blurRad="50800" dist="38100" algn="l" rotWithShape="0">
                    <a:prstClr val="black">
                      <a:alpha val="40000"/>
                    </a:prstClr>
                  </a:outerShdw>
                </a:effectLst>
              </a:rPr>
              <a:t>Windows Batch</a:t>
            </a:r>
            <a:r>
              <a:rPr lang="en-US" dirty="0">
                <a:effectLst>
                  <a:outerShdw blurRad="50800" dist="38100" algn="l" rotWithShape="0">
                    <a:prstClr val="black">
                      <a:alpha val="40000"/>
                    </a:prstClr>
                  </a:outerShdw>
                </a:effectLst>
              </a:rPr>
              <a:t> scripts due to PowerShell’s advanced feature set and modernity. In comparison to the DOS-based Windows Batch, and antiquated Visual Basic, PowerShell allows for an enhanced automation environment.</a:t>
            </a:r>
          </a:p>
        </p:txBody>
      </p:sp>
    </p:spTree>
    <p:extLst>
      <p:ext uri="{BB962C8B-B14F-4D97-AF65-F5344CB8AC3E}">
        <p14:creationId xmlns:p14="http://schemas.microsoft.com/office/powerpoint/2010/main" val="224074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effectLst>
                  <a:outerShdw blurRad="50800" dist="38100" algn="l" rotWithShape="0">
                    <a:prstClr val="black">
                      <a:alpha val="40000"/>
                    </a:prstClr>
                  </a:outerShdw>
                </a:effectLst>
              </a:rPr>
              <a:t>Geneos ITRS – Monitoring Essential Operations</a:t>
            </a:r>
            <a:endParaRPr lang="en-US" sz="28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85000" lnSpcReduction="20000"/>
          </a:bodyPr>
          <a:lstStyle/>
          <a:p>
            <a:r>
              <a:rPr lang="en-US" dirty="0" smtClean="0">
                <a:effectLst>
                  <a:outerShdw blurRad="50800" dist="38100" algn="l" rotWithShape="0">
                    <a:prstClr val="black">
                      <a:alpha val="40000"/>
                    </a:prstClr>
                  </a:outerShdw>
                </a:effectLst>
              </a:rPr>
              <a:t>The </a:t>
            </a:r>
            <a:r>
              <a:rPr lang="en-US" b="1" dirty="0" smtClean="0">
                <a:effectLst>
                  <a:outerShdw blurRad="50800" dist="38100" algn="l" rotWithShape="0">
                    <a:prstClr val="black">
                      <a:alpha val="40000"/>
                    </a:prstClr>
                  </a:outerShdw>
                </a:effectLst>
              </a:rPr>
              <a:t>Geneos ITRS</a:t>
            </a:r>
            <a:r>
              <a:rPr lang="en-US" dirty="0" smtClean="0">
                <a:effectLst>
                  <a:outerShdw blurRad="50800" dist="38100" algn="l" rotWithShape="0">
                    <a:prstClr val="black">
                      <a:alpha val="40000"/>
                    </a:prstClr>
                  </a:outerShdw>
                </a:effectLst>
              </a:rPr>
              <a:t> software package is utilized by our team to assist in the monitoring and maintenance of essential server hardware, software and third-party services to ensure minimum downtime and by proxy, ensure the minimum possible financial risk to Citi as a whole. </a:t>
            </a:r>
          </a:p>
          <a:p>
            <a:r>
              <a:rPr lang="en-US" i="1" dirty="0" smtClean="0">
                <a:effectLst>
                  <a:outerShdw blurRad="50800" dist="38100" algn="l" rotWithShape="0">
                    <a:prstClr val="black">
                      <a:alpha val="40000"/>
                    </a:prstClr>
                  </a:outerShdw>
                </a:effectLst>
              </a:rPr>
              <a:t>Minimalizing problems for our internal users and </a:t>
            </a:r>
            <a:r>
              <a:rPr lang="en-US" i="1" dirty="0">
                <a:effectLst>
                  <a:outerShdw blurRad="50800" dist="38100" algn="l" rotWithShape="0">
                    <a:prstClr val="black">
                      <a:alpha val="40000"/>
                    </a:prstClr>
                  </a:outerShdw>
                </a:effectLst>
              </a:rPr>
              <a:t>clients </a:t>
            </a:r>
            <a:r>
              <a:rPr lang="en-US" i="1" dirty="0" smtClean="0">
                <a:effectLst>
                  <a:outerShdw blurRad="50800" dist="38100" algn="l" rotWithShape="0">
                    <a:prstClr val="black">
                      <a:alpha val="40000"/>
                    </a:prstClr>
                  </a:outerShdw>
                </a:effectLst>
              </a:rPr>
              <a:t>leads to increased performance and satisfaction.</a:t>
            </a:r>
          </a:p>
          <a:p>
            <a:r>
              <a:rPr lang="en-US" dirty="0" smtClean="0">
                <a:effectLst>
                  <a:outerShdw blurRad="50800" dist="38100" algn="l" rotWithShape="0">
                    <a:prstClr val="black">
                      <a:alpha val="40000"/>
                    </a:prstClr>
                  </a:outerShdw>
                </a:effectLst>
              </a:rPr>
              <a:t>ITRS is based on a three-tier architecture that combines visualization, consolidation and instrumentation. This allows the team to see exactly what is going on, setup in depth monitoring and alerts, and measure system performance.  ITRS supports database plugins and allows the execution of various scripts written in several languages to get even more out of your monitoring environment. </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55354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2053" name="Picture 5" descr="I:\Documents\Intern Projec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39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I:\Documents\Intern Project\GeneosMatu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173054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74638"/>
            <a:ext cx="5105400" cy="1143000"/>
          </a:xfrm>
        </p:spPr>
        <p:txBody>
          <a:bodyPr>
            <a:normAutofit fontScale="90000"/>
          </a:bodyPr>
          <a:lstStyle/>
          <a:p>
            <a:pPr algn="l"/>
            <a:r>
              <a:rPr lang="en-US" sz="2400" dirty="0" smtClean="0"/>
              <a:t>Example Sampler for monitoring Windows services, such as Event Log, Plug and Play, and Remote Desktop.</a:t>
            </a:r>
            <a:endParaRPr lang="en-US" sz="2400" dirty="0"/>
          </a:p>
        </p:txBody>
      </p:sp>
      <p:pic>
        <p:nvPicPr>
          <p:cNvPr id="4" name="Content Placeholder 3"/>
          <p:cNvPicPr>
            <a:picLocks noGrp="1" noChangeAspect="1"/>
          </p:cNvPicPr>
          <p:nvPr>
            <p:ph idx="1"/>
          </p:nvPr>
        </p:nvPicPr>
        <p:blipFill>
          <a:blip r:embed="rId2"/>
          <a:stretch>
            <a:fillRect/>
          </a:stretch>
        </p:blipFill>
        <p:spPr>
          <a:xfrm>
            <a:off x="34636" y="152400"/>
            <a:ext cx="6124575" cy="3505200"/>
          </a:xfrm>
          <a:prstGeom prst="rect">
            <a:avLst/>
          </a:prstGeom>
        </p:spPr>
      </p:pic>
      <p:pic>
        <p:nvPicPr>
          <p:cNvPr id="5" name="Picture 4"/>
          <p:cNvPicPr>
            <a:picLocks noChangeAspect="1"/>
          </p:cNvPicPr>
          <p:nvPr/>
        </p:nvPicPr>
        <p:blipFill>
          <a:blip r:embed="rId3"/>
          <a:stretch>
            <a:fillRect/>
          </a:stretch>
        </p:blipFill>
        <p:spPr>
          <a:xfrm>
            <a:off x="4079298" y="3962400"/>
            <a:ext cx="7496175" cy="2238375"/>
          </a:xfrm>
          <a:prstGeom prst="rect">
            <a:avLst/>
          </a:prstGeom>
        </p:spPr>
      </p:pic>
    </p:spTree>
    <p:extLst>
      <p:ext uri="{BB962C8B-B14F-4D97-AF65-F5344CB8AC3E}">
        <p14:creationId xmlns:p14="http://schemas.microsoft.com/office/powerpoint/2010/main" val="2173757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effectLst>
                  <a:outerShdw blurRad="50800" dist="38100" algn="l" rotWithShape="0">
                    <a:prstClr val="black">
                      <a:alpha val="40000"/>
                    </a:prstClr>
                  </a:outerShdw>
                </a:effectLst>
              </a:rPr>
              <a:t>Broadridge </a:t>
            </a:r>
            <a:r>
              <a:rPr lang="en-US" sz="3600" b="1" dirty="0" smtClean="0">
                <a:effectLst>
                  <a:outerShdw blurRad="50800" dist="38100" algn="l" rotWithShape="0">
                    <a:prstClr val="black">
                      <a:alpha val="40000"/>
                    </a:prstClr>
                  </a:outerShdw>
                </a:effectLst>
              </a:rPr>
              <a:t>Project</a:t>
            </a:r>
            <a:endParaRPr lang="en-US" sz="36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numCol="1">
            <a:noAutofit/>
          </a:bodyPr>
          <a:lstStyle/>
          <a:p>
            <a:r>
              <a:rPr lang="en-US" sz="2400" b="1" dirty="0">
                <a:effectLst>
                  <a:outerShdw blurRad="50800" dist="38100" algn="l" rotWithShape="0">
                    <a:prstClr val="black">
                      <a:alpha val="40000"/>
                    </a:prstClr>
                  </a:outerShdw>
                </a:effectLst>
              </a:rPr>
              <a:t>Broadridge</a:t>
            </a:r>
            <a:r>
              <a:rPr lang="en-US" sz="2400" dirty="0">
                <a:effectLst>
                  <a:outerShdw blurRad="50800" dist="38100" algn="l" rotWithShape="0">
                    <a:prstClr val="black">
                      <a:alpha val="40000"/>
                    </a:prstClr>
                  </a:outerShdw>
                </a:effectLst>
              </a:rPr>
              <a:t> is a script suite that plays a major role in the process of trading for Citi’s Custody division, as a result, this script can sometimes require extra attention to ensure proper functionality</a:t>
            </a:r>
            <a:r>
              <a:rPr lang="en-US" sz="2400" dirty="0" smtClean="0">
                <a:effectLst>
                  <a:outerShdw blurRad="50800" dist="38100" algn="l" rotWithShape="0">
                    <a:prstClr val="black">
                      <a:alpha val="40000"/>
                    </a:prstClr>
                  </a:outerShdw>
                </a:effectLst>
              </a:rPr>
              <a:t>.</a:t>
            </a:r>
          </a:p>
          <a:p>
            <a:r>
              <a:rPr lang="en-US" sz="2400" b="1" dirty="0" smtClean="0">
                <a:effectLst>
                  <a:outerShdw blurRad="50800" dist="38100" algn="l" rotWithShape="0">
                    <a:prstClr val="black">
                      <a:alpha val="40000"/>
                    </a:prstClr>
                  </a:outerShdw>
                </a:effectLst>
              </a:rPr>
              <a:t>As a result</a:t>
            </a:r>
            <a:r>
              <a:rPr lang="en-US" sz="2400" dirty="0" smtClean="0">
                <a:effectLst>
                  <a:outerShdw blurRad="50800" dist="38100" algn="l" rotWithShape="0">
                    <a:prstClr val="black">
                      <a:alpha val="40000"/>
                    </a:prstClr>
                  </a:outerShdw>
                </a:effectLst>
              </a:rPr>
              <a:t>, we were tasked with rewriting the Broadridge script suite to fulfill the necessary support task requirements laid out by management.</a:t>
            </a:r>
          </a:p>
          <a:p>
            <a:r>
              <a:rPr lang="en-US" sz="2400" b="1" dirty="0" smtClean="0">
                <a:effectLst>
                  <a:outerShdw blurRad="50800" dist="38100" algn="l" rotWithShape="0">
                    <a:prstClr val="black">
                      <a:alpha val="40000"/>
                    </a:prstClr>
                  </a:outerShdw>
                </a:effectLst>
              </a:rPr>
              <a:t>This</a:t>
            </a:r>
            <a:r>
              <a:rPr lang="en-US" sz="2400" dirty="0" smtClean="0">
                <a:effectLst>
                  <a:outerShdw blurRad="50800" dist="38100" algn="l" rotWithShape="0">
                    <a:prstClr val="black">
                      <a:alpha val="40000"/>
                    </a:prstClr>
                  </a:outerShdw>
                </a:effectLst>
              </a:rPr>
              <a:t> meant that the program had to be able to log itself to indicate where a failure occurs, if any—and that the program itself be reduced in complexity to allow for the minimal possible Autosys job.</a:t>
            </a:r>
          </a:p>
          <a:p>
            <a:r>
              <a:rPr lang="en-US" sz="2400" b="1" dirty="0" smtClean="0">
                <a:effectLst>
                  <a:outerShdw blurRad="50800" dist="38100" algn="l" rotWithShape="0">
                    <a:prstClr val="black">
                      <a:alpha val="40000"/>
                    </a:prstClr>
                  </a:outerShdw>
                </a:effectLst>
              </a:rPr>
              <a:t>Over the course</a:t>
            </a:r>
            <a:r>
              <a:rPr lang="en-US" sz="2400" dirty="0" smtClean="0">
                <a:effectLst>
                  <a:outerShdw blurRad="50800" dist="38100" algn="l" rotWithShape="0">
                    <a:prstClr val="black">
                      <a:alpha val="40000"/>
                    </a:prstClr>
                  </a:outerShdw>
                </a:effectLst>
              </a:rPr>
              <a:t> of June and July, we worked to redesign some of the core aspects of the script, such as integrating PowerShell scripts to make the program more efficient and sensible, and to reduce security risk from using Visual Basic as a scripting language.</a:t>
            </a:r>
          </a:p>
          <a:p>
            <a:endParaRPr lang="en-US" sz="2400"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58471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100000">
              <a:srgbClr val="725CA5"/>
            </a:gs>
            <a:gs pos="13000">
              <a:srgbClr val="5F4C8A">
                <a:lumMod val="89000"/>
              </a:srgbClr>
            </a:gs>
          </a:gsLst>
          <a:lin ang="5400000" scaled="0"/>
          <a:tileRect/>
        </a:gradFill>
        <a:effectLst/>
      </p:bgPr>
    </p:bg>
    <p:spTree>
      <p:nvGrpSpPr>
        <p:cNvPr id="1" name=""/>
        <p:cNvGrpSpPr/>
        <p:nvPr/>
      </p:nvGrpSpPr>
      <p:grpSpPr>
        <a:xfrm>
          <a:off x="0" y="0"/>
          <a:ext cx="0" cy="0"/>
          <a:chOff x="0" y="0"/>
          <a:chExt cx="0" cy="0"/>
        </a:xfrm>
      </p:grpSpPr>
      <p:pic>
        <p:nvPicPr>
          <p:cNvPr id="1026" name="Picture 2" descr="https://prnewswire2-a.akamaihd.net/p/1893751/sp/189375100/thumbnail/entry_id/0_ejzdmr3l/def_height/2700/def_width/2700/version/100012/type/1"/>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Effect>
                      <a14:brightnessContrast bright="-40000"/>
                    </a14:imgEffect>
                  </a14:imgLayer>
                </a14:imgProps>
              </a:ext>
              <a:ext uri="{28A0092B-C50C-407E-A947-70E740481C1C}">
                <a14:useLocalDpi xmlns:a14="http://schemas.microsoft.com/office/drawing/2010/main" val="0"/>
              </a:ext>
            </a:extLst>
          </a:blip>
          <a:srcRect l="7142" t="-1" r="7144" b="29656"/>
          <a:stretch/>
        </p:blipFill>
        <p:spPr bwMode="auto">
          <a:xfrm>
            <a:off x="2743200" y="685800"/>
            <a:ext cx="6629400" cy="5524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a:xfrm>
            <a:off x="1981200" y="274638"/>
            <a:ext cx="8229600" cy="1143000"/>
          </a:xfrm>
        </p:spPr>
        <p:txBody>
          <a:bodyPr>
            <a:normAutofit/>
          </a:bodyPr>
          <a:lstStyle/>
          <a:p>
            <a:r>
              <a:rPr lang="en-US" sz="3600" b="1" dirty="0">
                <a:effectLst>
                  <a:outerShdw blurRad="50800" dist="38100" algn="l" rotWithShape="0">
                    <a:prstClr val="black">
                      <a:alpha val="40000"/>
                    </a:prstClr>
                  </a:outerShdw>
                </a:effectLst>
              </a:rPr>
              <a:t>Robert Maloy</a:t>
            </a:r>
          </a:p>
        </p:txBody>
      </p:sp>
      <p:sp>
        <p:nvSpPr>
          <p:cNvPr id="4" name="Content Placeholder 3"/>
          <p:cNvSpPr>
            <a:spLocks noGrp="1"/>
          </p:cNvSpPr>
          <p:nvPr>
            <p:ph sz="half" idx="1"/>
          </p:nvPr>
        </p:nvSpPr>
        <p:spPr bwMode="white">
          <a:xfrm>
            <a:off x="1866900" y="1600200"/>
            <a:ext cx="8458200" cy="5029200"/>
          </a:xfrm>
        </p:spPr>
        <p:txBody>
          <a:bodyPr>
            <a:normAutofit/>
          </a:bodyPr>
          <a:lstStyle/>
          <a:p>
            <a:r>
              <a:rPr lang="en-US" sz="1800" dirty="0">
                <a:effectLst>
                  <a:outerShdw blurRad="50800" dist="38100" algn="l" rotWithShape="0">
                    <a:prstClr val="black">
                      <a:alpha val="40000"/>
                    </a:prstClr>
                  </a:outerShdw>
                </a:effectLst>
              </a:rPr>
              <a:t>Born and raised in </a:t>
            </a:r>
            <a:r>
              <a:rPr lang="en-US" sz="1800" b="1" dirty="0">
                <a:effectLst>
                  <a:outerShdw blurRad="50800" dist="38100" algn="l" rotWithShape="0">
                    <a:prstClr val="black">
                      <a:alpha val="40000"/>
                    </a:prstClr>
                  </a:outerShdw>
                </a:effectLst>
              </a:rPr>
              <a:t>Tampa, Florida</a:t>
            </a:r>
          </a:p>
          <a:p>
            <a:r>
              <a:rPr lang="en-US" sz="1800" dirty="0">
                <a:effectLst>
                  <a:outerShdw blurRad="50800" dist="38100" algn="l" rotWithShape="0">
                    <a:prstClr val="black">
                      <a:alpha val="40000"/>
                    </a:prstClr>
                  </a:outerShdw>
                </a:effectLst>
              </a:rPr>
              <a:t>Computer Science major at </a:t>
            </a:r>
            <a:r>
              <a:rPr lang="en-US" sz="1800" b="1" dirty="0">
                <a:effectLst>
                  <a:outerShdw blurRad="50800" dist="38100" algn="l" rotWithShape="0">
                    <a:prstClr val="black">
                      <a:alpha val="40000"/>
                    </a:prstClr>
                  </a:outerShdw>
                </a:effectLst>
              </a:rPr>
              <a:t>Florida Polytechnic University</a:t>
            </a:r>
            <a:r>
              <a:rPr lang="en-US" sz="1800" dirty="0">
                <a:effectLst>
                  <a:outerShdw blurRad="50800" dist="38100" algn="l" rotWithShape="0">
                    <a:prstClr val="black">
                      <a:alpha val="40000"/>
                    </a:prstClr>
                  </a:outerShdw>
                </a:effectLst>
              </a:rPr>
              <a:t> in Lakeland, Florida specializing in Cybersecurity and Information Assurance; currently a junior.</a:t>
            </a:r>
          </a:p>
          <a:p>
            <a:r>
              <a:rPr lang="en-US" sz="1800" b="1" dirty="0">
                <a:effectLst>
                  <a:outerShdw blurRad="50800" dist="38100" algn="l" rotWithShape="0">
                    <a:prstClr val="black">
                      <a:alpha val="40000"/>
                    </a:prstClr>
                  </a:outerShdw>
                </a:effectLst>
              </a:rPr>
              <a:t>My primary hobbies</a:t>
            </a:r>
            <a:r>
              <a:rPr lang="en-US" sz="1800" dirty="0">
                <a:effectLst>
                  <a:outerShdw blurRad="50800" dist="38100" algn="l" rotWithShape="0">
                    <a:prstClr val="black">
                      <a:alpha val="40000"/>
                    </a:prstClr>
                  </a:outerShdw>
                </a:effectLst>
              </a:rPr>
              <a:t>:</a:t>
            </a:r>
          </a:p>
          <a:p>
            <a:pPr lvl="1"/>
            <a:r>
              <a:rPr lang="en-US" sz="1400" dirty="0">
                <a:effectLst>
                  <a:outerShdw blurRad="50800" dist="38100" algn="l" rotWithShape="0">
                    <a:prstClr val="black">
                      <a:alpha val="40000"/>
                    </a:prstClr>
                  </a:outerShdw>
                </a:effectLst>
              </a:rPr>
              <a:t>Collecting and restoring vintage personal microcomputers from the 1980s and </a:t>
            </a:r>
            <a:r>
              <a:rPr lang="en-US" sz="1400" dirty="0" smtClean="0">
                <a:effectLst>
                  <a:outerShdw blurRad="50800" dist="38100" algn="l" rotWithShape="0">
                    <a:prstClr val="black">
                      <a:alpha val="40000"/>
                    </a:prstClr>
                  </a:outerShdw>
                </a:effectLst>
              </a:rPr>
              <a:t>1990s.</a:t>
            </a:r>
          </a:p>
          <a:p>
            <a:pPr lvl="1"/>
            <a:r>
              <a:rPr lang="en-US" sz="1400" b="1" dirty="0" smtClean="0">
                <a:effectLst>
                  <a:outerShdw blurRad="50800" dist="38100" algn="l" rotWithShape="0">
                    <a:prstClr val="black">
                      <a:alpha val="40000"/>
                    </a:prstClr>
                  </a:outerShdw>
                </a:effectLst>
              </a:rPr>
              <a:t>Alternate </a:t>
            </a:r>
            <a:r>
              <a:rPr lang="en-US" sz="1400" b="1" dirty="0">
                <a:effectLst>
                  <a:outerShdw blurRad="50800" dist="38100" algn="l" rotWithShape="0">
                    <a:prstClr val="black">
                      <a:alpha val="40000"/>
                    </a:prstClr>
                  </a:outerShdw>
                </a:effectLst>
              </a:rPr>
              <a:t>History </a:t>
            </a:r>
            <a:r>
              <a:rPr lang="en-US" sz="1400" dirty="0">
                <a:effectLst>
                  <a:outerShdw blurRad="50800" dist="38100" algn="l" rotWithShape="0">
                    <a:prstClr val="black">
                      <a:alpha val="40000"/>
                    </a:prstClr>
                  </a:outerShdw>
                </a:effectLst>
              </a:rPr>
              <a:t>stories that deal in the consequences of alternative events in the course of human </a:t>
            </a:r>
            <a:r>
              <a:rPr lang="en-US" sz="1400" dirty="0" smtClean="0">
                <a:effectLst>
                  <a:outerShdw blurRad="50800" dist="38100" algn="l" rotWithShape="0">
                    <a:prstClr val="black">
                      <a:alpha val="40000"/>
                    </a:prstClr>
                  </a:outerShdw>
                </a:effectLst>
              </a:rPr>
              <a:t>history.</a:t>
            </a:r>
            <a:endParaRPr lang="en-US" sz="1800" dirty="0" smtClean="0">
              <a:effectLst>
                <a:outerShdw blurRad="50800" dist="38100" algn="l" rotWithShape="0">
                  <a:prstClr val="black">
                    <a:alpha val="40000"/>
                  </a:prstClr>
                </a:outerShdw>
              </a:effectLst>
            </a:endParaRPr>
          </a:p>
          <a:p>
            <a:r>
              <a:rPr lang="en-US" sz="2000" b="1" dirty="0" smtClean="0">
                <a:effectLst>
                  <a:outerShdw blurRad="50800" dist="38100" algn="l" rotWithShape="0">
                    <a:prstClr val="black">
                      <a:alpha val="40000"/>
                    </a:prstClr>
                  </a:outerShdw>
                </a:effectLst>
              </a:rPr>
              <a:t>Fun facts:</a:t>
            </a:r>
          </a:p>
          <a:p>
            <a:pPr lvl="1"/>
            <a:r>
              <a:rPr lang="en-US" sz="1600" dirty="0" smtClean="0">
                <a:effectLst>
                  <a:outerShdw blurRad="50800" dist="38100" algn="l" rotWithShape="0">
                    <a:prstClr val="black">
                      <a:alpha val="40000"/>
                    </a:prstClr>
                  </a:outerShdw>
                </a:effectLst>
              </a:rPr>
              <a:t>My </a:t>
            </a:r>
            <a:r>
              <a:rPr lang="en-US" sz="1600" dirty="0">
                <a:effectLst>
                  <a:outerShdw blurRad="50800" dist="38100" algn="l" rotWithShape="0">
                    <a:prstClr val="black">
                      <a:alpha val="40000"/>
                    </a:prstClr>
                  </a:outerShdw>
                </a:effectLst>
              </a:rPr>
              <a:t>great-grandfather, Robert E.L. Chancey, was the 44</a:t>
            </a:r>
            <a:r>
              <a:rPr lang="en-US" sz="1600" baseline="30000" dirty="0">
                <a:effectLst>
                  <a:outerShdw blurRad="50800" dist="38100" algn="l" rotWithShape="0">
                    <a:prstClr val="black">
                      <a:alpha val="40000"/>
                    </a:prstClr>
                  </a:outerShdw>
                </a:effectLst>
              </a:rPr>
              <a:t>th</a:t>
            </a:r>
            <a:r>
              <a:rPr lang="en-US" sz="1600" dirty="0">
                <a:effectLst>
                  <a:outerShdw blurRad="50800" dist="38100" algn="l" rotWithShape="0">
                    <a:prstClr val="black">
                      <a:alpha val="40000"/>
                    </a:prstClr>
                  </a:outerShdw>
                </a:effectLst>
              </a:rPr>
              <a:t> Mayor of Tampa from 1931 to </a:t>
            </a:r>
            <a:r>
              <a:rPr lang="en-US" sz="1600" dirty="0" smtClean="0">
                <a:effectLst>
                  <a:outerShdw blurRad="50800" dist="38100" algn="l" rotWithShape="0">
                    <a:prstClr val="black">
                      <a:alpha val="40000"/>
                    </a:prstClr>
                  </a:outerShdw>
                </a:effectLst>
              </a:rPr>
              <a:t>1943.</a:t>
            </a:r>
            <a:endParaRPr lang="en-US" sz="1600" dirty="0">
              <a:effectLst>
                <a:outerShdw blurRad="50800" dist="38100" algn="l" rotWithShape="0">
                  <a:prstClr val="black">
                    <a:alpha val="40000"/>
                  </a:prstClr>
                </a:outerShdw>
              </a:effectLst>
            </a:endParaRPr>
          </a:p>
          <a:p>
            <a:pPr lvl="1"/>
            <a:r>
              <a:rPr lang="en-US" sz="1600" dirty="0">
                <a:effectLst>
                  <a:outerShdw blurRad="50800" dist="38100" algn="l" rotWithShape="0">
                    <a:prstClr val="black">
                      <a:alpha val="40000"/>
                    </a:prstClr>
                  </a:outerShdw>
                </a:effectLst>
              </a:rPr>
              <a:t>My family were at one time the owners of the property we are currently standing on.</a:t>
            </a:r>
            <a:endParaRPr lang="en-US" sz="2000" dirty="0">
              <a:effectLst>
                <a:outerShdw blurRad="50800" dist="38100" algn="l" rotWithShape="0">
                  <a:prstClr val="black">
                    <a:alpha val="40000"/>
                  </a:prstClr>
                </a:outerShdw>
              </a:effectLst>
            </a:endParaRPr>
          </a:p>
          <a:p>
            <a:r>
              <a:rPr lang="en-US" sz="2000" b="1" dirty="0" smtClean="0">
                <a:effectLst>
                  <a:outerShdw blurRad="50800" dist="38100" algn="l" rotWithShape="0">
                    <a:prstClr val="black">
                      <a:alpha val="40000"/>
                    </a:prstClr>
                  </a:outerShdw>
                </a:effectLst>
              </a:rPr>
              <a:t>A source of inspiration:</a:t>
            </a:r>
            <a:endParaRPr lang="en-US" sz="2000" b="1" dirty="0">
              <a:effectLst>
                <a:outerShdw blurRad="50800" dist="38100" algn="l" rotWithShape="0">
                  <a:prstClr val="black">
                    <a:alpha val="40000"/>
                  </a:prstClr>
                </a:outerShdw>
              </a:effectLst>
            </a:endParaRPr>
          </a:p>
          <a:p>
            <a:pPr lvl="1"/>
            <a:r>
              <a:rPr lang="en-US" sz="1600" dirty="0" smtClean="0">
                <a:effectLst>
                  <a:outerShdw blurRad="50800" dist="38100" algn="l" rotWithShape="0">
                    <a:prstClr val="black">
                      <a:alpha val="40000"/>
                    </a:prstClr>
                  </a:outerShdw>
                </a:effectLst>
              </a:rPr>
              <a:t>“</a:t>
            </a:r>
            <a:r>
              <a:rPr lang="en-US" sz="1600" i="1" dirty="0">
                <a:effectLst>
                  <a:outerShdw blurRad="50800" dist="38100" algn="l" rotWithShape="0">
                    <a:prstClr val="black">
                      <a:alpha val="40000"/>
                    </a:prstClr>
                  </a:outerShdw>
                </a:effectLst>
              </a:rPr>
              <a:t>I know of no single formula for success. But over the years I have observed that some attributes of leadership are universal and are often about finding ways of encouraging people to combine their efforts, their talents, their insights, their enthusiasm and their inspiration to work together</a:t>
            </a:r>
            <a:r>
              <a:rPr lang="en-US" sz="1600" dirty="0" smtClean="0">
                <a:effectLst>
                  <a:outerShdw blurRad="50800" dist="38100" algn="l" rotWithShape="0">
                    <a:prstClr val="black">
                      <a:alpha val="40000"/>
                    </a:prstClr>
                  </a:outerShdw>
                </a:effectLst>
              </a:rPr>
              <a:t>.”</a:t>
            </a:r>
            <a:r>
              <a:rPr lang="en-US" sz="1600" dirty="0">
                <a:effectLst>
                  <a:outerShdw blurRad="50800" dist="38100" algn="l" rotWithShape="0">
                    <a:prstClr val="black">
                      <a:alpha val="40000"/>
                    </a:prstClr>
                  </a:outerShdw>
                </a:effectLst>
              </a:rPr>
              <a:t/>
            </a:r>
            <a:br>
              <a:rPr lang="en-US" sz="1600" dirty="0">
                <a:effectLst>
                  <a:outerShdw blurRad="50800" dist="38100" algn="l" rotWithShape="0">
                    <a:prstClr val="black">
                      <a:alpha val="40000"/>
                    </a:prstClr>
                  </a:outerShdw>
                </a:effectLst>
              </a:rPr>
            </a:br>
            <a:r>
              <a:rPr lang="en-US" sz="1600" dirty="0">
                <a:effectLst>
                  <a:outerShdw blurRad="50800" dist="38100" algn="l" rotWithShape="0">
                    <a:prstClr val="black">
                      <a:alpha val="40000"/>
                    </a:prstClr>
                  </a:outerShdw>
                </a:effectLst>
              </a:rPr>
              <a:t>- </a:t>
            </a:r>
            <a:r>
              <a:rPr lang="en-US" sz="1600" dirty="0" smtClean="0">
                <a:effectLst>
                  <a:outerShdw blurRad="50800" dist="38100" algn="l" rotWithShape="0">
                    <a:prstClr val="black">
                      <a:alpha val="40000"/>
                    </a:prstClr>
                  </a:outerShdw>
                </a:effectLst>
              </a:rPr>
              <a:t>Queen Elizabeth II</a:t>
            </a:r>
            <a:endParaRPr lang="en-US" sz="16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64659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839200" cy="1143000"/>
          </a:xfrm>
        </p:spPr>
        <p:txBody>
          <a:bodyPr>
            <a:noAutofit/>
          </a:bodyPr>
          <a:lstStyle/>
          <a:p>
            <a:r>
              <a:rPr lang="en-US" sz="3200" b="1" dirty="0" smtClean="0">
                <a:effectLst>
                  <a:outerShdw blurRad="50800" dist="38100" algn="l" rotWithShape="0">
                    <a:prstClr val="black">
                      <a:alpha val="40000"/>
                    </a:prstClr>
                  </a:outerShdw>
                </a:effectLst>
              </a:rPr>
              <a:t>Undertaking the Effort</a:t>
            </a:r>
            <a:endParaRPr lang="en-US" sz="3200"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295400"/>
            <a:ext cx="10972800" cy="5181600"/>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effectLst>
                  <a:outerShdw blurRad="50800" dist="38100" algn="l" rotWithShape="0">
                    <a:prstClr val="black">
                      <a:alpha val="40000"/>
                    </a:prstClr>
                  </a:outerShdw>
                </a:effectLst>
              </a:rPr>
              <a:t>Based </a:t>
            </a:r>
            <a:r>
              <a:rPr lang="en-US" sz="2400" dirty="0">
                <a:effectLst>
                  <a:outerShdw blurRad="50800" dist="38100" algn="l" rotWithShape="0">
                    <a:prstClr val="black">
                      <a:alpha val="40000"/>
                    </a:prstClr>
                  </a:outerShdw>
                </a:effectLst>
              </a:rPr>
              <a:t>on the knowledge we have and the concepts we have learned as students, we </a:t>
            </a:r>
            <a:r>
              <a:rPr lang="en-US" sz="2400" dirty="0" smtClean="0">
                <a:effectLst>
                  <a:outerShdw blurRad="50800" dist="38100" algn="l" rotWithShape="0">
                    <a:prstClr val="black">
                      <a:alpha val="40000"/>
                    </a:prstClr>
                  </a:outerShdw>
                </a:effectLst>
              </a:rPr>
              <a:t>worked to improve the architectural core of the script, and reduce some of the redundancies that the script was dealing with during operation.</a:t>
            </a:r>
            <a:endParaRPr lang="en-US" sz="2400" dirty="0">
              <a:effectLst>
                <a:outerShdw blurRad="50800" dist="38100" algn="l" rotWithShape="0">
                  <a:prstClr val="black">
                    <a:alpha val="40000"/>
                  </a:prstClr>
                </a:outerShdw>
              </a:effectLst>
            </a:endParaRPr>
          </a:p>
          <a:p>
            <a:r>
              <a:rPr lang="en-US" sz="2400" dirty="0">
                <a:effectLst>
                  <a:outerShdw blurRad="50800" dist="38100" algn="l" rotWithShape="0">
                    <a:prstClr val="black">
                      <a:alpha val="40000"/>
                    </a:prstClr>
                  </a:outerShdw>
                </a:effectLst>
              </a:rPr>
              <a:t>For instance, moving to a combination </a:t>
            </a:r>
            <a:r>
              <a:rPr lang="en-US" sz="2400" dirty="0" smtClean="0">
                <a:effectLst>
                  <a:outerShdw blurRad="50800" dist="38100" algn="l" rotWithShape="0">
                    <a:prstClr val="black">
                      <a:alpha val="40000"/>
                    </a:prstClr>
                  </a:outerShdw>
                </a:effectLst>
              </a:rPr>
              <a:t>of unique </a:t>
            </a:r>
            <a:r>
              <a:rPr lang="en-US" sz="2400" dirty="0">
                <a:effectLst>
                  <a:outerShdw blurRad="50800" dist="38100" algn="l" rotWithShape="0">
                    <a:prstClr val="black">
                      <a:alpha val="40000"/>
                    </a:prstClr>
                  </a:outerShdw>
                </a:effectLst>
              </a:rPr>
              <a:t>iterative identifiers (0001, 0002) and UNIX time (number of seconds passed since January 1, 1970; 12:00am UTC), </a:t>
            </a:r>
            <a:r>
              <a:rPr lang="en-US" sz="2400" dirty="0" smtClean="0">
                <a:effectLst>
                  <a:outerShdw blurRad="50800" dist="38100" algn="l" rotWithShape="0">
                    <a:prstClr val="black">
                      <a:alpha val="40000"/>
                    </a:prstClr>
                  </a:outerShdw>
                </a:effectLst>
              </a:rPr>
              <a:t>these two aspects allow </a:t>
            </a:r>
            <a:r>
              <a:rPr lang="en-US" sz="2400" dirty="0">
                <a:effectLst>
                  <a:outerShdw blurRad="50800" dist="38100" algn="l" rotWithShape="0">
                    <a:prstClr val="black">
                      <a:alpha val="40000"/>
                    </a:prstClr>
                  </a:outerShdw>
                </a:effectLst>
              </a:rPr>
              <a:t>for us to have </a:t>
            </a:r>
            <a:r>
              <a:rPr lang="en-US" sz="2400" dirty="0" smtClean="0">
                <a:effectLst>
                  <a:outerShdw blurRad="50800" dist="38100" algn="l" rotWithShape="0">
                    <a:prstClr val="black">
                      <a:alpha val="40000"/>
                    </a:prstClr>
                  </a:outerShdw>
                </a:effectLst>
              </a:rPr>
              <a:t>multiple unique </a:t>
            </a:r>
            <a:r>
              <a:rPr lang="en-US" sz="2400" dirty="0">
                <a:effectLst>
                  <a:outerShdw blurRad="50800" dist="38100" algn="l" rotWithShape="0">
                    <a:prstClr val="black">
                      <a:alpha val="40000"/>
                    </a:prstClr>
                  </a:outerShdw>
                </a:effectLst>
              </a:rPr>
              <a:t>executions of the script while maintaining continuity on a day to day basis.</a:t>
            </a:r>
          </a:p>
          <a:p>
            <a:r>
              <a:rPr lang="en-US" sz="2400" dirty="0">
                <a:effectLst>
                  <a:outerShdw blurRad="50800" dist="38100" algn="l" rotWithShape="0">
                    <a:prstClr val="black">
                      <a:alpha val="40000"/>
                    </a:prstClr>
                  </a:outerShdw>
                </a:effectLst>
              </a:rPr>
              <a:t>We also streamlined the process of the scripts themselves in preparation for a new and refined Autosys job which will allow for PS to identify when/where the potential job fails, should it fail, this comes from the logging logic implemented into the script itself.</a:t>
            </a:r>
          </a:p>
          <a:p>
            <a:r>
              <a:rPr lang="en-US" sz="2400" dirty="0">
                <a:effectLst>
                  <a:outerShdw blurRad="50800" dist="38100" algn="l" rotWithShape="0">
                    <a:prstClr val="black">
                      <a:alpha val="40000"/>
                    </a:prstClr>
                  </a:outerShdw>
                </a:effectLst>
              </a:rPr>
              <a:t>All these changes help improve the efficiency of the product, and improve the efficiency of the production support team</a:t>
            </a:r>
            <a:r>
              <a:rPr lang="en-US" sz="2400" dirty="0" smtClean="0">
                <a:effectLst>
                  <a:outerShdw blurRad="50800" dist="38100" algn="l" rotWithShape="0">
                    <a:prstClr val="black">
                      <a:alpha val="40000"/>
                    </a:prstClr>
                  </a:outerShdw>
                </a:effectLst>
              </a:rPr>
              <a:t>.</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381310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869305"/>
            <a:ext cx="9847072" cy="6490990"/>
          </a:xfrm>
          <a:prstGeom prst="rect">
            <a:avLst/>
          </a:prstGeom>
        </p:spPr>
      </p:pic>
      <p:sp>
        <p:nvSpPr>
          <p:cNvPr id="6" name="TextBox 5"/>
          <p:cNvSpPr txBox="1"/>
          <p:nvPr/>
        </p:nvSpPr>
        <p:spPr>
          <a:xfrm>
            <a:off x="8458200" y="1371600"/>
            <a:ext cx="3245440" cy="2031325"/>
          </a:xfrm>
          <a:prstGeom prst="rect">
            <a:avLst/>
          </a:prstGeom>
          <a:noFill/>
        </p:spPr>
        <p:txBody>
          <a:bodyPr wrap="none" rtlCol="0">
            <a:spAutoFit/>
          </a:bodyPr>
          <a:lstStyle/>
          <a:p>
            <a:r>
              <a:rPr lang="en-US" dirty="0" smtClean="0"/>
              <a:t>This is the original file structure</a:t>
            </a:r>
          </a:p>
          <a:p>
            <a:r>
              <a:rPr lang="en-US" dirty="0"/>
              <a:t>f</a:t>
            </a:r>
            <a:r>
              <a:rPr lang="en-US" dirty="0" smtClean="0"/>
              <a:t>or the Broadridge script series,</a:t>
            </a:r>
            <a:br>
              <a:rPr lang="en-US" dirty="0" smtClean="0"/>
            </a:br>
            <a:r>
              <a:rPr lang="en-US" dirty="0" smtClean="0"/>
              <a:t>which is still in use by Citi today.</a:t>
            </a:r>
          </a:p>
          <a:p>
            <a:endParaRPr lang="en-US" dirty="0"/>
          </a:p>
          <a:p>
            <a:r>
              <a:rPr lang="en-US" dirty="0" smtClean="0"/>
              <a:t>It largely relies on strictly Batch</a:t>
            </a:r>
            <a:r>
              <a:rPr lang="en-US" dirty="0"/>
              <a:t/>
            </a:r>
            <a:br>
              <a:rPr lang="en-US" dirty="0"/>
            </a:br>
            <a:r>
              <a:rPr lang="en-US" dirty="0" smtClean="0"/>
              <a:t>and Visual Basic files to complete</a:t>
            </a:r>
            <a:br>
              <a:rPr lang="en-US" dirty="0" smtClean="0"/>
            </a:br>
            <a:r>
              <a:rPr lang="en-US" dirty="0" smtClean="0"/>
              <a:t>the task given.</a:t>
            </a:r>
          </a:p>
        </p:txBody>
      </p:sp>
    </p:spTree>
    <p:extLst>
      <p:ext uri="{BB962C8B-B14F-4D97-AF65-F5344CB8AC3E}">
        <p14:creationId xmlns:p14="http://schemas.microsoft.com/office/powerpoint/2010/main" val="309897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71600"/>
            <a:ext cx="9542272" cy="6290071"/>
          </a:xfrm>
          <a:prstGeom prst="rect">
            <a:avLst/>
          </a:prstGeom>
        </p:spPr>
      </p:pic>
      <p:sp>
        <p:nvSpPr>
          <p:cNvPr id="6" name="TextBox 5"/>
          <p:cNvSpPr txBox="1"/>
          <p:nvPr/>
        </p:nvSpPr>
        <p:spPr>
          <a:xfrm>
            <a:off x="8458201" y="1315283"/>
            <a:ext cx="3505200" cy="4031873"/>
          </a:xfrm>
          <a:prstGeom prst="rect">
            <a:avLst/>
          </a:prstGeom>
          <a:noFill/>
        </p:spPr>
        <p:txBody>
          <a:bodyPr wrap="square" rtlCol="0">
            <a:spAutoFit/>
          </a:bodyPr>
          <a:lstStyle/>
          <a:p>
            <a:r>
              <a:rPr lang="en-US" sz="1600" dirty="0" smtClean="0"/>
              <a:t>This is the new and improved</a:t>
            </a:r>
            <a:br>
              <a:rPr lang="en-US" sz="1600" dirty="0" smtClean="0"/>
            </a:br>
            <a:r>
              <a:rPr lang="en-US" sz="1600" dirty="0" smtClean="0"/>
              <a:t>Broadridge script file structure,</a:t>
            </a:r>
            <a:br>
              <a:rPr lang="en-US" sz="1600" dirty="0" smtClean="0"/>
            </a:br>
            <a:r>
              <a:rPr lang="en-US" sz="1600" dirty="0" smtClean="0"/>
              <a:t>as it currently stands (July 26, 2018).</a:t>
            </a:r>
            <a:br>
              <a:rPr lang="en-US" sz="1600" dirty="0" smtClean="0"/>
            </a:br>
            <a:r>
              <a:rPr lang="en-US" sz="1600" dirty="0" smtClean="0"/>
              <a:t/>
            </a:r>
            <a:br>
              <a:rPr lang="en-US" sz="1600" dirty="0" smtClean="0"/>
            </a:br>
            <a:r>
              <a:rPr lang="en-US" sz="1600" dirty="0" smtClean="0"/>
              <a:t>As you can see: It has been heavily</a:t>
            </a:r>
            <a:br>
              <a:rPr lang="en-US" sz="1600" dirty="0" smtClean="0"/>
            </a:br>
            <a:r>
              <a:rPr lang="en-US" sz="1600" dirty="0" smtClean="0"/>
              <a:t>expanded to feature new file directories, such as lib (libraries), </a:t>
            </a:r>
            <a:r>
              <a:rPr lang="en-US" sz="1600" dirty="0" err="1" smtClean="0"/>
              <a:t>log_archive</a:t>
            </a:r>
            <a:r>
              <a:rPr lang="en-US" sz="1600" dirty="0" smtClean="0"/>
              <a:t> (logs) and </a:t>
            </a:r>
            <a:r>
              <a:rPr lang="en-US" sz="1600" dirty="0" err="1" smtClean="0"/>
              <a:t>tmp</a:t>
            </a:r>
            <a:r>
              <a:rPr lang="en-US" sz="1600" dirty="0" smtClean="0"/>
              <a:t> (temporary). It also features PowerShell files, such as DateCheck.ps1, SplitFile_565.ps1 (which has been converted from VBA), and the two UNIXTime.ps1 files.</a:t>
            </a:r>
            <a:endParaRPr lang="en-US" sz="1600" dirty="0"/>
          </a:p>
          <a:p>
            <a:endParaRPr lang="en-US" sz="1600" dirty="0"/>
          </a:p>
          <a:p>
            <a:r>
              <a:rPr lang="en-US" sz="1600" dirty="0" smtClean="0"/>
              <a:t>The directory is more crowded, but the code has been simplified and improved to be more efficient.</a:t>
            </a:r>
          </a:p>
        </p:txBody>
      </p:sp>
    </p:spTree>
    <p:extLst>
      <p:ext uri="{BB962C8B-B14F-4D97-AF65-F5344CB8AC3E}">
        <p14:creationId xmlns:p14="http://schemas.microsoft.com/office/powerpoint/2010/main" val="4041542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2033" r="48548"/>
          <a:stretch/>
        </p:blipFill>
        <p:spPr>
          <a:xfrm>
            <a:off x="2476500" y="-1562100"/>
            <a:ext cx="7239000" cy="9982200"/>
          </a:xfrm>
          <a:prstGeom prst="rect">
            <a:avLst/>
          </a:prstGeom>
        </p:spPr>
      </p:pic>
      <p:sp>
        <p:nvSpPr>
          <p:cNvPr id="3" name="TextBox 2"/>
          <p:cNvSpPr txBox="1"/>
          <p:nvPr/>
        </p:nvSpPr>
        <p:spPr>
          <a:xfrm>
            <a:off x="76200" y="2971800"/>
            <a:ext cx="2415598" cy="923330"/>
          </a:xfrm>
          <a:prstGeom prst="rect">
            <a:avLst/>
          </a:prstGeom>
          <a:noFill/>
        </p:spPr>
        <p:txBody>
          <a:bodyPr wrap="none" rtlCol="0">
            <a:spAutoFit/>
          </a:bodyPr>
          <a:lstStyle/>
          <a:p>
            <a:r>
              <a:rPr lang="en-US" dirty="0"/>
              <a:t>Fetch_Broadridge.cmd</a:t>
            </a:r>
          </a:p>
          <a:p>
            <a:endParaRPr lang="en-US" dirty="0"/>
          </a:p>
          <a:p>
            <a:r>
              <a:rPr lang="en-US" dirty="0"/>
              <a:t>The “core” of the script</a:t>
            </a:r>
          </a:p>
        </p:txBody>
      </p:sp>
    </p:spTree>
    <p:extLst>
      <p:ext uri="{BB962C8B-B14F-4D97-AF65-F5344CB8AC3E}">
        <p14:creationId xmlns:p14="http://schemas.microsoft.com/office/powerpoint/2010/main" val="187298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0"/>
            <a:ext cx="12306300" cy="6972300"/>
          </a:xfrm>
          <a:prstGeom prst="rect">
            <a:avLst/>
          </a:prstGeom>
        </p:spPr>
      </p:pic>
      <p:sp>
        <p:nvSpPr>
          <p:cNvPr id="5" name="TextBox 4"/>
          <p:cNvSpPr txBox="1"/>
          <p:nvPr/>
        </p:nvSpPr>
        <p:spPr>
          <a:xfrm>
            <a:off x="4003649" y="485001"/>
            <a:ext cx="4073551" cy="276999"/>
          </a:xfrm>
          <a:prstGeom prst="rect">
            <a:avLst/>
          </a:prstGeom>
          <a:noFill/>
        </p:spPr>
        <p:txBody>
          <a:bodyPr wrap="none" rtlCol="0">
            <a:spAutoFit/>
          </a:bodyPr>
          <a:lstStyle/>
          <a:p>
            <a:r>
              <a:rPr lang="en-US" sz="1200" b="1" i="1" dirty="0">
                <a:solidFill>
                  <a:srgbClr val="00B0F0"/>
                </a:solidFill>
                <a:latin typeface="Franklin Gothic Book" panose="020B0503020102020204" pitchFamily="34" charset="0"/>
              </a:rPr>
              <a:t>Note: 1532368167 =&gt; 7/23/2018 1:49:27 PM (Local time)</a:t>
            </a:r>
          </a:p>
        </p:txBody>
      </p:sp>
      <p:sp>
        <p:nvSpPr>
          <p:cNvPr id="7" name="TextBox 6"/>
          <p:cNvSpPr txBox="1"/>
          <p:nvPr/>
        </p:nvSpPr>
        <p:spPr>
          <a:xfrm>
            <a:off x="1664095" y="0"/>
            <a:ext cx="4279505" cy="338554"/>
          </a:xfrm>
          <a:prstGeom prst="rect">
            <a:avLst/>
          </a:prstGeom>
          <a:noFill/>
        </p:spPr>
        <p:txBody>
          <a:bodyPr wrap="none" rtlCol="0">
            <a:spAutoFit/>
          </a:bodyPr>
          <a:lstStyle/>
          <a:p>
            <a:r>
              <a:rPr lang="en-US" sz="1600" b="1" i="1" dirty="0">
                <a:solidFill>
                  <a:schemeClr val="bg1"/>
                </a:solidFill>
                <a:latin typeface="Franklin Gothic Book" panose="020B0503020102020204" pitchFamily="34" charset="0"/>
              </a:rPr>
              <a:t>Example log generated during testing the script</a:t>
            </a:r>
          </a:p>
        </p:txBody>
      </p:sp>
      <p:sp>
        <p:nvSpPr>
          <p:cNvPr id="8" name="TextBox 7"/>
          <p:cNvSpPr txBox="1"/>
          <p:nvPr/>
        </p:nvSpPr>
        <p:spPr>
          <a:xfrm>
            <a:off x="3429000" y="791615"/>
            <a:ext cx="402167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If the script finds a date inaccuracy, it will reset the counter.</a:t>
            </a:r>
            <a:endParaRPr lang="en-US" sz="1200" b="1" i="1" dirty="0">
              <a:solidFill>
                <a:srgbClr val="00B0F0"/>
              </a:solidFill>
              <a:latin typeface="Franklin Gothic Book" panose="020B0503020102020204" pitchFamily="34" charset="0"/>
            </a:endParaRPr>
          </a:p>
        </p:txBody>
      </p:sp>
      <p:sp>
        <p:nvSpPr>
          <p:cNvPr id="9" name="TextBox 8"/>
          <p:cNvSpPr txBox="1"/>
          <p:nvPr/>
        </p:nvSpPr>
        <p:spPr>
          <a:xfrm>
            <a:off x="4572000" y="975673"/>
            <a:ext cx="316868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‘rc’ is return code, indicating error or success.</a:t>
            </a:r>
            <a:endParaRPr lang="en-US" sz="1200" b="1" i="1" dirty="0">
              <a:solidFill>
                <a:srgbClr val="00B0F0"/>
              </a:solidFill>
              <a:latin typeface="Franklin Gothic Book" panose="020B0503020102020204" pitchFamily="34" charset="0"/>
            </a:endParaRPr>
          </a:p>
        </p:txBody>
      </p:sp>
      <p:sp>
        <p:nvSpPr>
          <p:cNvPr id="10" name="TextBox 9"/>
          <p:cNvSpPr txBox="1"/>
          <p:nvPr/>
        </p:nvSpPr>
        <p:spPr>
          <a:xfrm>
            <a:off x="3276600" y="3347650"/>
            <a:ext cx="2512419"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Processing swift messages from file</a:t>
            </a:r>
            <a:endParaRPr lang="en-US" sz="1200" b="1" i="1" dirty="0">
              <a:solidFill>
                <a:srgbClr val="00B0F0"/>
              </a:solidFill>
              <a:latin typeface="Franklin Gothic Book" panose="020B0503020102020204" pitchFamily="34" charset="0"/>
            </a:endParaRPr>
          </a:p>
        </p:txBody>
      </p:sp>
    </p:spTree>
    <p:extLst>
      <p:ext uri="{BB962C8B-B14F-4D97-AF65-F5344CB8AC3E}">
        <p14:creationId xmlns:p14="http://schemas.microsoft.com/office/powerpoint/2010/main" val="757302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20950" t="7692" r="13871" b="59231"/>
          <a:stretch/>
        </p:blipFill>
        <p:spPr>
          <a:xfrm>
            <a:off x="0" y="0"/>
            <a:ext cx="6400800" cy="3276600"/>
          </a:xfrm>
          <a:prstGeom prst="rect">
            <a:avLst/>
          </a:prstGeom>
        </p:spPr>
      </p:pic>
      <p:pic>
        <p:nvPicPr>
          <p:cNvPr id="4" name="Picture 3"/>
          <p:cNvPicPr>
            <a:picLocks noChangeAspect="1"/>
          </p:cNvPicPr>
          <p:nvPr/>
        </p:nvPicPr>
        <p:blipFill rotWithShape="1">
          <a:blip r:embed="rId4"/>
          <a:srcRect l="24830" t="8462" r="13870" b="60769"/>
          <a:stretch/>
        </p:blipFill>
        <p:spPr>
          <a:xfrm>
            <a:off x="19050" y="3295650"/>
            <a:ext cx="6019800" cy="3048000"/>
          </a:xfrm>
          <a:prstGeom prst="rect">
            <a:avLst/>
          </a:prstGeom>
        </p:spPr>
      </p:pic>
      <p:sp>
        <p:nvSpPr>
          <p:cNvPr id="5" name="TextBox 4"/>
          <p:cNvSpPr txBox="1"/>
          <p:nvPr/>
        </p:nvSpPr>
        <p:spPr>
          <a:xfrm>
            <a:off x="6553200" y="1268968"/>
            <a:ext cx="3085653" cy="923330"/>
          </a:xfrm>
          <a:prstGeom prst="rect">
            <a:avLst/>
          </a:prstGeom>
          <a:noFill/>
        </p:spPr>
        <p:txBody>
          <a:bodyPr wrap="none" rtlCol="0">
            <a:spAutoFit/>
          </a:bodyPr>
          <a:lstStyle/>
          <a:p>
            <a:r>
              <a:rPr lang="en-US" dirty="0"/>
              <a:t>UNIXTIME.ps1</a:t>
            </a:r>
          </a:p>
          <a:p>
            <a:r>
              <a:rPr lang="en-US" dirty="0"/>
              <a:t>Generates UNIX timecode</a:t>
            </a:r>
          </a:p>
          <a:p>
            <a:r>
              <a:rPr lang="en-US" dirty="0"/>
              <a:t>Based on current seconds time</a:t>
            </a:r>
          </a:p>
        </p:txBody>
      </p:sp>
      <p:sp>
        <p:nvSpPr>
          <p:cNvPr id="6" name="TextBox 5"/>
          <p:cNvSpPr txBox="1"/>
          <p:nvPr/>
        </p:nvSpPr>
        <p:spPr>
          <a:xfrm>
            <a:off x="6248400" y="4450318"/>
            <a:ext cx="3756221" cy="923330"/>
          </a:xfrm>
          <a:prstGeom prst="rect">
            <a:avLst/>
          </a:prstGeom>
          <a:noFill/>
        </p:spPr>
        <p:txBody>
          <a:bodyPr wrap="none" rtlCol="0">
            <a:spAutoFit/>
          </a:bodyPr>
          <a:lstStyle/>
          <a:p>
            <a:r>
              <a:rPr lang="en-US" dirty="0"/>
              <a:t>UNIXTIME_ConvertBack.ps1</a:t>
            </a:r>
          </a:p>
          <a:p>
            <a:r>
              <a:rPr lang="en-US" dirty="0"/>
              <a:t>Takes UNIX Timecode from file or</a:t>
            </a:r>
            <a:br>
              <a:rPr lang="en-US" dirty="0"/>
            </a:br>
            <a:r>
              <a:rPr lang="en-US" dirty="0"/>
              <a:t>string, and converts it to current time.</a:t>
            </a:r>
          </a:p>
        </p:txBody>
      </p:sp>
    </p:spTree>
    <p:extLst>
      <p:ext uri="{BB962C8B-B14F-4D97-AF65-F5344CB8AC3E}">
        <p14:creationId xmlns:p14="http://schemas.microsoft.com/office/powerpoint/2010/main" val="298139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CC553C-5B67-447A-B4EF-CE3B9FBB9303}" type="slidenum">
              <a:rPr lang="en-US" smtClean="0"/>
              <a:t>26</a:t>
            </a:fld>
            <a:endParaRPr lang="en-US" dirty="0"/>
          </a:p>
        </p:txBody>
      </p:sp>
      <p:pic>
        <p:nvPicPr>
          <p:cNvPr id="3" name="Picture 2"/>
          <p:cNvPicPr>
            <a:picLocks noChangeAspect="1"/>
          </p:cNvPicPr>
          <p:nvPr/>
        </p:nvPicPr>
        <p:blipFill rotWithShape="1">
          <a:blip r:embed="rId3"/>
          <a:srcRect l="20175" t="7691" r="20078" b="40001"/>
          <a:stretch/>
        </p:blipFill>
        <p:spPr>
          <a:xfrm>
            <a:off x="457200" y="838200"/>
            <a:ext cx="5867401" cy="5181600"/>
          </a:xfrm>
          <a:prstGeom prst="rect">
            <a:avLst/>
          </a:prstGeom>
        </p:spPr>
      </p:pic>
      <p:sp>
        <p:nvSpPr>
          <p:cNvPr id="4" name="TextBox 3"/>
          <p:cNvSpPr txBox="1"/>
          <p:nvPr/>
        </p:nvSpPr>
        <p:spPr>
          <a:xfrm>
            <a:off x="6553200" y="3105835"/>
            <a:ext cx="3866315" cy="646331"/>
          </a:xfrm>
          <a:prstGeom prst="rect">
            <a:avLst/>
          </a:prstGeom>
          <a:noFill/>
        </p:spPr>
        <p:txBody>
          <a:bodyPr wrap="none" rtlCol="0">
            <a:spAutoFit/>
          </a:bodyPr>
          <a:lstStyle/>
          <a:p>
            <a:r>
              <a:rPr lang="en-US" dirty="0" smtClean="0"/>
              <a:t>DateTime.ps1</a:t>
            </a:r>
            <a:endParaRPr lang="en-US" dirty="0"/>
          </a:p>
          <a:p>
            <a:r>
              <a:rPr lang="en-US" dirty="0" smtClean="0"/>
              <a:t>Checks sequential order and date/time.</a:t>
            </a:r>
            <a:endParaRPr lang="en-US" dirty="0"/>
          </a:p>
        </p:txBody>
      </p:sp>
    </p:spTree>
    <p:extLst>
      <p:ext uri="{BB962C8B-B14F-4D97-AF65-F5344CB8AC3E}">
        <p14:creationId xmlns:p14="http://schemas.microsoft.com/office/powerpoint/2010/main" val="2550293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effectLst>
                  <a:outerShdw blurRad="50800" dist="38100" algn="l" rotWithShape="0">
                    <a:prstClr val="black">
                      <a:alpha val="40000"/>
                    </a:prstClr>
                  </a:outerShdw>
                </a:effectLst>
              </a:rPr>
              <a:t>Project </a:t>
            </a:r>
            <a:r>
              <a:rPr lang="en-US" b="1" dirty="0" smtClean="0">
                <a:effectLst>
                  <a:outerShdw blurRad="50800" dist="38100" algn="l" rotWithShape="0">
                    <a:prstClr val="black">
                      <a:alpha val="40000"/>
                    </a:prstClr>
                  </a:outerShdw>
                </a:effectLst>
              </a:rPr>
              <a:t>(continued)</a:t>
            </a:r>
            <a:endParaRPr lang="en-US" b="1" dirty="0">
              <a:effectLst>
                <a:outerShdw blurRad="50800" dist="38100" algn="l" rotWithShape="0">
                  <a:prstClr val="black">
                    <a:alpha val="40000"/>
                  </a:prstClr>
                </a:outerShdw>
              </a:effectLst>
            </a:endParaRPr>
          </a:p>
        </p:txBody>
      </p:sp>
      <p:sp>
        <p:nvSpPr>
          <p:cNvPr id="4" name="Content Placeholder 3"/>
          <p:cNvSpPr>
            <a:spLocks noGrp="1"/>
          </p:cNvSpPr>
          <p:nvPr>
            <p:ph idx="1"/>
          </p:nvPr>
        </p:nvSpPr>
        <p:spPr/>
        <p:txBody>
          <a:bodyPr/>
          <a:lstStyle/>
          <a:p>
            <a:r>
              <a:rPr lang="en-US" dirty="0" smtClean="0">
                <a:effectLst>
                  <a:outerShdw blurRad="50800" dist="38100" algn="l" rotWithShape="0">
                    <a:prstClr val="black">
                      <a:alpha val="40000"/>
                    </a:prstClr>
                  </a:outerShdw>
                </a:effectLst>
              </a:rPr>
              <a:t>Key </a:t>
            </a:r>
            <a:r>
              <a:rPr lang="en-US" dirty="0" smtClean="0">
                <a:effectLst>
                  <a:outerShdw blurRad="50800" dist="38100" algn="l" rotWithShape="0">
                    <a:prstClr val="black">
                      <a:alpha val="40000"/>
                    </a:prstClr>
                  </a:outerShdw>
                </a:effectLst>
              </a:rPr>
              <a:t>Improvements	</a:t>
            </a:r>
          </a:p>
          <a:p>
            <a:pPr lvl="1"/>
            <a:r>
              <a:rPr lang="en-US" dirty="0" smtClean="0">
                <a:effectLst>
                  <a:outerShdw blurRad="50800" dist="38100" algn="l" rotWithShape="0">
                    <a:prstClr val="black">
                      <a:alpha val="40000"/>
                    </a:prstClr>
                  </a:outerShdw>
                </a:effectLst>
              </a:rPr>
              <a:t>Partitioning</a:t>
            </a:r>
          </a:p>
          <a:p>
            <a:pPr lvl="1"/>
            <a:r>
              <a:rPr lang="en-US" dirty="0" smtClean="0">
                <a:effectLst>
                  <a:outerShdw blurRad="50800" dist="38100" algn="l" rotWithShape="0">
                    <a:prstClr val="black">
                      <a:alpha val="40000"/>
                    </a:prstClr>
                  </a:outerShdw>
                </a:effectLst>
              </a:rPr>
              <a:t>Data logging</a:t>
            </a:r>
          </a:p>
          <a:p>
            <a:pPr lvl="1"/>
            <a:r>
              <a:rPr lang="en-US" dirty="0" smtClean="0">
                <a:effectLst>
                  <a:outerShdw blurRad="50800" dist="38100" algn="l" rotWithShape="0">
                    <a:prstClr val="black">
                      <a:alpha val="40000"/>
                    </a:prstClr>
                  </a:outerShdw>
                </a:effectLst>
              </a:rPr>
              <a:t>Performance improvements</a:t>
            </a:r>
            <a:endParaRPr lang="en-US" dirty="0">
              <a:effectLst>
                <a:outerShdw blurRad="50800" dist="38100" algn="l" rotWithShape="0">
                  <a:prstClr val="black">
                    <a:alpha val="40000"/>
                  </a:prstClr>
                </a:outerShdw>
              </a:effectLst>
            </a:endParaRPr>
          </a:p>
        </p:txBody>
      </p:sp>
      <p:sp>
        <p:nvSpPr>
          <p:cNvPr id="2" name="Slide Number Placeholder 1"/>
          <p:cNvSpPr>
            <a:spLocks noGrp="1"/>
          </p:cNvSpPr>
          <p:nvPr>
            <p:ph type="sldNum" sz="quarter" idx="12"/>
          </p:nvPr>
        </p:nvSpPr>
        <p:spPr/>
        <p:txBody>
          <a:bodyPr/>
          <a:lstStyle/>
          <a:p>
            <a:fld id="{C1CC553C-5B67-447A-B4EF-CE3B9FBB9303}" type="slidenum">
              <a:rPr lang="en-US" smtClean="0"/>
              <a:t>27</a:t>
            </a:fld>
            <a:endParaRPr lang="en-US" dirty="0"/>
          </a:p>
        </p:txBody>
      </p:sp>
    </p:spTree>
    <p:extLst>
      <p:ext uri="{BB962C8B-B14F-4D97-AF65-F5344CB8AC3E}">
        <p14:creationId xmlns:p14="http://schemas.microsoft.com/office/powerpoint/2010/main" val="237741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Risks</a:t>
            </a:r>
          </a:p>
        </p:txBody>
      </p:sp>
      <p:sp>
        <p:nvSpPr>
          <p:cNvPr id="3" name="Content Placeholder 2"/>
          <p:cNvSpPr>
            <a:spLocks noGrp="1"/>
          </p:cNvSpPr>
          <p:nvPr>
            <p:ph idx="1"/>
          </p:nvPr>
        </p:nvSpPr>
        <p:spPr>
          <a:xfrm>
            <a:off x="609600" y="1600201"/>
            <a:ext cx="5334000" cy="4525963"/>
          </a:xfrm>
        </p:spPr>
        <p:txBody>
          <a:bodyPr>
            <a:normAutofit fontScale="92500" lnSpcReduction="10000"/>
          </a:bodyPr>
          <a:lstStyle/>
          <a:p>
            <a:r>
              <a:rPr lang="en-GB" dirty="0">
                <a:effectLst>
                  <a:outerShdw blurRad="50800" dist="38100" algn="l" rotWithShape="0">
                    <a:prstClr val="black">
                      <a:alpha val="40000"/>
                    </a:prstClr>
                  </a:outerShdw>
                </a:effectLst>
              </a:rPr>
              <a:t>F</a:t>
            </a:r>
            <a:r>
              <a:rPr lang="en-GB" dirty="0" smtClean="0">
                <a:effectLst>
                  <a:outerShdw blurRad="50800" dist="38100" algn="l" rotWithShape="0">
                    <a:prstClr val="black">
                      <a:alpha val="40000"/>
                    </a:prstClr>
                  </a:outerShdw>
                </a:effectLst>
              </a:rPr>
              <a:t>laws </a:t>
            </a:r>
            <a:r>
              <a:rPr lang="en-GB" dirty="0">
                <a:effectLst>
                  <a:outerShdw blurRad="50800" dist="38100" algn="l" rotWithShape="0">
                    <a:prstClr val="black">
                      <a:alpha val="40000"/>
                    </a:prstClr>
                  </a:outerShdw>
                </a:effectLst>
              </a:rPr>
              <a:t>of automated </a:t>
            </a:r>
            <a:r>
              <a:rPr lang="en-GB" dirty="0" smtClean="0">
                <a:effectLst>
                  <a:outerShdw blurRad="50800" dist="38100" algn="l" rotWithShape="0">
                    <a:prstClr val="black">
                      <a:alpha val="40000"/>
                    </a:prstClr>
                  </a:outerShdw>
                </a:effectLst>
              </a:rPr>
              <a:t>labour</a:t>
            </a:r>
          </a:p>
          <a:p>
            <a:pPr lvl="1"/>
            <a:r>
              <a:rPr lang="en-GB" dirty="0" smtClean="0">
                <a:effectLst>
                  <a:outerShdw blurRad="50800" dist="38100" algn="l" rotWithShape="0">
                    <a:prstClr val="black">
                      <a:alpha val="40000"/>
                    </a:prstClr>
                  </a:outerShdw>
                </a:effectLst>
              </a:rPr>
              <a:t>Potential delay issues</a:t>
            </a:r>
          </a:p>
          <a:p>
            <a:pPr lvl="2"/>
            <a:r>
              <a:rPr lang="en-GB" dirty="0" smtClean="0">
                <a:effectLst>
                  <a:outerShdw blurRad="50800" dist="38100" algn="l" rotWithShape="0">
                    <a:prstClr val="black">
                      <a:alpha val="40000"/>
                    </a:prstClr>
                  </a:outerShdw>
                </a:effectLst>
              </a:rPr>
              <a:t>Smaller human workforce could mean longer time to resolve unique situations</a:t>
            </a:r>
          </a:p>
          <a:p>
            <a:pPr lvl="1"/>
            <a:r>
              <a:rPr lang="en-GB" dirty="0" smtClean="0">
                <a:effectLst>
                  <a:outerShdw blurRad="50800" dist="38100" algn="l" rotWithShape="0">
                    <a:prstClr val="black">
                      <a:alpha val="40000"/>
                    </a:prstClr>
                  </a:outerShdw>
                </a:effectLst>
              </a:rPr>
              <a:t>Ethical impact on workers</a:t>
            </a:r>
          </a:p>
          <a:p>
            <a:pPr lvl="2"/>
            <a:r>
              <a:rPr lang="en-GB" dirty="0">
                <a:effectLst>
                  <a:outerShdw blurRad="50800" dist="38100" algn="l" rotWithShape="0">
                    <a:prstClr val="black">
                      <a:alpha val="40000"/>
                    </a:prstClr>
                  </a:outerShdw>
                </a:effectLst>
              </a:rPr>
              <a:t>Can easily fall into </a:t>
            </a:r>
            <a:r>
              <a:rPr lang="en-GB" dirty="0" smtClean="0">
                <a:effectLst>
                  <a:outerShdw blurRad="50800" dist="38100" algn="l" rotWithShape="0">
                    <a:prstClr val="black">
                      <a:alpha val="40000"/>
                    </a:prstClr>
                  </a:outerShdw>
                </a:effectLst>
              </a:rPr>
              <a:t>irresponsibility</a:t>
            </a:r>
          </a:p>
          <a:p>
            <a:pPr lvl="1"/>
            <a:r>
              <a:rPr lang="en-GB" dirty="0">
                <a:effectLst>
                  <a:outerShdw blurRad="50800" dist="38100" algn="l" rotWithShape="0">
                    <a:prstClr val="black">
                      <a:alpha val="40000"/>
                    </a:prstClr>
                  </a:outerShdw>
                </a:effectLst>
              </a:rPr>
              <a:t>Workforce </a:t>
            </a:r>
            <a:r>
              <a:rPr lang="en-GB" dirty="0" smtClean="0">
                <a:effectLst>
                  <a:outerShdw blurRad="50800" dist="38100" algn="l" rotWithShape="0">
                    <a:prstClr val="black">
                      <a:alpha val="40000"/>
                    </a:prstClr>
                  </a:outerShdw>
                </a:effectLst>
              </a:rPr>
              <a:t>obsolescence</a:t>
            </a:r>
          </a:p>
          <a:p>
            <a:pPr lvl="2"/>
            <a:r>
              <a:rPr lang="en-GB" dirty="0" smtClean="0">
                <a:effectLst>
                  <a:outerShdw blurRad="50800" dist="38100" algn="l" rotWithShape="0">
                    <a:prstClr val="black">
                      <a:alpha val="40000"/>
                    </a:prstClr>
                  </a:outerShdw>
                </a:effectLst>
              </a:rPr>
              <a:t>PR impact in-waiting: CNBC and Reuters reported on potential employment shrink for Citigroup on June 12, 2018.</a:t>
            </a:r>
          </a:p>
          <a:p>
            <a:pPr marL="0" indent="0">
              <a:buNone/>
            </a:pPr>
            <a:endParaRPr lang="en-US" dirty="0">
              <a:effectLst>
                <a:outerShdw blurRad="50800" dist="38100" algn="l" rotWithShape="0">
                  <a:prstClr val="black">
                    <a:alpha val="40000"/>
                  </a:prstClr>
                </a:outerShdw>
              </a:effectLst>
            </a:endParaRPr>
          </a:p>
        </p:txBody>
      </p:sp>
      <p:pic>
        <p:nvPicPr>
          <p:cNvPr id="4" name="Picture 3"/>
          <p:cNvPicPr>
            <a:picLocks noChangeAspect="1"/>
          </p:cNvPicPr>
          <p:nvPr/>
        </p:nvPicPr>
        <p:blipFill rotWithShape="1">
          <a:blip r:embed="rId3"/>
          <a:srcRect r="36923" b="41775"/>
          <a:stretch/>
        </p:blipFill>
        <p:spPr>
          <a:xfrm>
            <a:off x="6248400" y="1219200"/>
            <a:ext cx="5562600" cy="5562600"/>
          </a:xfrm>
          <a:prstGeom prst="rect">
            <a:avLst/>
          </a:prstGeom>
        </p:spPr>
      </p:pic>
    </p:spTree>
    <p:extLst>
      <p:ext uri="{BB962C8B-B14F-4D97-AF65-F5344CB8AC3E}">
        <p14:creationId xmlns:p14="http://schemas.microsoft.com/office/powerpoint/2010/main" val="392859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Rewards</a:t>
            </a:r>
          </a:p>
        </p:txBody>
      </p:sp>
      <p:sp>
        <p:nvSpPr>
          <p:cNvPr id="3" name="Content Placeholder 2"/>
          <p:cNvSpPr>
            <a:spLocks noGrp="1"/>
          </p:cNvSpPr>
          <p:nvPr>
            <p:ph idx="1"/>
          </p:nvPr>
        </p:nvSpPr>
        <p:spPr/>
        <p:txBody>
          <a:bodyPr>
            <a:normAutofit/>
          </a:bodyPr>
          <a:lstStyle/>
          <a:p>
            <a:r>
              <a:rPr lang="en-US" dirty="0" smtClean="0">
                <a:effectLst>
                  <a:outerShdw blurRad="50800" dist="38100" algn="l" rotWithShape="0">
                    <a:prstClr val="black">
                      <a:alpha val="40000"/>
                    </a:prstClr>
                  </a:outerShdw>
                </a:effectLst>
              </a:rPr>
              <a:t>Automation is a treasure trove of potential for innovation as we move through the 21</a:t>
            </a:r>
            <a:r>
              <a:rPr lang="en-US" baseline="30000" dirty="0" smtClean="0">
                <a:effectLst>
                  <a:outerShdw blurRad="50800" dist="38100" algn="l" rotWithShape="0">
                    <a:prstClr val="black">
                      <a:alpha val="40000"/>
                    </a:prstClr>
                  </a:outerShdw>
                </a:effectLst>
              </a:rPr>
              <a:t>st</a:t>
            </a:r>
            <a:r>
              <a:rPr lang="en-US" dirty="0" smtClean="0">
                <a:effectLst>
                  <a:outerShdw blurRad="50800" dist="38100" algn="l" rotWithShape="0">
                    <a:prstClr val="black">
                      <a:alpha val="40000"/>
                    </a:prstClr>
                  </a:outerShdw>
                </a:effectLst>
              </a:rPr>
              <a:t> century.</a:t>
            </a:r>
          </a:p>
          <a:p>
            <a:r>
              <a:rPr lang="en-US" dirty="0" smtClean="0">
                <a:effectLst>
                  <a:outerShdw blurRad="50800" dist="38100" algn="l" rotWithShape="0">
                    <a:prstClr val="black">
                      <a:alpha val="40000"/>
                    </a:prstClr>
                  </a:outerShdw>
                </a:effectLst>
              </a:rPr>
              <a:t>Building a company capable of providing top-tier experiences for our clients and partners across the globe, as well as building competent ‘22</a:t>
            </a:r>
            <a:r>
              <a:rPr lang="en-US" baseline="30000" dirty="0" smtClean="0">
                <a:effectLst>
                  <a:outerShdw blurRad="50800" dist="38100" algn="l" rotWithShape="0">
                    <a:prstClr val="black">
                      <a:alpha val="40000"/>
                    </a:prstClr>
                  </a:outerShdw>
                </a:effectLst>
              </a:rPr>
              <a:t>nd</a:t>
            </a:r>
            <a:r>
              <a:rPr lang="en-US" dirty="0" smtClean="0">
                <a:effectLst>
                  <a:outerShdw blurRad="50800" dist="38100" algn="l" rotWithShape="0">
                    <a:prstClr val="black">
                      <a:alpha val="40000"/>
                    </a:prstClr>
                  </a:outerShdw>
                </a:effectLst>
              </a:rPr>
              <a:t> century jobs’.</a:t>
            </a:r>
          </a:p>
          <a:p>
            <a:r>
              <a:rPr lang="en-US" dirty="0" smtClean="0">
                <a:effectLst>
                  <a:outerShdw blurRad="50800" dist="38100" algn="l" rotWithShape="0">
                    <a:prstClr val="black">
                      <a:alpha val="40000"/>
                    </a:prstClr>
                  </a:outerShdw>
                </a:effectLst>
              </a:rPr>
              <a:t>Automation will be the arbiter of such a modern view, as it will allow for revolutionary changes in the way we work.</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19253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0">
              <a:srgbClr val="005849">
                <a:lumMod val="95000"/>
              </a:srgbClr>
            </a:gs>
            <a:gs pos="100000">
              <a:srgbClr val="00725E">
                <a:lumMod val="97000"/>
                <a:lumOff val="3000"/>
              </a:srgbClr>
            </a:gs>
          </a:gsLst>
          <a:lin ang="5400000" scaled="0"/>
          <a:tileRect/>
        </a:gradFill>
        <a:effectLst/>
      </p:bgPr>
    </p:bg>
    <p:spTree>
      <p:nvGrpSpPr>
        <p:cNvPr id="1" name=""/>
        <p:cNvGrpSpPr/>
        <p:nvPr/>
      </p:nvGrpSpPr>
      <p:grpSpPr>
        <a:xfrm>
          <a:off x="0" y="0"/>
          <a:ext cx="0" cy="0"/>
          <a:chOff x="0" y="0"/>
          <a:chExt cx="0" cy="0"/>
        </a:xfrm>
      </p:grpSpPr>
      <p:pic>
        <p:nvPicPr>
          <p:cNvPr id="6" name="Picture 4" descr="https://upload.wikimedia.org/wikipedia/en/thumb/c/c1/South_Florida_Bulls_logo.svg/599px-South_Florida_Bulls_logo.svg.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404719" y="1272381"/>
            <a:ext cx="5382562" cy="43132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p:txBody>
          <a:bodyPr>
            <a:normAutofit/>
          </a:bodyPr>
          <a:lstStyle/>
          <a:p>
            <a:r>
              <a:rPr lang="en-US" sz="3600" b="1" dirty="0">
                <a:effectLst>
                  <a:outerShdw blurRad="50800" dist="38100" algn="l" rotWithShape="0">
                    <a:prstClr val="black">
                      <a:alpha val="40000"/>
                    </a:prstClr>
                  </a:outerShdw>
                </a:effectLst>
              </a:rPr>
              <a:t>Shane Varnum</a:t>
            </a:r>
            <a:endParaRPr lang="en-US" sz="3600" dirty="0"/>
          </a:p>
        </p:txBody>
      </p:sp>
      <p:sp>
        <p:nvSpPr>
          <p:cNvPr id="7" name="Content Placeholder 3"/>
          <p:cNvSpPr>
            <a:spLocks noGrp="1"/>
          </p:cNvSpPr>
          <p:nvPr>
            <p:ph sz="half" idx="1"/>
          </p:nvPr>
        </p:nvSpPr>
        <p:spPr bwMode="white">
          <a:xfrm>
            <a:off x="1866900" y="1600200"/>
            <a:ext cx="8458200" cy="4983162"/>
          </a:xfrm>
        </p:spPr>
        <p:txBody>
          <a:bodyPr>
            <a:normAutofit/>
          </a:bodyPr>
          <a:lstStyle/>
          <a:p>
            <a:r>
              <a:rPr lang="en-US" sz="1800" dirty="0">
                <a:effectLst>
                  <a:outerShdw blurRad="50800" dist="38100" algn="l" rotWithShape="0">
                    <a:prstClr val="black">
                      <a:alpha val="40000"/>
                    </a:prstClr>
                  </a:outerShdw>
                </a:effectLst>
              </a:rPr>
              <a:t>Born and raised in </a:t>
            </a:r>
            <a:r>
              <a:rPr lang="en-US" sz="1800" b="1" dirty="0">
                <a:effectLst>
                  <a:outerShdw blurRad="50800" dist="38100" algn="l" rotWithShape="0">
                    <a:prstClr val="black">
                      <a:alpha val="40000"/>
                    </a:prstClr>
                  </a:outerShdw>
                </a:effectLst>
              </a:rPr>
              <a:t>Ocala, Florida</a:t>
            </a:r>
          </a:p>
          <a:p>
            <a:r>
              <a:rPr lang="en-US" sz="1800" dirty="0">
                <a:effectLst>
                  <a:outerShdw blurRad="50800" dist="38100" algn="l" rotWithShape="0">
                    <a:prstClr val="black">
                      <a:alpha val="40000"/>
                    </a:prstClr>
                  </a:outerShdw>
                </a:effectLst>
              </a:rPr>
              <a:t>Management of Information Systems major at the </a:t>
            </a:r>
            <a:r>
              <a:rPr lang="en-US" sz="1800" b="1" dirty="0">
                <a:effectLst>
                  <a:outerShdw blurRad="50800" dist="38100" algn="l" rotWithShape="0">
                    <a:prstClr val="black">
                      <a:alpha val="40000"/>
                    </a:prstClr>
                  </a:outerShdw>
                </a:effectLst>
              </a:rPr>
              <a:t>University of South Florida </a:t>
            </a:r>
            <a:r>
              <a:rPr lang="en-US" sz="1800" dirty="0">
                <a:effectLst>
                  <a:outerShdw blurRad="50800" dist="38100" algn="l" rotWithShape="0">
                    <a:prstClr val="black">
                      <a:alpha val="40000"/>
                    </a:prstClr>
                  </a:outerShdw>
                </a:effectLst>
              </a:rPr>
              <a:t>here in Tampa;  specializing in data analytics; graduating in December.</a:t>
            </a:r>
          </a:p>
          <a:p>
            <a:r>
              <a:rPr lang="en-US" sz="1800" b="1" dirty="0">
                <a:effectLst>
                  <a:outerShdw blurRad="50800" dist="38100" algn="l" rotWithShape="0">
                    <a:prstClr val="black">
                      <a:alpha val="40000"/>
                    </a:prstClr>
                  </a:outerShdw>
                </a:effectLst>
              </a:rPr>
              <a:t>My primary hobbies</a:t>
            </a:r>
            <a:r>
              <a:rPr lang="en-US" sz="1800" dirty="0">
                <a:effectLst>
                  <a:outerShdw blurRad="50800" dist="38100" algn="l" rotWithShape="0">
                    <a:prstClr val="black">
                      <a:alpha val="40000"/>
                    </a:prstClr>
                  </a:outerShdw>
                </a:effectLst>
              </a:rPr>
              <a:t>:</a:t>
            </a:r>
          </a:p>
          <a:p>
            <a:pPr lvl="1"/>
            <a:r>
              <a:rPr lang="en-US" sz="1400" dirty="0" smtClean="0">
                <a:effectLst>
                  <a:outerShdw blurRad="50800" dist="38100" algn="l" rotWithShape="0">
                    <a:prstClr val="black">
                      <a:alpha val="40000"/>
                    </a:prstClr>
                  </a:outerShdw>
                </a:effectLst>
              </a:rPr>
              <a:t>Discovering and learning about emerging technologies such as </a:t>
            </a:r>
            <a:r>
              <a:rPr lang="en-US" sz="1400" b="1" dirty="0">
                <a:effectLst>
                  <a:outerShdw blurRad="50800" dist="38100" algn="l" rotWithShape="0">
                    <a:prstClr val="black">
                      <a:alpha val="40000"/>
                    </a:prstClr>
                  </a:outerShdw>
                </a:effectLst>
              </a:rPr>
              <a:t>blockchain</a:t>
            </a:r>
          </a:p>
          <a:p>
            <a:pPr lvl="1"/>
            <a:r>
              <a:rPr lang="en-US" sz="1400" dirty="0">
                <a:effectLst>
                  <a:outerShdw blurRad="50800" dist="38100" algn="l" rotWithShape="0">
                    <a:prstClr val="black">
                      <a:alpha val="40000"/>
                    </a:prstClr>
                  </a:outerShdw>
                </a:effectLst>
              </a:rPr>
              <a:t>E</a:t>
            </a:r>
            <a:r>
              <a:rPr lang="en-US" sz="1400" dirty="0" smtClean="0">
                <a:effectLst>
                  <a:outerShdw blurRad="50800" dist="38100" algn="l" rotWithShape="0">
                    <a:prstClr val="black">
                      <a:alpha val="40000"/>
                    </a:prstClr>
                  </a:outerShdw>
                </a:effectLst>
              </a:rPr>
              <a:t>xploring downtown Tampa and eating at </a:t>
            </a:r>
            <a:r>
              <a:rPr lang="en-US" sz="1400" b="1" dirty="0" smtClean="0">
                <a:effectLst>
                  <a:outerShdw blurRad="50800" dist="38100" algn="l" rotWithShape="0">
                    <a:prstClr val="black">
                      <a:alpha val="40000"/>
                    </a:prstClr>
                  </a:outerShdw>
                </a:effectLst>
              </a:rPr>
              <a:t>gastropubs</a:t>
            </a:r>
            <a:r>
              <a:rPr lang="en-US" sz="1400" dirty="0" smtClean="0">
                <a:effectLst>
                  <a:outerShdw blurRad="50800" dist="38100" algn="l" rotWithShape="0">
                    <a:prstClr val="black">
                      <a:alpha val="40000"/>
                    </a:prstClr>
                  </a:outerShdw>
                </a:effectLst>
              </a:rPr>
              <a:t> (bar/restaurant hybrids)</a:t>
            </a:r>
            <a:endParaRPr lang="en-US" sz="1400" dirty="0">
              <a:effectLst>
                <a:outerShdw blurRad="50800" dist="38100" algn="l" rotWithShape="0">
                  <a:prstClr val="black">
                    <a:alpha val="40000"/>
                  </a:prstClr>
                </a:outerShdw>
              </a:effectLst>
            </a:endParaRPr>
          </a:p>
          <a:p>
            <a:r>
              <a:rPr lang="en-US" sz="1800" b="1" dirty="0">
                <a:effectLst>
                  <a:outerShdw blurRad="50800" dist="38100" algn="l" rotWithShape="0">
                    <a:prstClr val="black">
                      <a:alpha val="40000"/>
                    </a:prstClr>
                  </a:outerShdw>
                </a:effectLst>
              </a:rPr>
              <a:t>Fun </a:t>
            </a:r>
            <a:r>
              <a:rPr lang="en-US" sz="1800" b="1" dirty="0" smtClean="0">
                <a:effectLst>
                  <a:outerShdw blurRad="50800" dist="38100" algn="l" rotWithShape="0">
                    <a:prstClr val="black">
                      <a:alpha val="40000"/>
                    </a:prstClr>
                  </a:outerShdw>
                </a:effectLst>
              </a:rPr>
              <a:t>Fact:</a:t>
            </a:r>
            <a:endParaRPr lang="en-US" sz="1800" b="1" dirty="0">
              <a:effectLst>
                <a:outerShdw blurRad="50800" dist="38100" algn="l" rotWithShape="0">
                  <a:prstClr val="black">
                    <a:alpha val="40000"/>
                  </a:prstClr>
                </a:outerShdw>
              </a:effectLst>
            </a:endParaRPr>
          </a:p>
          <a:p>
            <a:pPr lvl="1"/>
            <a:r>
              <a:rPr lang="en-US" sz="1400" dirty="0" smtClean="0">
                <a:effectLst>
                  <a:outerShdw blurRad="50800" dist="38100" algn="l" rotWithShape="0">
                    <a:prstClr val="black">
                      <a:alpha val="40000"/>
                    </a:prstClr>
                  </a:outerShdw>
                </a:effectLst>
              </a:rPr>
              <a:t>I am capable of playing the guitar by ear.</a:t>
            </a:r>
          </a:p>
          <a:p>
            <a:r>
              <a:rPr lang="en-US" sz="2000" b="1" dirty="0" smtClean="0">
                <a:effectLst>
                  <a:outerShdw blurRad="50800" dist="38100" algn="l" rotWithShape="0">
                    <a:prstClr val="black">
                      <a:alpha val="40000"/>
                    </a:prstClr>
                  </a:outerShdw>
                </a:effectLst>
              </a:rPr>
              <a:t>A </a:t>
            </a:r>
            <a:r>
              <a:rPr lang="en-US" sz="2000" b="1" dirty="0">
                <a:effectLst>
                  <a:outerShdw blurRad="50800" dist="38100" algn="l" rotWithShape="0">
                    <a:prstClr val="black">
                      <a:alpha val="40000"/>
                    </a:prstClr>
                  </a:outerShdw>
                </a:effectLst>
              </a:rPr>
              <a:t>source of inspiration </a:t>
            </a:r>
            <a:r>
              <a:rPr lang="en-US" sz="2000" dirty="0" smtClean="0">
                <a:effectLst>
                  <a:outerShdw blurRad="50800" dist="38100" algn="l" rotWithShape="0">
                    <a:prstClr val="black">
                      <a:alpha val="40000"/>
                    </a:prstClr>
                  </a:outerShdw>
                </a:effectLst>
              </a:rPr>
              <a:t>:</a:t>
            </a:r>
            <a:endParaRPr lang="en-US" sz="2000" dirty="0">
              <a:effectLst>
                <a:outerShdw blurRad="50800" dist="38100" algn="l" rotWithShape="0">
                  <a:prstClr val="black">
                    <a:alpha val="40000"/>
                  </a:prstClr>
                </a:outerShdw>
              </a:effectLst>
            </a:endParaRPr>
          </a:p>
          <a:p>
            <a:pPr lvl="1"/>
            <a:r>
              <a:rPr lang="en-US" sz="1600" i="1" dirty="0" smtClean="0">
                <a:effectLst>
                  <a:outerShdw blurRad="50800" dist="38100" algn="l" rotWithShape="0">
                    <a:prstClr val="black">
                      <a:alpha val="40000"/>
                    </a:prstClr>
                  </a:outerShdw>
                </a:effectLst>
              </a:rPr>
              <a:t>“Our ambition should be to rule ourselves, the true kingdom for each one of us; and true progress is to know more, and be more, and to do more.”</a:t>
            </a:r>
            <a:r>
              <a:rPr lang="en-US" sz="1600" i="1" dirty="0">
                <a:effectLst>
                  <a:outerShdw blurRad="50800" dist="38100" algn="l" rotWithShape="0">
                    <a:prstClr val="black">
                      <a:alpha val="40000"/>
                    </a:prstClr>
                  </a:outerShdw>
                </a:effectLst>
              </a:rPr>
              <a:t/>
            </a:r>
            <a:br>
              <a:rPr lang="en-US" sz="1600" i="1" dirty="0">
                <a:effectLst>
                  <a:outerShdw blurRad="50800" dist="38100" algn="l" rotWithShape="0">
                    <a:prstClr val="black">
                      <a:alpha val="40000"/>
                    </a:prstClr>
                  </a:outerShdw>
                </a:effectLst>
              </a:rPr>
            </a:br>
            <a:r>
              <a:rPr lang="en-US" sz="1600" i="1" dirty="0">
                <a:effectLst>
                  <a:outerShdw blurRad="50800" dist="38100" algn="l" rotWithShape="0">
                    <a:prstClr val="black">
                      <a:alpha val="40000"/>
                    </a:prstClr>
                  </a:outerShdw>
                </a:effectLst>
              </a:rPr>
              <a:t>- </a:t>
            </a:r>
            <a:r>
              <a:rPr lang="en-US" sz="1600" dirty="0" smtClean="0">
                <a:effectLst>
                  <a:outerShdw blurRad="50800" dist="38100" algn="l" rotWithShape="0">
                    <a:prstClr val="black">
                      <a:alpha val="40000"/>
                    </a:prstClr>
                  </a:outerShdw>
                </a:effectLst>
              </a:rPr>
              <a:t>Oscar Wilde</a:t>
            </a:r>
            <a:endParaRPr lang="en-US" sz="1600" i="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723515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“Forward 2033”: Citi and Automation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TextBox 3"/>
          <p:cNvSpPr txBox="1"/>
          <p:nvPr/>
        </p:nvSpPr>
        <p:spPr>
          <a:xfrm>
            <a:off x="762000" y="1371600"/>
            <a:ext cx="10668000" cy="5262979"/>
          </a:xfrm>
          <a:prstGeom prst="rect">
            <a:avLst/>
          </a:prstGeom>
          <a:noFill/>
        </p:spPr>
        <p:txBody>
          <a:bodyPr wrap="square" rtlCol="0">
            <a:spAutoFit/>
          </a:bodyPr>
          <a:lstStyle/>
          <a:p>
            <a:r>
              <a:rPr lang="en-GB" sz="1600" dirty="0">
                <a:effectLst>
                  <a:outerShdw blurRad="50800" dist="38100" algn="l" rotWithShape="0">
                    <a:prstClr val="black">
                      <a:alpha val="40000"/>
                    </a:prstClr>
                  </a:outerShdw>
                </a:effectLst>
              </a:rPr>
              <a:t>In this, we can recall Citi’s three “core” values—</a:t>
            </a:r>
            <a:r>
              <a:rPr lang="en-GB" sz="1600" b="1" dirty="0">
                <a:effectLst>
                  <a:outerShdw blurRad="50800" dist="38100" algn="l" rotWithShape="0">
                    <a:prstClr val="black">
                      <a:alpha val="40000"/>
                    </a:prstClr>
                  </a:outerShdw>
                </a:effectLst>
              </a:rPr>
              <a:t>work in the client’s interest, do what creates economic value, and do what is systemically responsible—</a:t>
            </a:r>
            <a:r>
              <a:rPr lang="en-GB" sz="1600" dirty="0">
                <a:effectLst>
                  <a:outerShdw blurRad="50800" dist="38100" algn="l" rotWithShape="0">
                    <a:prstClr val="black">
                      <a:alpha val="40000"/>
                    </a:prstClr>
                  </a:outerShdw>
                </a:effectLst>
              </a:rPr>
              <a:t>comply with the rules and regulations set out to ensure that the financial system does</a:t>
            </a:r>
            <a:r>
              <a:rPr lang="en-GB" sz="1600" b="1" dirty="0">
                <a:effectLst>
                  <a:outerShdw blurRad="50800" dist="38100" algn="l" rotWithShape="0">
                    <a:prstClr val="black">
                      <a:alpha val="40000"/>
                    </a:prstClr>
                  </a:outerShdw>
                </a:effectLst>
              </a:rPr>
              <a:t> </a:t>
            </a:r>
            <a:r>
              <a:rPr lang="en-GB" sz="1600" dirty="0">
                <a:effectLst>
                  <a:outerShdw blurRad="50800" dist="38100" algn="l" rotWithShape="0">
                    <a:prstClr val="black">
                      <a:alpha val="40000"/>
                    </a:prstClr>
                  </a:outerShdw>
                </a:effectLst>
              </a:rPr>
              <a:t>what it does in the smoothest possible way, with minimal risk of harm to the public at large</a:t>
            </a:r>
            <a:r>
              <a:rPr lang="en-GB" sz="1600" dirty="0" smtClean="0">
                <a:effectLst>
                  <a:outerShdw blurRad="50800" dist="38100" algn="l" rotWithShape="0">
                    <a:prstClr val="black">
                      <a:alpha val="40000"/>
                    </a:prstClr>
                  </a:outerShdw>
                </a:effectLst>
              </a:rPr>
              <a:t>.</a:t>
            </a:r>
          </a:p>
          <a:p>
            <a:endParaRPr lang="en-US" sz="1600"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Working in the client’s interest</a:t>
            </a:r>
            <a:r>
              <a:rPr lang="en-GB" dirty="0">
                <a:effectLst>
                  <a:outerShdw blurRad="50800" dist="38100" algn="l" rotWithShape="0">
                    <a:prstClr val="black">
                      <a:alpha val="40000"/>
                    </a:prstClr>
                  </a:outerShdw>
                </a:effectLst>
              </a:rPr>
              <a:t>—Moving to automation would allow for an improved client experience by </a:t>
            </a:r>
            <a:r>
              <a:rPr lang="en-GB" b="1" dirty="0">
                <a:effectLst>
                  <a:outerShdw blurRad="50800" dist="38100" algn="l" rotWithShape="0">
                    <a:prstClr val="black">
                      <a:alpha val="40000"/>
                    </a:prstClr>
                  </a:outerShdw>
                </a:effectLst>
              </a:rPr>
              <a:t>increasing efficiency, reducing time delay, and ensuring communication clarity and quality</a:t>
            </a:r>
            <a:r>
              <a:rPr lang="en-GB" dirty="0">
                <a:effectLst>
                  <a:outerShdw blurRad="50800" dist="38100" algn="l" rotWithShape="0">
                    <a:prstClr val="black">
                      <a:alpha val="40000"/>
                    </a:prstClr>
                  </a:outerShdw>
                </a:effectLst>
              </a:rPr>
              <a:t> between client and Citi. </a:t>
            </a:r>
            <a:r>
              <a:rPr lang="en-GB" b="1" dirty="0">
                <a:effectLst>
                  <a:outerShdw blurRad="50800" dist="38100" algn="l" rotWithShape="0">
                    <a:prstClr val="black">
                      <a:alpha val="40000"/>
                    </a:prstClr>
                  </a:outerShdw>
                </a:effectLst>
              </a:rPr>
              <a:t>Reducing turn-around time</a:t>
            </a:r>
            <a:r>
              <a:rPr lang="en-GB" dirty="0">
                <a:effectLst>
                  <a:outerShdw blurRad="50800" dist="38100" algn="l" rotWithShape="0">
                    <a:prstClr val="black">
                      <a:alpha val="40000"/>
                    </a:prstClr>
                  </a:outerShdw>
                </a:effectLst>
              </a:rPr>
              <a:t> will ensure clients always return to Citi for their essential banking needs; whether that is within the GCB, or within ICG; or even the Private Bank.</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Creating economic value</a:t>
            </a:r>
            <a:r>
              <a:rPr lang="en-GB" dirty="0">
                <a:effectLst>
                  <a:outerShdw blurRad="50800" dist="38100" algn="l" rotWithShape="0">
                    <a:prstClr val="black">
                      <a:alpha val="40000"/>
                    </a:prstClr>
                  </a:outerShdw>
                </a:effectLst>
              </a:rPr>
              <a:t>—the </a:t>
            </a:r>
            <a:r>
              <a:rPr lang="en-GB" b="1" dirty="0">
                <a:effectLst>
                  <a:outerShdw blurRad="50800" dist="38100" algn="l" rotWithShape="0">
                    <a:prstClr val="black">
                      <a:alpha val="40000"/>
                    </a:prstClr>
                  </a:outerShdw>
                </a:effectLst>
              </a:rPr>
              <a:t>cost reductions involved in automating</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increased efficiency means less profit is </a:t>
            </a:r>
            <a:r>
              <a:rPr lang="en-GB" b="1" i="1" dirty="0">
                <a:effectLst>
                  <a:outerShdw blurRad="50800" dist="38100" algn="l" rotWithShape="0">
                    <a:prstClr val="black">
                      <a:alpha val="40000"/>
                    </a:prstClr>
                  </a:outerShdw>
                </a:effectLst>
              </a:rPr>
              <a:t>lost</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company can invest and expand more economic value into the global financial structure, or into internal structures.</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Systemically responsible</a:t>
            </a:r>
            <a:r>
              <a:rPr lang="en-GB" dirty="0">
                <a:effectLst>
                  <a:outerShdw blurRad="50800" dist="38100" algn="l" rotWithShape="0">
                    <a:prstClr val="black">
                      <a:alpha val="40000"/>
                    </a:prstClr>
                  </a:outerShdw>
                </a:effectLst>
              </a:rPr>
              <a:t>—one of the most important tenements of modern finance, following a system of automation allows for a more seamless regional integration of rules and regulations set forth by national organizations such as the OCC, or international organizations such as the European Union and their regulatory demands. Systemic responsibility is far easier to set up and manage with automated systems deployed across the globe, with a “one stop shop” solution often being the easiest.</a:t>
            </a:r>
            <a:endParaRPr lang="en-US" dirty="0">
              <a:effectLst>
                <a:outerShdw blurRad="50800" dist="38100" algn="l" rotWithShape="0">
                  <a:prstClr val="black">
                    <a:alpha val="40000"/>
                  </a:prstClr>
                </a:outerShdw>
              </a:effectLst>
            </a:endParaRPr>
          </a:p>
          <a:p>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39379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Impressions on the Role of PS</a:t>
            </a:r>
            <a:endParaRPr lang="en-US"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Production Support is one of the most essential functions of the corporate world, particularly in a heavily digital environment like Citi. </a:t>
            </a:r>
          </a:p>
          <a:p>
            <a:r>
              <a:rPr lang="en-US" dirty="0">
                <a:effectLst>
                  <a:outerShdw blurRad="50800" dist="38100" algn="l" rotWithShape="0">
                    <a:prstClr val="black">
                      <a:alpha val="40000"/>
                    </a:prstClr>
                  </a:outerShdw>
                </a:effectLst>
              </a:rPr>
              <a:t>Scale of operations</a:t>
            </a:r>
          </a:p>
          <a:p>
            <a:r>
              <a:rPr lang="en-US" dirty="0">
                <a:effectLst>
                  <a:outerShdw blurRad="50800" dist="38100" algn="l" rotWithShape="0">
                    <a:prstClr val="black">
                      <a:alpha val="40000"/>
                    </a:prstClr>
                  </a:outerShdw>
                </a:effectLst>
              </a:rPr>
              <a:t>Efficiency of workflow </a:t>
            </a:r>
            <a:r>
              <a:rPr lang="en-US" dirty="0" smtClean="0">
                <a:effectLst>
                  <a:outerShdw blurRad="50800" dist="38100" algn="l" rotWithShape="0">
                    <a:prstClr val="black">
                      <a:alpha val="40000"/>
                    </a:prstClr>
                  </a:outerShdw>
                </a:effectLst>
              </a:rPr>
              <a:t>(rotational shifts </a:t>
            </a:r>
            <a:r>
              <a:rPr lang="en-US" dirty="0">
                <a:effectLst>
                  <a:outerShdw blurRad="50800" dist="38100" algn="l" rotWithShape="0">
                    <a:prstClr val="black">
                      <a:alpha val="40000"/>
                    </a:prstClr>
                  </a:outerShdw>
                </a:effectLst>
              </a:rPr>
              <a:t>vs round robin)</a:t>
            </a:r>
          </a:p>
          <a:p>
            <a:r>
              <a:rPr lang="en-US" dirty="0">
                <a:effectLst>
                  <a:outerShdw blurRad="50800" dist="38100" algn="l" rotWithShape="0">
                    <a:prstClr val="black">
                      <a:alpha val="40000"/>
                    </a:prstClr>
                  </a:outerShdw>
                </a:effectLst>
              </a:rPr>
              <a:t>Quality of Documentation (onboarding constraints, Outdated tutorials/collaborate resources)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44320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500"/>
            <a:ext cx="8229600" cy="1143000"/>
          </a:xfrm>
        </p:spPr>
        <p:txBody>
          <a:bodyPr/>
          <a:lstStyle/>
          <a:p>
            <a:r>
              <a:rPr lang="en-US" b="1" dirty="0" smtClean="0">
                <a:effectLst>
                  <a:outerShdw blurRad="50800" dist="38100" algn="l" rotWithShape="0">
                    <a:prstClr val="black">
                      <a:alpha val="40000"/>
                    </a:prstClr>
                  </a:outerShdw>
                </a:effectLst>
              </a:rPr>
              <a:t>Final Thoughts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96702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2209800" y="2693989"/>
            <a:ext cx="7772400" cy="1470025"/>
          </a:xfrm>
        </p:spPr>
        <p:txBody>
          <a:bodyPr/>
          <a:lstStyle/>
          <a:p>
            <a:r>
              <a:rPr lang="en-US" b="1" dirty="0" smtClean="0">
                <a:effectLst>
                  <a:outerShdw blurRad="50800" dist="38100" algn="l" rotWithShape="0">
                    <a:prstClr val="black">
                      <a:alpha val="40000"/>
                    </a:prstClr>
                  </a:outerShdw>
                </a:effectLst>
              </a:rPr>
              <a:t>Thank you!</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3548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is Production Support?</a:t>
            </a:r>
            <a:endParaRPr lang="en-US" b="1" dirty="0">
              <a:effectLst>
                <a:outerShdw blurRad="50800" dist="38100" algn="l" rotWithShape="0">
                  <a:prstClr val="black">
                    <a:alpha val="40000"/>
                  </a:prstClr>
                </a:outerShdw>
              </a:effectLst>
            </a:endParaRPr>
          </a:p>
        </p:txBody>
      </p:sp>
      <p:sp>
        <p:nvSpPr>
          <p:cNvPr id="6" name="Content Placeholder 5"/>
          <p:cNvSpPr>
            <a:spLocks noGrp="1"/>
          </p:cNvSpPr>
          <p:nvPr>
            <p:ph idx="1"/>
          </p:nvPr>
        </p:nvSpPr>
        <p:spPr>
          <a:xfrm>
            <a:off x="609600" y="1524000"/>
            <a:ext cx="10972800" cy="4800600"/>
          </a:xfrm>
        </p:spPr>
        <p:txBody>
          <a:bodyPr>
            <a:noAutofit/>
          </a:bodyPr>
          <a:lstStyle/>
          <a:p>
            <a:r>
              <a:rPr lang="en-US" sz="2400" dirty="0" smtClean="0">
                <a:effectLst>
                  <a:outerShdw blurRad="50800" dist="38100" algn="l" rotWithShape="0">
                    <a:prstClr val="black">
                      <a:alpha val="40000"/>
                    </a:prstClr>
                  </a:outerShdw>
                </a:effectLst>
              </a:rPr>
              <a:t>Production support is the practices and disciplines of supporting the IT systems/applications which are currently being used by the end users.</a:t>
            </a:r>
          </a:p>
          <a:p>
            <a:r>
              <a:rPr lang="en-US" sz="2400" dirty="0">
                <a:effectLst>
                  <a:outerShdw blurRad="50800" dist="38100" algn="l" rotWithShape="0">
                    <a:prstClr val="black">
                      <a:alpha val="40000"/>
                    </a:prstClr>
                  </a:outerShdw>
                </a:effectLst>
              </a:rPr>
              <a:t>A production support person/team is responsible for </a:t>
            </a:r>
            <a:r>
              <a:rPr lang="en-US" sz="2400" dirty="0" smtClean="0">
                <a:effectLst>
                  <a:outerShdw blurRad="50800" dist="38100" algn="l" rotWithShape="0">
                    <a:prstClr val="black">
                      <a:alpha val="40000"/>
                    </a:prstClr>
                  </a:outerShdw>
                </a:effectLst>
              </a:rPr>
              <a:t>monitoring and maintaining systems, receiving </a:t>
            </a:r>
            <a:r>
              <a:rPr lang="en-US" sz="2400" dirty="0">
                <a:effectLst>
                  <a:outerShdw blurRad="50800" dist="38100" algn="l" rotWithShape="0">
                    <a:prstClr val="black">
                      <a:alpha val="40000"/>
                    </a:prstClr>
                  </a:outerShdw>
                </a:effectLst>
              </a:rPr>
              <a:t>incidents and requests from end-users, analyzing these and either responding to the end user with a solution or escalating it to the other IT teams.  </a:t>
            </a:r>
            <a:r>
              <a:rPr lang="en-US" sz="2400" dirty="0" smtClean="0">
                <a:effectLst>
                  <a:outerShdw blurRad="50800" dist="38100" algn="l" rotWithShape="0">
                    <a:prstClr val="black">
                      <a:alpha val="40000"/>
                    </a:prstClr>
                  </a:outerShdw>
                </a:effectLst>
              </a:rPr>
              <a:t>These people can be developers</a:t>
            </a:r>
            <a:r>
              <a:rPr lang="en-US" sz="2400" dirty="0">
                <a:effectLst>
                  <a:outerShdw blurRad="50800" dist="38100" algn="l" rotWithShape="0">
                    <a:prstClr val="black">
                      <a:alpha val="40000"/>
                    </a:prstClr>
                  </a:outerShdw>
                </a:effectLst>
              </a:rPr>
              <a:t>, system engineers and database </a:t>
            </a:r>
            <a:r>
              <a:rPr lang="en-US" sz="2400" dirty="0" smtClean="0">
                <a:effectLst>
                  <a:outerShdw blurRad="50800" dist="38100" algn="l" rotWithShape="0">
                    <a:prstClr val="black">
                      <a:alpha val="40000"/>
                    </a:prstClr>
                  </a:outerShdw>
                </a:effectLst>
              </a:rPr>
              <a:t>administrators, among other things.</a:t>
            </a:r>
          </a:p>
          <a:p>
            <a:r>
              <a:rPr lang="en-US" sz="2400" dirty="0" smtClean="0">
                <a:effectLst>
                  <a:outerShdw blurRad="50800" dist="38100" algn="l" rotWithShape="0">
                    <a:prstClr val="black">
                      <a:alpha val="40000"/>
                    </a:prstClr>
                  </a:outerShdw>
                </a:effectLst>
              </a:rPr>
              <a:t>In </a:t>
            </a:r>
            <a:r>
              <a:rPr lang="en-US" sz="2400" dirty="0">
                <a:effectLst>
                  <a:outerShdw blurRad="50800" dist="38100" algn="l" rotWithShape="0">
                    <a:prstClr val="black">
                      <a:alpha val="40000"/>
                    </a:prstClr>
                  </a:outerShdw>
                </a:effectLst>
              </a:rPr>
              <a:t>our internship we were part of the </a:t>
            </a:r>
            <a:r>
              <a:rPr lang="en-US" sz="2400" b="1" dirty="0">
                <a:effectLst>
                  <a:outerShdw blurRad="50800" dist="38100" algn="l" rotWithShape="0">
                    <a:prstClr val="black">
                      <a:alpha val="40000"/>
                    </a:prstClr>
                  </a:outerShdw>
                </a:effectLst>
              </a:rPr>
              <a:t>SFE (Securities Front-End) group</a:t>
            </a:r>
            <a:r>
              <a:rPr lang="en-US" sz="2400" dirty="0">
                <a:effectLst>
                  <a:outerShdw blurRad="50800" dist="38100" algn="l" rotWithShape="0">
                    <a:prstClr val="black">
                      <a:alpha val="40000"/>
                    </a:prstClr>
                  </a:outerShdw>
                </a:effectLst>
              </a:rPr>
              <a:t>, assisting in the support of </a:t>
            </a:r>
            <a:r>
              <a:rPr lang="en-US" sz="2400" dirty="0" smtClean="0">
                <a:effectLst>
                  <a:outerShdw blurRad="50800" dist="38100" algn="l" rotWithShape="0">
                    <a:prstClr val="black">
                      <a:alpha val="40000"/>
                    </a:prstClr>
                  </a:outerShdw>
                </a:effectLst>
              </a:rPr>
              <a:t>many applications, but more specifically </a:t>
            </a:r>
            <a:r>
              <a:rPr lang="en-US" sz="2400" i="1" dirty="0" smtClean="0">
                <a:effectLst>
                  <a:outerShdw blurRad="50800" dist="38100" algn="l" rotWithShape="0">
                    <a:prstClr val="black">
                      <a:alpha val="40000"/>
                    </a:prstClr>
                  </a:outerShdw>
                </a:effectLst>
              </a:rPr>
              <a:t>three</a:t>
            </a:r>
            <a:r>
              <a:rPr lang="en-US" sz="2400" dirty="0" smtClean="0">
                <a:effectLst>
                  <a:outerShdw blurRad="50800" dist="38100" algn="l" rotWithShape="0">
                    <a:prstClr val="black">
                      <a:alpha val="40000"/>
                    </a:prstClr>
                  </a:outerShdw>
                </a:effectLst>
              </a:rPr>
              <a:t> core applications—SFE, SMI and GCCS.</a:t>
            </a:r>
            <a:endParaRPr lang="en-US" sz="2400" dirty="0" smtClean="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59511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Direct Custody</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Autofit/>
          </a:bodyPr>
          <a:lstStyle/>
          <a:p>
            <a:r>
              <a:rPr lang="en-US" sz="1800" dirty="0">
                <a:effectLst>
                  <a:outerShdw blurRad="50800" dist="38100" algn="l" rotWithShape="0">
                    <a:prstClr val="black">
                      <a:alpha val="40000"/>
                    </a:prstClr>
                  </a:outerShdw>
                </a:effectLst>
              </a:rPr>
              <a:t>According to internal figures, Direct Custody and Clearing provide a number of functions, including acting as an intermediary for day-to-day trading operations for companies and entities in over sixty markets</a:t>
            </a:r>
            <a:r>
              <a:rPr lang="en-US" sz="1800" dirty="0" smtClean="0">
                <a:effectLst>
                  <a:outerShdw blurRad="50800" dist="38100" algn="l" rotWithShape="0">
                    <a:prstClr val="black">
                      <a:alpha val="40000"/>
                    </a:prstClr>
                  </a:outerShdw>
                </a:effectLst>
              </a:rPr>
              <a:t>.</a:t>
            </a:r>
          </a:p>
          <a:p>
            <a:endParaRPr lang="en-US" sz="1800" dirty="0">
              <a:effectLst>
                <a:outerShdw blurRad="50800" dist="38100" algn="l" rotWithShape="0">
                  <a:prstClr val="black">
                    <a:alpha val="40000"/>
                  </a:prstClr>
                </a:outerShdw>
              </a:effectLst>
            </a:endParaRPr>
          </a:p>
          <a:p>
            <a:r>
              <a:rPr lang="en-US" sz="1800" b="1" dirty="0" smtClean="0">
                <a:effectLst>
                  <a:outerShdw blurRad="50800" dist="38100" algn="l" rotWithShape="0">
                    <a:prstClr val="black">
                      <a:alpha val="40000"/>
                    </a:prstClr>
                  </a:outerShdw>
                </a:effectLst>
              </a:rPr>
              <a:t>Custody</a:t>
            </a:r>
            <a:r>
              <a:rPr lang="en-US" sz="1800" dirty="0" smtClean="0">
                <a:effectLst>
                  <a:outerShdw blurRad="50800" dist="38100" algn="l" rotWithShape="0">
                    <a:prstClr val="black">
                      <a:alpha val="40000"/>
                    </a:prstClr>
                  </a:outerShdw>
                </a:effectLst>
              </a:rPr>
              <a:t> </a:t>
            </a:r>
            <a:r>
              <a:rPr lang="en-US" sz="1800" dirty="0">
                <a:effectLst>
                  <a:outerShdw blurRad="50800" dist="38100" algn="l" rotWithShape="0">
                    <a:prstClr val="black">
                      <a:alpha val="40000"/>
                    </a:prstClr>
                  </a:outerShdw>
                </a:effectLst>
              </a:rPr>
              <a:t>is responsible for using systems such as MQ to assist clients in performing day trades through the most common and well-known stock markets across the globe. </a:t>
            </a:r>
            <a:r>
              <a:rPr lang="en-US" sz="1800" dirty="0" smtClean="0">
                <a:effectLst>
                  <a:outerShdw blurRad="50800" dist="38100" algn="l" rotWithShape="0">
                    <a:prstClr val="black">
                      <a:alpha val="40000"/>
                    </a:prstClr>
                  </a:outerShdw>
                </a:effectLst>
              </a:rPr>
              <a:t>Below are just some of the applications they support on any given day:</a:t>
            </a:r>
            <a:endParaRPr lang="en-US" sz="1800" dirty="0">
              <a:effectLst>
                <a:outerShdw blurRad="50800" dist="38100" algn="l" rotWithShape="0">
                  <a:prstClr val="black">
                    <a:alpha val="40000"/>
                  </a:prstClr>
                </a:outerShdw>
              </a:effectLst>
            </a:endParaRPr>
          </a:p>
          <a:p>
            <a:pPr lvl="1"/>
            <a:r>
              <a:rPr lang="en-US" sz="1800" dirty="0">
                <a:effectLst>
                  <a:outerShdw blurRad="50800" dist="38100" algn="l" rotWithShape="0">
                    <a:prstClr val="black">
                      <a:alpha val="40000"/>
                    </a:prstClr>
                  </a:outerShdw>
                </a:effectLst>
              </a:rPr>
              <a:t>Securities Front </a:t>
            </a:r>
            <a:r>
              <a:rPr lang="en-US" sz="1800" dirty="0" smtClean="0">
                <a:effectLst>
                  <a:outerShdw blurRad="50800" dist="38100" algn="l" rotWithShape="0">
                    <a:prstClr val="black">
                      <a:alpha val="40000"/>
                    </a:prstClr>
                  </a:outerShdw>
                </a:effectLst>
              </a:rPr>
              <a:t>End</a:t>
            </a:r>
            <a:r>
              <a:rPr lang="en-US" sz="1800" dirty="0">
                <a:effectLst>
                  <a:outerShdw blurRad="50800" dist="38100" algn="l" rotWithShape="0">
                    <a:prstClr val="black">
                      <a:alpha val="40000"/>
                    </a:prstClr>
                  </a:outerShdw>
                </a:effectLst>
              </a:rPr>
              <a:t> </a:t>
            </a:r>
            <a:r>
              <a:rPr lang="en-US" sz="1800" dirty="0" smtClean="0">
                <a:effectLst>
                  <a:outerShdw blurRad="50800" dist="38100" algn="l" rotWithShape="0">
                    <a:prstClr val="black">
                      <a:alpha val="40000"/>
                    </a:prstClr>
                  </a:outerShdw>
                </a:effectLst>
              </a:rPr>
              <a:t>(SFE)</a:t>
            </a:r>
          </a:p>
          <a:p>
            <a:pPr lvl="1"/>
            <a:r>
              <a:rPr lang="en-US" sz="1800" dirty="0" smtClean="0">
                <a:effectLst>
                  <a:outerShdw blurRad="50800" dist="38100" algn="l" rotWithShape="0">
                    <a:prstClr val="black">
                      <a:alpha val="40000"/>
                    </a:prstClr>
                  </a:outerShdw>
                </a:effectLst>
              </a:rPr>
              <a:t>SMI </a:t>
            </a:r>
            <a:r>
              <a:rPr lang="en-US" sz="1800" dirty="0">
                <a:effectLst>
                  <a:outerShdw blurRad="50800" dist="38100" algn="l" rotWithShape="0">
                    <a:prstClr val="black">
                      <a:alpha val="40000"/>
                    </a:prstClr>
                  </a:outerShdw>
                </a:effectLst>
              </a:rPr>
              <a:t>Nexus </a:t>
            </a:r>
            <a:r>
              <a:rPr lang="en-US" sz="1800" dirty="0" smtClean="0">
                <a:effectLst>
                  <a:outerShdw blurRad="50800" dist="38100" algn="l" rotWithShape="0">
                    <a:prstClr val="black">
                      <a:alpha val="40000"/>
                    </a:prstClr>
                  </a:outerShdw>
                </a:effectLst>
              </a:rPr>
              <a:t>Americas</a:t>
            </a:r>
            <a:endParaRPr lang="en-US" sz="1800" dirty="0">
              <a:effectLst>
                <a:outerShdw blurRad="50800" dist="38100" algn="l" rotWithShape="0">
                  <a:prstClr val="black">
                    <a:alpha val="40000"/>
                  </a:prstClr>
                </a:outerShdw>
              </a:effectLst>
            </a:endParaRPr>
          </a:p>
          <a:p>
            <a:pPr lvl="1"/>
            <a:r>
              <a:rPr lang="en-US" sz="1800" dirty="0" smtClean="0">
                <a:effectLst>
                  <a:outerShdw blurRad="50800" dist="38100" algn="l" rotWithShape="0">
                    <a:prstClr val="black">
                      <a:alpha val="40000"/>
                    </a:prstClr>
                  </a:outerShdw>
                </a:effectLst>
              </a:rPr>
              <a:t>Global </a:t>
            </a:r>
            <a:r>
              <a:rPr lang="en-US" sz="1800" dirty="0">
                <a:effectLst>
                  <a:outerShdw blurRad="50800" dist="38100" algn="l" rotWithShape="0">
                    <a:prstClr val="black">
                      <a:alpha val="40000"/>
                    </a:prstClr>
                  </a:outerShdw>
                </a:effectLst>
              </a:rPr>
              <a:t>Credit </a:t>
            </a:r>
            <a:r>
              <a:rPr lang="en-US" sz="1800" dirty="0" smtClean="0">
                <a:effectLst>
                  <a:outerShdw blurRad="50800" dist="38100" algn="l" rotWithShape="0">
                    <a:prstClr val="black">
                      <a:alpha val="40000"/>
                    </a:prstClr>
                  </a:outerShdw>
                </a:effectLst>
              </a:rPr>
              <a:t>Control System (GCCS)</a:t>
            </a:r>
            <a:endParaRPr lang="en-US" sz="1800" dirty="0">
              <a:effectLst>
                <a:outerShdw blurRad="50800" dist="38100" algn="l" rotWithShape="0">
                  <a:prstClr val="black">
                    <a:alpha val="40000"/>
                  </a:prstClr>
                </a:outerShdw>
              </a:effectLst>
            </a:endParaRPr>
          </a:p>
          <a:p>
            <a:pPr lvl="1"/>
            <a:r>
              <a:rPr lang="en-US" sz="1800" dirty="0" smtClean="0">
                <a:effectLst>
                  <a:outerShdw blurRad="50800" dist="38100" algn="l" rotWithShape="0">
                    <a:prstClr val="black">
                      <a:alpha val="40000"/>
                    </a:prstClr>
                  </a:outerShdw>
                </a:effectLst>
              </a:rPr>
              <a:t>Client </a:t>
            </a:r>
            <a:r>
              <a:rPr lang="en-US" sz="1800" dirty="0" smtClean="0">
                <a:effectLst>
                  <a:outerShdw blurRad="50800" dist="38100" algn="l" rotWithShape="0">
                    <a:prstClr val="black">
                      <a:alpha val="40000"/>
                    </a:prstClr>
                  </a:outerShdw>
                </a:effectLst>
              </a:rPr>
              <a:t>Services Desktop (CSD)</a:t>
            </a:r>
            <a:endParaRPr lang="en-US" sz="1800" dirty="0">
              <a:effectLst>
                <a:outerShdw blurRad="50800" dist="38100" algn="l" rotWithShape="0">
                  <a:prstClr val="black">
                    <a:alpha val="40000"/>
                  </a:prstClr>
                </a:outerShdw>
              </a:effectLst>
            </a:endParaRPr>
          </a:p>
          <a:p>
            <a:pPr lvl="1"/>
            <a:r>
              <a:rPr lang="en-US" sz="1800" dirty="0">
                <a:effectLst>
                  <a:outerShdw blurRad="50800" dist="38100" algn="l" rotWithShape="0">
                    <a:prstClr val="black">
                      <a:alpha val="40000"/>
                    </a:prstClr>
                  </a:outerShdw>
                </a:effectLst>
              </a:rPr>
              <a:t>Sebill</a:t>
            </a:r>
          </a:p>
          <a:p>
            <a:pPr lvl="1"/>
            <a:r>
              <a:rPr lang="en-US" sz="1800" dirty="0" smtClean="0">
                <a:effectLst>
                  <a:outerShdw blurRad="50800" dist="38100" algn="l" rotWithShape="0">
                    <a:prstClr val="black">
                      <a:alpha val="40000"/>
                    </a:prstClr>
                  </a:outerShdw>
                </a:effectLst>
              </a:rPr>
              <a:t>FATCA NAM</a:t>
            </a:r>
          </a:p>
          <a:p>
            <a:pPr lvl="1"/>
            <a:r>
              <a:rPr lang="en-US" sz="1800" dirty="0" smtClean="0">
                <a:effectLst>
                  <a:outerShdw blurRad="50800" dist="38100" algn="l" rotWithShape="0">
                    <a:prstClr val="black">
                      <a:alpha val="40000"/>
                    </a:prstClr>
                  </a:outerShdw>
                </a:effectLst>
              </a:rPr>
              <a:t>FATCA APAC</a:t>
            </a:r>
          </a:p>
          <a:p>
            <a:pPr lvl="1"/>
            <a:r>
              <a:rPr lang="en-US" sz="1800" dirty="0" smtClean="0">
                <a:effectLst>
                  <a:outerShdw blurRad="50800" dist="38100" algn="l" rotWithShape="0">
                    <a:prstClr val="black">
                      <a:alpha val="40000"/>
                    </a:prstClr>
                  </a:outerShdw>
                </a:effectLst>
              </a:rPr>
              <a:t>SecRouter</a:t>
            </a:r>
            <a:endParaRPr lang="en-US" sz="1800" dirty="0" smtClean="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3583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748450912"/>
              </p:ext>
            </p:extLst>
          </p:nvPr>
        </p:nvGraphicFramePr>
        <p:xfrm>
          <a:off x="4191000" y="3810000"/>
          <a:ext cx="3733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1195999383"/>
              </p:ext>
            </p:extLst>
          </p:nvPr>
        </p:nvGraphicFramePr>
        <p:xfrm>
          <a:off x="3657600" y="228600"/>
          <a:ext cx="4876800" cy="304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1" name="Straight Connector 10"/>
          <p:cNvCxnSpPr/>
          <p:nvPr/>
        </p:nvCxnSpPr>
        <p:spPr>
          <a:xfrm>
            <a:off x="6096000" y="2521244"/>
            <a:ext cx="0" cy="128875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915400" y="2604621"/>
            <a:ext cx="1279524" cy="660399"/>
            <a:chOff x="1265237" y="1981199"/>
            <a:chExt cx="1279524" cy="660399"/>
          </a:xfrm>
        </p:grpSpPr>
        <p:sp>
          <p:nvSpPr>
            <p:cNvPr id="20" name="Rounded Rectangle 19"/>
            <p:cNvSpPr/>
            <p:nvPr/>
          </p:nvSpPr>
          <p:spPr>
            <a:xfrm>
              <a:off x="1265237" y="1981199"/>
              <a:ext cx="1279524" cy="6603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1" name="Rounded Rectangle 4"/>
            <p:cNvSpPr/>
            <p:nvPr/>
          </p:nvSpPr>
          <p:spPr>
            <a:xfrm>
              <a:off x="1284579" y="2000541"/>
              <a:ext cx="1240840" cy="62171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dirty="0"/>
                <a:t>Sebill</a:t>
              </a:r>
            </a:p>
          </p:txBody>
        </p:sp>
      </p:grpSp>
      <p:grpSp>
        <p:nvGrpSpPr>
          <p:cNvPr id="22" name="Group 21"/>
          <p:cNvGrpSpPr/>
          <p:nvPr/>
        </p:nvGrpSpPr>
        <p:grpSpPr>
          <a:xfrm>
            <a:off x="2934131" y="533401"/>
            <a:ext cx="1279524" cy="660399"/>
            <a:chOff x="1265237" y="1981199"/>
            <a:chExt cx="1279524" cy="660399"/>
          </a:xfrm>
        </p:grpSpPr>
        <p:sp>
          <p:nvSpPr>
            <p:cNvPr id="23" name="Rounded Rectangle 22"/>
            <p:cNvSpPr/>
            <p:nvPr/>
          </p:nvSpPr>
          <p:spPr>
            <a:xfrm>
              <a:off x="1265237" y="1981199"/>
              <a:ext cx="1279524" cy="6603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4" name="Rounded Rectangle 4"/>
            <p:cNvSpPr/>
            <p:nvPr/>
          </p:nvSpPr>
          <p:spPr>
            <a:xfrm>
              <a:off x="1284579" y="2000541"/>
              <a:ext cx="1240840" cy="6217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dirty="0"/>
                <a:t>CitiSwift</a:t>
              </a:r>
            </a:p>
          </p:txBody>
        </p:sp>
      </p:grpSp>
      <p:cxnSp>
        <p:nvCxnSpPr>
          <p:cNvPr id="27" name="Straight Arrow Connector 26"/>
          <p:cNvCxnSpPr/>
          <p:nvPr/>
        </p:nvCxnSpPr>
        <p:spPr>
          <a:xfrm>
            <a:off x="8336470" y="2934820"/>
            <a:ext cx="552742" cy="1"/>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13655" y="863599"/>
            <a:ext cx="114300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680324" y="212561"/>
            <a:ext cx="4283076" cy="461665"/>
          </a:xfrm>
          <a:prstGeom prst="rect">
            <a:avLst/>
          </a:prstGeom>
          <a:noFill/>
        </p:spPr>
        <p:txBody>
          <a:bodyPr wrap="square" rtlCol="0">
            <a:spAutoFit/>
          </a:bodyPr>
          <a:lstStyle/>
          <a:p>
            <a:r>
              <a:rPr lang="en-US" sz="2400" b="1" dirty="0" smtClean="0"/>
              <a:t>Application Flow Structure </a:t>
            </a:r>
            <a:endParaRPr lang="en-US" sz="2400" b="1" dirty="0"/>
          </a:p>
        </p:txBody>
      </p:sp>
    </p:spTree>
    <p:extLst>
      <p:ext uri="{BB962C8B-B14F-4D97-AF65-F5344CB8AC3E}">
        <p14:creationId xmlns:p14="http://schemas.microsoft.com/office/powerpoint/2010/main" val="152246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0"/>
            <a:ext cx="94488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66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We Did</a:t>
            </a:r>
            <a:endParaRPr lang="en-US" b="1" dirty="0">
              <a:effectLst>
                <a:outerShdw blurRad="50800" dist="38100" algn="l" rotWithShape="0">
                  <a:prstClr val="black">
                    <a:alpha val="40000"/>
                  </a:prstClr>
                </a:outerShdw>
              </a:effectLst>
            </a:endParaRPr>
          </a:p>
        </p:txBody>
      </p:sp>
      <p:sp>
        <p:nvSpPr>
          <p:cNvPr id="8" name="Content Placeholder 7"/>
          <p:cNvSpPr>
            <a:spLocks noGrp="1"/>
          </p:cNvSpPr>
          <p:nvPr>
            <p:ph idx="1"/>
          </p:nvPr>
        </p:nvSpPr>
        <p:spPr/>
        <p:txBody>
          <a:bodyPr>
            <a:normAutofit fontScale="77500" lnSpcReduction="20000"/>
          </a:bodyPr>
          <a:lstStyle/>
          <a:p>
            <a:r>
              <a:rPr lang="en-US" dirty="0">
                <a:effectLst>
                  <a:outerShdw blurRad="50800" dist="38100" algn="l" rotWithShape="0">
                    <a:prstClr val="black">
                      <a:alpha val="40000"/>
                    </a:prstClr>
                  </a:outerShdw>
                </a:effectLst>
              </a:rPr>
              <a:t>Our time was spent primarily learning and observing the </a:t>
            </a:r>
            <a:r>
              <a:rPr lang="en-US" dirty="0" smtClean="0">
                <a:effectLst>
                  <a:outerShdw blurRad="50800" dist="38100" algn="l" rotWithShape="0">
                    <a:prstClr val="black">
                      <a:alpha val="40000"/>
                    </a:prstClr>
                  </a:outerShdw>
                </a:effectLst>
              </a:rPr>
              <a:t>daily business processes of Production Support; </a:t>
            </a:r>
            <a:r>
              <a:rPr lang="en-US" dirty="0">
                <a:effectLst>
                  <a:outerShdw blurRad="50800" dist="38100" algn="l" rotWithShape="0">
                    <a:prstClr val="black">
                      <a:alpha val="40000"/>
                    </a:prstClr>
                  </a:outerShdw>
                </a:effectLst>
              </a:rPr>
              <a:t>primarily the pre-existing </a:t>
            </a:r>
            <a:r>
              <a:rPr lang="en-US" dirty="0" smtClean="0">
                <a:effectLst>
                  <a:outerShdw blurRad="50800" dist="38100" algn="l" rotWithShape="0">
                    <a:prstClr val="black">
                      <a:alpha val="40000"/>
                    </a:prstClr>
                  </a:outerShdw>
                </a:effectLst>
              </a:rPr>
              <a:t>workflow that manages the specifics on how they deal with incidents, changes, and other issues that arise.</a:t>
            </a:r>
          </a:p>
          <a:p>
            <a:r>
              <a:rPr lang="en-US" dirty="0" smtClean="0">
                <a:effectLst>
                  <a:outerShdw blurRad="50800" dist="38100" algn="l" rotWithShape="0">
                    <a:prstClr val="black">
                      <a:alpha val="40000"/>
                    </a:prstClr>
                  </a:outerShdw>
                </a:effectLst>
              </a:rPr>
              <a:t>The </a:t>
            </a:r>
            <a:r>
              <a:rPr lang="en-US" b="1" dirty="0">
                <a:effectLst>
                  <a:outerShdw blurRad="50800" dist="38100" algn="l" rotWithShape="0">
                    <a:prstClr val="black">
                      <a:alpha val="40000"/>
                    </a:prstClr>
                  </a:outerShdw>
                </a:effectLst>
              </a:rPr>
              <a:t>main objective </a:t>
            </a:r>
            <a:r>
              <a:rPr lang="en-US" dirty="0" smtClean="0">
                <a:effectLst>
                  <a:outerShdw blurRad="50800" dist="38100" algn="l" rotWithShape="0">
                    <a:prstClr val="black">
                      <a:alpha val="40000"/>
                    </a:prstClr>
                  </a:outerShdw>
                </a:effectLst>
              </a:rPr>
              <a:t>of our ten weeks was </a:t>
            </a:r>
            <a:r>
              <a:rPr lang="en-US" dirty="0">
                <a:effectLst>
                  <a:outerShdw blurRad="50800" dist="38100" algn="l" rotWithShape="0">
                    <a:prstClr val="black">
                      <a:alpha val="40000"/>
                    </a:prstClr>
                  </a:outerShdw>
                </a:effectLst>
              </a:rPr>
              <a:t>learning the ins and outs of </a:t>
            </a:r>
            <a:r>
              <a:rPr lang="en-US" dirty="0" smtClean="0">
                <a:effectLst>
                  <a:outerShdw blurRad="50800" dist="38100" algn="l" rotWithShape="0">
                    <a:prstClr val="black">
                      <a:alpha val="40000"/>
                    </a:prstClr>
                  </a:outerShdw>
                </a:effectLst>
              </a:rPr>
              <a:t>this department and </a:t>
            </a:r>
            <a:r>
              <a:rPr lang="en-US" dirty="0">
                <a:effectLst>
                  <a:outerShdw blurRad="50800" dist="38100" algn="l" rotWithShape="0">
                    <a:prstClr val="black">
                      <a:alpha val="40000"/>
                    </a:prstClr>
                  </a:outerShdw>
                </a:effectLst>
              </a:rPr>
              <a:t>how </a:t>
            </a:r>
            <a:r>
              <a:rPr lang="en-US" dirty="0" smtClean="0">
                <a:effectLst>
                  <a:outerShdw blurRad="50800" dist="38100" algn="l" rotWithShape="0">
                    <a:prstClr val="black">
                      <a:alpha val="40000"/>
                    </a:prstClr>
                  </a:outerShdw>
                </a:effectLst>
              </a:rPr>
              <a:t>it fits into the grand </a:t>
            </a:r>
            <a:r>
              <a:rPr lang="en-US" dirty="0">
                <a:effectLst>
                  <a:outerShdw blurRad="50800" dist="38100" algn="l" rotWithShape="0">
                    <a:prstClr val="black">
                      <a:alpha val="40000"/>
                    </a:prstClr>
                  </a:outerShdw>
                </a:effectLst>
              </a:rPr>
              <a:t>scheme of </a:t>
            </a:r>
            <a:r>
              <a:rPr lang="en-US" dirty="0" smtClean="0">
                <a:effectLst>
                  <a:outerShdw blurRad="50800" dist="38100" algn="l" rotWithShape="0">
                    <a:prstClr val="black">
                      <a:alpha val="40000"/>
                    </a:prstClr>
                  </a:outerShdw>
                </a:effectLst>
              </a:rPr>
              <a:t>things at Citi, such as understanding the way scripting, databases, monitoring tools and ticketing systems allow them to do their job efficiently., and improve the productivity of the company as a whole.</a:t>
            </a:r>
          </a:p>
          <a:p>
            <a:r>
              <a:rPr lang="en-US" dirty="0" smtClean="0">
                <a:effectLst>
                  <a:outerShdw blurRad="50800" dist="38100" algn="l" rotWithShape="0">
                    <a:prstClr val="black">
                      <a:alpha val="40000"/>
                    </a:prstClr>
                  </a:outerShdw>
                </a:effectLst>
              </a:rPr>
              <a:t>We </a:t>
            </a:r>
            <a:r>
              <a:rPr lang="en-US" dirty="0">
                <a:effectLst>
                  <a:outerShdw blurRad="50800" dist="38100" algn="l" rotWithShape="0">
                    <a:prstClr val="black">
                      <a:alpha val="40000"/>
                    </a:prstClr>
                  </a:outerShdw>
                </a:effectLst>
              </a:rPr>
              <a:t>also spent </a:t>
            </a:r>
            <a:r>
              <a:rPr lang="en-US" dirty="0" smtClean="0">
                <a:effectLst>
                  <a:outerShdw blurRad="50800" dist="38100" algn="l" rotWithShape="0">
                    <a:prstClr val="black">
                      <a:alpha val="40000"/>
                    </a:prstClr>
                  </a:outerShdw>
                </a:effectLst>
              </a:rPr>
              <a:t>a large </a:t>
            </a:r>
            <a:r>
              <a:rPr lang="en-US" dirty="0">
                <a:effectLst>
                  <a:outerShdw blurRad="50800" dist="38100" algn="l" rotWithShape="0">
                    <a:prstClr val="black">
                      <a:alpha val="40000"/>
                    </a:prstClr>
                  </a:outerShdw>
                </a:effectLst>
              </a:rPr>
              <a:t>portion of our time utilizing </a:t>
            </a:r>
            <a:r>
              <a:rPr lang="en-US" dirty="0" smtClean="0">
                <a:effectLst>
                  <a:outerShdw blurRad="50800" dist="38100" algn="l" rotWithShape="0">
                    <a:prstClr val="black">
                      <a:alpha val="40000"/>
                    </a:prstClr>
                  </a:outerShdw>
                </a:effectLst>
              </a:rPr>
              <a:t>Udemy to </a:t>
            </a:r>
            <a:r>
              <a:rPr lang="en-US" dirty="0">
                <a:effectLst>
                  <a:outerShdw blurRad="50800" dist="38100" algn="l" rotWithShape="0">
                    <a:prstClr val="black">
                      <a:alpha val="40000"/>
                    </a:prstClr>
                  </a:outerShdw>
                </a:effectLst>
              </a:rPr>
              <a:t>refine our understanding and proficiency of </a:t>
            </a:r>
            <a:r>
              <a:rPr lang="en-US" dirty="0" smtClean="0">
                <a:effectLst>
                  <a:outerShdw blurRad="50800" dist="38100" algn="l" rotWithShape="0">
                    <a:prstClr val="black">
                      <a:alpha val="40000"/>
                    </a:prstClr>
                  </a:outerShdw>
                </a:effectLst>
              </a:rPr>
              <a:t>technologies </a:t>
            </a:r>
            <a:r>
              <a:rPr lang="en-US" dirty="0">
                <a:effectLst>
                  <a:outerShdw blurRad="50800" dist="38100" algn="l" rotWithShape="0">
                    <a:prstClr val="black">
                      <a:alpha val="40000"/>
                    </a:prstClr>
                  </a:outerShdw>
                </a:effectLst>
              </a:rPr>
              <a:t>such as SQL Server and </a:t>
            </a:r>
            <a:r>
              <a:rPr lang="en-US" dirty="0" smtClean="0">
                <a:effectLst>
                  <a:outerShdw blurRad="50800" dist="38100" algn="l" rotWithShape="0">
                    <a:prstClr val="black">
                      <a:alpha val="40000"/>
                    </a:prstClr>
                  </a:outerShdw>
                </a:effectLst>
              </a:rPr>
              <a:t>PowerShell, to strengthen resume items that would allow us to maintain ourselves as strong, trained professionals.</a:t>
            </a:r>
            <a:endParaRPr lang="en-US" dirty="0">
              <a:effectLst>
                <a:outerShdw blurRad="50800" dist="38100" algn="l" rotWithShape="0">
                  <a:prstClr val="black">
                    <a:alpha val="40000"/>
                  </a:prstClr>
                </a:outerShdw>
              </a:effectLst>
            </a:endParaRP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784018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The Role of Autosys</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lnSpcReduction="10000"/>
          </a:bodyPr>
          <a:lstStyle/>
          <a:p>
            <a:r>
              <a:rPr lang="en-US" dirty="0" smtClean="0">
                <a:effectLst>
                  <a:outerShdw blurRad="50800" dist="38100" algn="l" rotWithShape="0">
                    <a:prstClr val="black">
                      <a:alpha val="40000"/>
                    </a:prstClr>
                  </a:outerShdw>
                </a:effectLst>
              </a:rPr>
              <a:t>The </a:t>
            </a:r>
            <a:r>
              <a:rPr lang="en-US" b="1" i="1" dirty="0" smtClean="0">
                <a:effectLst>
                  <a:outerShdw blurRad="50800" dist="38100" algn="l" rotWithShape="0">
                    <a:prstClr val="black">
                      <a:alpha val="40000"/>
                    </a:prstClr>
                  </a:outerShdw>
                </a:effectLst>
              </a:rPr>
              <a:t>AutoSys</a:t>
            </a:r>
            <a:r>
              <a:rPr lang="en-US" dirty="0" smtClean="0">
                <a:effectLst>
                  <a:outerShdw blurRad="50800" dist="38100" algn="l" rotWithShape="0">
                    <a:prstClr val="black">
                      <a:alpha val="40000"/>
                    </a:prstClr>
                  </a:outerShdw>
                </a:effectLst>
              </a:rPr>
              <a:t> technology is facilitated by the JIL (Job Information Language) format, developed by the parent company to be explicitly user friendly and understandable like written word, lessening the requirement for deep background in CompSci to understand how it functions.</a:t>
            </a:r>
          </a:p>
          <a:p>
            <a:r>
              <a:rPr lang="en-US" dirty="0" smtClean="0">
                <a:effectLst>
                  <a:outerShdw blurRad="50800" dist="38100" algn="l" rotWithShape="0">
                    <a:prstClr val="black">
                      <a:alpha val="40000"/>
                    </a:prstClr>
                  </a:outerShdw>
                </a:effectLst>
              </a:rPr>
              <a:t>For internal deployments, Autosys and JIL are used to fashion scripts which execute at certain times on certain days to reduce the amount of manual labour required to facilitate a positive and speedy experience for our clients and employees.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763283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Book Antiqua"/>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Slice</Template>
  <TotalTime>2460</TotalTime>
  <Words>2374</Words>
  <Application>Microsoft Office PowerPoint</Application>
  <PresentationFormat>Widescreen</PresentationFormat>
  <Paragraphs>208</Paragraphs>
  <Slides>33</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Book Antiqua</vt:lpstr>
      <vt:lpstr>Calibri</vt:lpstr>
      <vt:lpstr>Franklin Gothic Book</vt:lpstr>
      <vt:lpstr>Geneva</vt:lpstr>
      <vt:lpstr>Gill Sans MT</vt:lpstr>
      <vt:lpstr>ヒラギノ角ゴ Pro W3</vt:lpstr>
      <vt:lpstr>Office Theme</vt:lpstr>
      <vt:lpstr>Ten Weeks In Production Support</vt:lpstr>
      <vt:lpstr>Robert Maloy</vt:lpstr>
      <vt:lpstr>Shane Varnum</vt:lpstr>
      <vt:lpstr>What is Production Support?</vt:lpstr>
      <vt:lpstr>Direct Custody</vt:lpstr>
      <vt:lpstr>PowerPoint Presentation</vt:lpstr>
      <vt:lpstr>PowerPoint Presentation</vt:lpstr>
      <vt:lpstr>What We Did</vt:lpstr>
      <vt:lpstr>The Role of Autosys</vt:lpstr>
      <vt:lpstr>ServiceNow – Ticketing Made Easy</vt:lpstr>
      <vt:lpstr>ServiceNow Breakdown  </vt:lpstr>
      <vt:lpstr>PowerPoint Presentation</vt:lpstr>
      <vt:lpstr>SFE and Script Automation</vt:lpstr>
      <vt:lpstr>Essential Tools and Utilities</vt:lpstr>
      <vt:lpstr>Geneos ITRS – Monitoring Essential Operations</vt:lpstr>
      <vt:lpstr>  </vt:lpstr>
      <vt:lpstr>  </vt:lpstr>
      <vt:lpstr>Example Sampler for monitoring Windows services, such as Event Log, Plug and Play, and Remote Desktop.</vt:lpstr>
      <vt:lpstr>Broadridge Project</vt:lpstr>
      <vt:lpstr>Undertaking the Effort</vt:lpstr>
      <vt:lpstr>PowerPoint Presentation</vt:lpstr>
      <vt:lpstr>PowerPoint Presentation</vt:lpstr>
      <vt:lpstr>PowerPoint Presentation</vt:lpstr>
      <vt:lpstr>PowerPoint Presentation</vt:lpstr>
      <vt:lpstr>PowerPoint Presentation</vt:lpstr>
      <vt:lpstr>PowerPoint Presentation</vt:lpstr>
      <vt:lpstr>Project (continued)</vt:lpstr>
      <vt:lpstr>Analysis of Automation: Risks</vt:lpstr>
      <vt:lpstr>Analysis of Automation: Rewards</vt:lpstr>
      <vt:lpstr>“Forward 2033”: Citi and Automation</vt:lpstr>
      <vt:lpstr>Impressions on the Role of PS</vt:lpstr>
      <vt:lpstr>Final Thoughts </vt:lpstr>
      <vt:lpstr>Thank you!</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Enterprise PowerPoint Template</dc:title>
  <dc:creator>Varnum, Shane [ICG-IT]</dc:creator>
  <cp:lastModifiedBy>Maloy, Robert Jamespaul [ICG-IT]</cp:lastModifiedBy>
  <cp:revision>194</cp:revision>
  <dcterms:created xsi:type="dcterms:W3CDTF">2018-06-15T13:23:27Z</dcterms:created>
  <dcterms:modified xsi:type="dcterms:W3CDTF">2018-07-30T19:08:13Z</dcterms:modified>
</cp:coreProperties>
</file>