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ntic Bold" charset="1" panose="00000000000000000000"/>
      <p:regular r:id="rId18"/>
    </p:embeddedFont>
    <p:embeddedFont>
      <p:font typeface="Futura Display" charset="1" panose="020B0504050904050C04"/>
      <p:regular r:id="rId19"/>
    </p:embeddedFont>
    <p:embeddedFont>
      <p:font typeface="Lexend Deca" charset="1" panose="00000000000000000000"/>
      <p:regular r:id="rId20"/>
    </p:embeddedFont>
    <p:embeddedFont>
      <p:font typeface="Antic"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https://www.linkedin.com/in/asam-olala-b86221261/"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0"/>
          </a:blip>
          <a:stretch>
            <a:fillRect/>
          </a:stretch>
        </p:blipFill>
        <p:spPr>
          <a:xfrm rot="0">
            <a:off x="-5142882" y="-5608146"/>
            <a:ext cx="28573765" cy="18867197"/>
          </a:xfrm>
          <a:prstGeom prst="rect">
            <a:avLst/>
          </a:prstGeom>
        </p:spPr>
      </p:pic>
      <p:grpSp>
        <p:nvGrpSpPr>
          <p:cNvPr name="Group 3" id="3"/>
          <p:cNvGrpSpPr/>
          <p:nvPr/>
        </p:nvGrpSpPr>
        <p:grpSpPr>
          <a:xfrm rot="0">
            <a:off x="1236237" y="1452734"/>
            <a:ext cx="14753619" cy="4205097"/>
            <a:chOff x="0" y="0"/>
            <a:chExt cx="3885727" cy="1107515"/>
          </a:xfrm>
        </p:grpSpPr>
        <p:sp>
          <p:nvSpPr>
            <p:cNvPr name="Freeform 4" id="4"/>
            <p:cNvSpPr/>
            <p:nvPr/>
          </p:nvSpPr>
          <p:spPr>
            <a:xfrm flipH="false" flipV="false" rot="0">
              <a:off x="0" y="0"/>
              <a:ext cx="3885727" cy="1107515"/>
            </a:xfrm>
            <a:custGeom>
              <a:avLst/>
              <a:gdLst/>
              <a:ahLst/>
              <a:cxnLst/>
              <a:rect r="r" b="b" t="t" l="l"/>
              <a:pathLst>
                <a:path h="1107515" w="3885727">
                  <a:moveTo>
                    <a:pt x="3885727" y="0"/>
                  </a:moveTo>
                  <a:lnTo>
                    <a:pt x="3885727" y="993215"/>
                  </a:lnTo>
                  <a:lnTo>
                    <a:pt x="1942863" y="1107515"/>
                  </a:lnTo>
                  <a:lnTo>
                    <a:pt x="0" y="993215"/>
                  </a:lnTo>
                  <a:lnTo>
                    <a:pt x="0" y="0"/>
                  </a:lnTo>
                  <a:lnTo>
                    <a:pt x="3885727" y="0"/>
                  </a:lnTo>
                  <a:close/>
                </a:path>
              </a:pathLst>
            </a:custGeom>
            <a:solidFill>
              <a:srgbClr val="2D8BBA"/>
            </a:solidFill>
          </p:spPr>
        </p:sp>
        <p:sp>
          <p:nvSpPr>
            <p:cNvPr name="TextBox 5" id="5"/>
            <p:cNvSpPr txBox="true"/>
            <p:nvPr/>
          </p:nvSpPr>
          <p:spPr>
            <a:xfrm>
              <a:off x="0" y="-47625"/>
              <a:ext cx="3885727" cy="104084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387647" y="6213209"/>
            <a:ext cx="7512706" cy="1932689"/>
            <a:chOff x="0" y="0"/>
            <a:chExt cx="1978655" cy="509021"/>
          </a:xfrm>
        </p:grpSpPr>
        <p:sp>
          <p:nvSpPr>
            <p:cNvPr name="Freeform 7" id="7"/>
            <p:cNvSpPr/>
            <p:nvPr/>
          </p:nvSpPr>
          <p:spPr>
            <a:xfrm flipH="false" flipV="false" rot="0">
              <a:off x="0" y="0"/>
              <a:ext cx="1978655" cy="509021"/>
            </a:xfrm>
            <a:custGeom>
              <a:avLst/>
              <a:gdLst/>
              <a:ahLst/>
              <a:cxnLst/>
              <a:rect r="r" b="b" t="t" l="l"/>
              <a:pathLst>
                <a:path h="509021" w="1978655">
                  <a:moveTo>
                    <a:pt x="52556" y="0"/>
                  </a:moveTo>
                  <a:lnTo>
                    <a:pt x="1926099" y="0"/>
                  </a:lnTo>
                  <a:cubicBezTo>
                    <a:pt x="1955125" y="0"/>
                    <a:pt x="1978655" y="23530"/>
                    <a:pt x="1978655" y="52556"/>
                  </a:cubicBezTo>
                  <a:lnTo>
                    <a:pt x="1978655" y="456465"/>
                  </a:lnTo>
                  <a:cubicBezTo>
                    <a:pt x="1978655" y="470404"/>
                    <a:pt x="1973118" y="483771"/>
                    <a:pt x="1963262" y="493628"/>
                  </a:cubicBezTo>
                  <a:cubicBezTo>
                    <a:pt x="1953406" y="503484"/>
                    <a:pt x="1940038" y="509021"/>
                    <a:pt x="1926099" y="509021"/>
                  </a:cubicBezTo>
                  <a:lnTo>
                    <a:pt x="52556" y="509021"/>
                  </a:lnTo>
                  <a:cubicBezTo>
                    <a:pt x="38617" y="509021"/>
                    <a:pt x="25249" y="503484"/>
                    <a:pt x="15393" y="493628"/>
                  </a:cubicBezTo>
                  <a:cubicBezTo>
                    <a:pt x="5537" y="483771"/>
                    <a:pt x="0" y="470404"/>
                    <a:pt x="0" y="456465"/>
                  </a:cubicBezTo>
                  <a:lnTo>
                    <a:pt x="0" y="52556"/>
                  </a:lnTo>
                  <a:cubicBezTo>
                    <a:pt x="0" y="38617"/>
                    <a:pt x="5537" y="25249"/>
                    <a:pt x="15393" y="15393"/>
                  </a:cubicBezTo>
                  <a:cubicBezTo>
                    <a:pt x="25249" y="5537"/>
                    <a:pt x="38617" y="0"/>
                    <a:pt x="52556" y="0"/>
                  </a:cubicBezTo>
                  <a:close/>
                </a:path>
              </a:pathLst>
            </a:custGeom>
            <a:solidFill>
              <a:srgbClr val="2D8BBA"/>
            </a:solidFill>
          </p:spPr>
        </p:sp>
        <p:sp>
          <p:nvSpPr>
            <p:cNvPr name="TextBox 8" id="8"/>
            <p:cNvSpPr txBox="true"/>
            <p:nvPr/>
          </p:nvSpPr>
          <p:spPr>
            <a:xfrm>
              <a:off x="0" y="-76200"/>
              <a:ext cx="1978655" cy="585221"/>
            </a:xfrm>
            <a:prstGeom prst="rect">
              <a:avLst/>
            </a:prstGeom>
          </p:spPr>
          <p:txBody>
            <a:bodyPr anchor="ctr" rtlCol="false" tIns="50800" lIns="50800" bIns="50800" rIns="50800"/>
            <a:lstStyle/>
            <a:p>
              <a:pPr algn="ctr">
                <a:lnSpc>
                  <a:spcPts val="5599"/>
                </a:lnSpc>
              </a:pPr>
              <a:r>
                <a:rPr lang="en-US" sz="3999">
                  <a:solidFill>
                    <a:srgbClr val="000000"/>
                  </a:solidFill>
                  <a:latin typeface="Antic Bold"/>
                  <a:ea typeface="Antic Bold"/>
                  <a:cs typeface="Antic Bold"/>
                  <a:sym typeface="Antic Bold"/>
                </a:rPr>
                <a:t>Identifying Low-Risk Aircraft for Acquisition</a:t>
              </a:r>
            </a:p>
          </p:txBody>
        </p:sp>
      </p:grpSp>
      <p:sp>
        <p:nvSpPr>
          <p:cNvPr name="TextBox 9" id="9"/>
          <p:cNvSpPr txBox="true"/>
          <p:nvPr/>
        </p:nvSpPr>
        <p:spPr>
          <a:xfrm rot="0">
            <a:off x="8205" y="1769713"/>
            <a:ext cx="16698636" cy="3373787"/>
          </a:xfrm>
          <a:prstGeom prst="rect">
            <a:avLst/>
          </a:prstGeom>
        </p:spPr>
        <p:txBody>
          <a:bodyPr anchor="t" rtlCol="false" tIns="0" lIns="0" bIns="0" rIns="0">
            <a:spAutoFit/>
          </a:bodyPr>
          <a:lstStyle/>
          <a:p>
            <a:pPr algn="ctr">
              <a:lnSpc>
                <a:spcPts val="13543"/>
              </a:lnSpc>
            </a:pPr>
            <a:r>
              <a:rPr lang="en-US" sz="9673">
                <a:solidFill>
                  <a:srgbClr val="000000"/>
                </a:solidFill>
                <a:latin typeface="Futura Display"/>
                <a:ea typeface="Futura Display"/>
                <a:cs typeface="Futura Display"/>
                <a:sym typeface="Futura Display"/>
              </a:rPr>
              <a:t> AIRCRAFT SAFETY ANALYSIS FOR BUSINESS DECISIONS</a:t>
            </a:r>
          </a:p>
        </p:txBody>
      </p:sp>
      <p:sp>
        <p:nvSpPr>
          <p:cNvPr name="TextBox 10" id="10"/>
          <p:cNvSpPr txBox="true"/>
          <p:nvPr/>
        </p:nvSpPr>
        <p:spPr>
          <a:xfrm rot="0">
            <a:off x="14190484" y="8942550"/>
            <a:ext cx="5032714" cy="1172260"/>
          </a:xfrm>
          <a:prstGeom prst="rect">
            <a:avLst/>
          </a:prstGeom>
        </p:spPr>
        <p:txBody>
          <a:bodyPr anchor="t" rtlCol="false" tIns="0" lIns="0" bIns="0" rIns="0">
            <a:spAutoFit/>
          </a:bodyPr>
          <a:lstStyle/>
          <a:p>
            <a:pPr algn="ctr">
              <a:lnSpc>
                <a:spcPts val="4897"/>
              </a:lnSpc>
            </a:pPr>
            <a:r>
              <a:rPr lang="en-US" sz="3498">
                <a:solidFill>
                  <a:srgbClr val="000000"/>
                </a:solidFill>
                <a:latin typeface="Antic Bold"/>
                <a:ea typeface="Antic Bold"/>
                <a:cs typeface="Antic Bold"/>
                <a:sym typeface="Antic Bold"/>
              </a:rPr>
              <a:t>ASAM OLALA</a:t>
            </a:r>
          </a:p>
          <a:p>
            <a:pPr algn="ctr">
              <a:lnSpc>
                <a:spcPts val="4477"/>
              </a:lnSpc>
            </a:pPr>
            <a:r>
              <a:rPr lang="en-US" sz="3198">
                <a:solidFill>
                  <a:srgbClr val="000000"/>
                </a:solidFill>
                <a:latin typeface="Antic Bold"/>
                <a:ea typeface="Antic Bold"/>
                <a:cs typeface="Antic Bold"/>
                <a:sym typeface="Antic Bold"/>
              </a:rPr>
              <a:t>26.09.2024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61272" y="-620353"/>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47625"/>
              <a:ext cx="2082160" cy="2572651"/>
            </a:xfrm>
            <a:prstGeom prst="rect">
              <a:avLst/>
            </a:prstGeom>
          </p:spPr>
          <p:txBody>
            <a:bodyPr anchor="ctr" rtlCol="false" tIns="50800" lIns="50800" bIns="50800" rIns="50800"/>
            <a:lstStyle/>
            <a:p>
              <a:pPr algn="ctr">
                <a:lnSpc>
                  <a:spcPts val="2659"/>
                </a:lnSpc>
                <a:spcBef>
                  <a:spcPct val="0"/>
                </a:spcBef>
              </a:pPr>
            </a:p>
          </p:txBody>
        </p:sp>
      </p:grpSp>
      <p:pic>
        <p:nvPicPr>
          <p:cNvPr name="Picture 5" id="5"/>
          <p:cNvPicPr>
            <a:picLocks noChangeAspect="true"/>
          </p:cNvPicPr>
          <p:nvPr/>
        </p:nvPicPr>
        <p:blipFill>
          <a:blip r:embed="rId2"/>
          <a:stretch>
            <a:fillRect/>
          </a:stretch>
        </p:blipFill>
        <p:spPr>
          <a:xfrm rot="0">
            <a:off x="9842990" y="406713"/>
            <a:ext cx="8592341" cy="8592341"/>
          </a:xfrm>
          <a:prstGeom prst="rect">
            <a:avLst/>
          </a:prstGeom>
        </p:spPr>
      </p:pic>
      <p:grpSp>
        <p:nvGrpSpPr>
          <p:cNvPr name="Group 6" id="6"/>
          <p:cNvGrpSpPr/>
          <p:nvPr/>
        </p:nvGrpSpPr>
        <p:grpSpPr>
          <a:xfrm rot="0">
            <a:off x="1037951" y="6791040"/>
            <a:ext cx="6871582" cy="2983969"/>
            <a:chOff x="0" y="0"/>
            <a:chExt cx="1547430" cy="671968"/>
          </a:xfrm>
        </p:grpSpPr>
        <p:sp>
          <p:nvSpPr>
            <p:cNvPr name="Freeform 7" id="7"/>
            <p:cNvSpPr/>
            <p:nvPr/>
          </p:nvSpPr>
          <p:spPr>
            <a:xfrm flipH="false" flipV="false" rot="0">
              <a:off x="0" y="0"/>
              <a:ext cx="1547430" cy="671968"/>
            </a:xfrm>
            <a:custGeom>
              <a:avLst/>
              <a:gdLst/>
              <a:ahLst/>
              <a:cxnLst/>
              <a:rect r="r" b="b" t="t" l="l"/>
              <a:pathLst>
                <a:path h="671968" w="1547430">
                  <a:moveTo>
                    <a:pt x="57460" y="0"/>
                  </a:moveTo>
                  <a:lnTo>
                    <a:pt x="1489971" y="0"/>
                  </a:lnTo>
                  <a:cubicBezTo>
                    <a:pt x="1505210" y="0"/>
                    <a:pt x="1519825" y="6054"/>
                    <a:pt x="1530601" y="16830"/>
                  </a:cubicBezTo>
                  <a:cubicBezTo>
                    <a:pt x="1541376" y="27605"/>
                    <a:pt x="1547430" y="42220"/>
                    <a:pt x="1547430" y="57460"/>
                  </a:cubicBezTo>
                  <a:lnTo>
                    <a:pt x="1547430" y="614509"/>
                  </a:lnTo>
                  <a:cubicBezTo>
                    <a:pt x="1547430" y="629748"/>
                    <a:pt x="1541376" y="644363"/>
                    <a:pt x="1530601" y="655139"/>
                  </a:cubicBezTo>
                  <a:cubicBezTo>
                    <a:pt x="1519825" y="665914"/>
                    <a:pt x="1505210" y="671968"/>
                    <a:pt x="1489971" y="671968"/>
                  </a:cubicBezTo>
                  <a:lnTo>
                    <a:pt x="57460" y="671968"/>
                  </a:lnTo>
                  <a:cubicBezTo>
                    <a:pt x="42220" y="671968"/>
                    <a:pt x="27605" y="665914"/>
                    <a:pt x="16830" y="655139"/>
                  </a:cubicBezTo>
                  <a:cubicBezTo>
                    <a:pt x="6054" y="644363"/>
                    <a:pt x="0" y="629748"/>
                    <a:pt x="0" y="614509"/>
                  </a:cubicBezTo>
                  <a:lnTo>
                    <a:pt x="0" y="57460"/>
                  </a:lnTo>
                  <a:cubicBezTo>
                    <a:pt x="0" y="42220"/>
                    <a:pt x="6054" y="27605"/>
                    <a:pt x="16830" y="16830"/>
                  </a:cubicBezTo>
                  <a:cubicBezTo>
                    <a:pt x="27605" y="6054"/>
                    <a:pt x="42220" y="0"/>
                    <a:pt x="57460" y="0"/>
                  </a:cubicBezTo>
                  <a:close/>
                </a:path>
              </a:pathLst>
            </a:custGeom>
            <a:solidFill>
              <a:srgbClr val="DAE9FF"/>
            </a:solidFill>
          </p:spPr>
        </p:sp>
        <p:sp>
          <p:nvSpPr>
            <p:cNvPr name="TextBox 8" id="8"/>
            <p:cNvSpPr txBox="true"/>
            <p:nvPr/>
          </p:nvSpPr>
          <p:spPr>
            <a:xfrm>
              <a:off x="0" y="-47625"/>
              <a:ext cx="1547430" cy="71959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231251" y="257175"/>
            <a:ext cx="6484982" cy="1848332"/>
            <a:chOff x="0" y="0"/>
            <a:chExt cx="1707979" cy="486803"/>
          </a:xfrm>
        </p:grpSpPr>
        <p:sp>
          <p:nvSpPr>
            <p:cNvPr name="Freeform 10" id="10"/>
            <p:cNvSpPr/>
            <p:nvPr/>
          </p:nvSpPr>
          <p:spPr>
            <a:xfrm flipH="false" flipV="false" rot="0">
              <a:off x="0" y="0"/>
              <a:ext cx="1707979" cy="486803"/>
            </a:xfrm>
            <a:custGeom>
              <a:avLst/>
              <a:gdLst/>
              <a:ahLst/>
              <a:cxnLst/>
              <a:rect r="r" b="b" t="t" l="l"/>
              <a:pathLst>
                <a:path h="486803" w="1707979">
                  <a:moveTo>
                    <a:pt x="1504779" y="0"/>
                  </a:moveTo>
                  <a:lnTo>
                    <a:pt x="203200" y="0"/>
                  </a:lnTo>
                  <a:lnTo>
                    <a:pt x="0" y="243402"/>
                  </a:lnTo>
                  <a:lnTo>
                    <a:pt x="203200" y="486803"/>
                  </a:lnTo>
                  <a:lnTo>
                    <a:pt x="1504779" y="486803"/>
                  </a:lnTo>
                  <a:lnTo>
                    <a:pt x="1707979" y="243402"/>
                  </a:lnTo>
                  <a:lnTo>
                    <a:pt x="1504779" y="0"/>
                  </a:lnTo>
                  <a:close/>
                </a:path>
              </a:pathLst>
            </a:custGeom>
            <a:solidFill>
              <a:srgbClr val="2F5F98"/>
            </a:solidFill>
          </p:spPr>
        </p:sp>
        <p:sp>
          <p:nvSpPr>
            <p:cNvPr name="TextBox 11" id="11"/>
            <p:cNvSpPr txBox="true"/>
            <p:nvPr/>
          </p:nvSpPr>
          <p:spPr>
            <a:xfrm>
              <a:off x="152400" y="-95250"/>
              <a:ext cx="1403179" cy="582053"/>
            </a:xfrm>
            <a:prstGeom prst="rect">
              <a:avLst/>
            </a:prstGeom>
          </p:spPr>
          <p:txBody>
            <a:bodyPr anchor="ctr" rtlCol="false" tIns="50800" lIns="50800" bIns="50800" rIns="50800"/>
            <a:lstStyle/>
            <a:p>
              <a:pPr algn="ctr">
                <a:lnSpc>
                  <a:spcPts val="6859"/>
                </a:lnSpc>
              </a:pPr>
              <a:r>
                <a:rPr lang="en-US" sz="4899">
                  <a:solidFill>
                    <a:srgbClr val="FFFFFF"/>
                  </a:solidFill>
                  <a:latin typeface="Antic Bold"/>
                  <a:ea typeface="Antic Bold"/>
                  <a:cs typeface="Antic Bold"/>
                  <a:sym typeface="Antic Bold"/>
                </a:rPr>
                <a:t> PACKED CIRCLES CHART</a:t>
              </a:r>
            </a:p>
          </p:txBody>
        </p:sp>
      </p:grpSp>
      <p:sp>
        <p:nvSpPr>
          <p:cNvPr name="TextBox 12" id="12"/>
          <p:cNvSpPr txBox="true"/>
          <p:nvPr/>
        </p:nvSpPr>
        <p:spPr>
          <a:xfrm rot="0">
            <a:off x="1587637" y="2268769"/>
            <a:ext cx="5772211" cy="1150250"/>
          </a:xfrm>
          <a:prstGeom prst="rect">
            <a:avLst/>
          </a:prstGeom>
        </p:spPr>
        <p:txBody>
          <a:bodyPr anchor="t" rtlCol="false" tIns="0" lIns="0" bIns="0" rIns="0">
            <a:spAutoFit/>
          </a:bodyPr>
          <a:lstStyle/>
          <a:p>
            <a:pPr algn="ctr">
              <a:lnSpc>
                <a:spcPts val="4365"/>
              </a:lnSpc>
            </a:pPr>
            <a:r>
              <a:rPr lang="en-US" sz="4547">
                <a:solidFill>
                  <a:srgbClr val="000000"/>
                </a:solidFill>
                <a:latin typeface="Futura Display"/>
                <a:ea typeface="Futura Display"/>
                <a:cs typeface="Futura Display"/>
                <a:sym typeface="Futura Display"/>
              </a:rPr>
              <a:t>RATE OF AIRCRAFT UNINJURED</a:t>
            </a:r>
          </a:p>
        </p:txBody>
      </p:sp>
      <p:sp>
        <p:nvSpPr>
          <p:cNvPr name="TextBox 13" id="13"/>
          <p:cNvSpPr txBox="true"/>
          <p:nvPr/>
        </p:nvSpPr>
        <p:spPr>
          <a:xfrm rot="0">
            <a:off x="1013832" y="3420355"/>
            <a:ext cx="6702401" cy="2837661"/>
          </a:xfrm>
          <a:prstGeom prst="rect">
            <a:avLst/>
          </a:prstGeom>
        </p:spPr>
        <p:txBody>
          <a:bodyPr anchor="t" rtlCol="false" tIns="0" lIns="0" bIns="0" rIns="0">
            <a:spAutoFit/>
          </a:bodyPr>
          <a:lstStyle/>
          <a:p>
            <a:pPr algn="ctr">
              <a:lnSpc>
                <a:spcPts val="5118"/>
              </a:lnSpc>
            </a:pPr>
            <a:r>
              <a:rPr lang="en-US" sz="3656">
                <a:solidFill>
                  <a:srgbClr val="000000"/>
                </a:solidFill>
                <a:latin typeface="Lexend Deca"/>
                <a:ea typeface="Lexend Deca"/>
                <a:cs typeface="Lexend Deca"/>
                <a:sym typeface="Lexend Deca"/>
              </a:rPr>
              <a:t>Description</a:t>
            </a:r>
          </a:p>
          <a:p>
            <a:pPr algn="ctr">
              <a:lnSpc>
                <a:spcPts val="4418"/>
              </a:lnSpc>
              <a:spcBef>
                <a:spcPct val="0"/>
              </a:spcBef>
            </a:pPr>
            <a:r>
              <a:rPr lang="en-US" sz="3156">
                <a:solidFill>
                  <a:srgbClr val="000000"/>
                </a:solidFill>
                <a:latin typeface="Lexend Deca"/>
                <a:ea typeface="Lexend Deca"/>
                <a:cs typeface="Lexend Deca"/>
                <a:sym typeface="Lexend Deca"/>
              </a:rPr>
              <a:t> This graph shows the rate at which passengers remained uninjured across different aircraft models</a:t>
            </a:r>
            <a:r>
              <a:rPr lang="en-US" sz="3156">
                <a:solidFill>
                  <a:srgbClr val="000000"/>
                </a:solidFill>
                <a:latin typeface="Lexend Deca"/>
                <a:ea typeface="Lexend Deca"/>
                <a:cs typeface="Lexend Deca"/>
                <a:sym typeface="Lexend Deca"/>
              </a:rPr>
              <a:t>.</a:t>
            </a:r>
          </a:p>
        </p:txBody>
      </p:sp>
      <p:sp>
        <p:nvSpPr>
          <p:cNvPr name="TextBox 14" id="14"/>
          <p:cNvSpPr txBox="true"/>
          <p:nvPr/>
        </p:nvSpPr>
        <p:spPr>
          <a:xfrm rot="0">
            <a:off x="1587637" y="6762465"/>
            <a:ext cx="5731294" cy="2679263"/>
          </a:xfrm>
          <a:prstGeom prst="rect">
            <a:avLst/>
          </a:prstGeom>
        </p:spPr>
        <p:txBody>
          <a:bodyPr anchor="t" rtlCol="false" tIns="0" lIns="0" bIns="0" rIns="0">
            <a:spAutoFit/>
          </a:bodyPr>
          <a:lstStyle/>
          <a:p>
            <a:pPr algn="ctr">
              <a:lnSpc>
                <a:spcPts val="2525"/>
              </a:lnSpc>
            </a:pPr>
            <a:r>
              <a:rPr lang="en-US" sz="1803">
                <a:solidFill>
                  <a:srgbClr val="31356E"/>
                </a:solidFill>
                <a:latin typeface="Lexend Deca"/>
                <a:ea typeface="Lexend Deca"/>
                <a:cs typeface="Lexend Deca"/>
                <a:sym typeface="Lexend Deca"/>
              </a:rPr>
              <a:t>Cessna has the highest uninjured ratio at *134.70, followed by Boeing at **80.84, indicating better safety outcomes. Piper's ratio of **64.01* shows potential for improvement. In comparison, Beech (28.38) and smaller manufacturers like </a:t>
            </a:r>
          </a:p>
          <a:p>
            <a:pPr algn="ctr">
              <a:lnSpc>
                <a:spcPts val="2193"/>
              </a:lnSpc>
              <a:spcBef>
                <a:spcPct val="0"/>
              </a:spcBef>
            </a:pPr>
            <a:r>
              <a:rPr lang="en-US" sz="1566">
                <a:solidFill>
                  <a:srgbClr val="31356E"/>
                </a:solidFill>
                <a:latin typeface="Lexend Deca"/>
                <a:ea typeface="Lexend Deca"/>
                <a:cs typeface="Lexend Deca"/>
                <a:sym typeface="Lexend Deca"/>
              </a:rPr>
              <a:t>Mooney (6.5) and Cirrus Design Corp (3.78) present greater risks. This data emphasizes the need to prioritize aircraft with higher uninjured ratios, such as Cessna and Boeing, for safer operations in our company.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30099" y="-2554793"/>
            <a:ext cx="19344569" cy="7166986"/>
            <a:chOff x="0" y="0"/>
            <a:chExt cx="4356256" cy="1613953"/>
          </a:xfrm>
        </p:grpSpPr>
        <p:sp>
          <p:nvSpPr>
            <p:cNvPr name="Freeform 3" id="3"/>
            <p:cNvSpPr/>
            <p:nvPr/>
          </p:nvSpPr>
          <p:spPr>
            <a:xfrm flipH="false" flipV="false" rot="0">
              <a:off x="0" y="0"/>
              <a:ext cx="4356255" cy="1613953"/>
            </a:xfrm>
            <a:custGeom>
              <a:avLst/>
              <a:gdLst/>
              <a:ahLst/>
              <a:cxnLst/>
              <a:rect r="r" b="b" t="t" l="l"/>
              <a:pathLst>
                <a:path h="1613953" w="4356255">
                  <a:moveTo>
                    <a:pt x="0" y="0"/>
                  </a:moveTo>
                  <a:lnTo>
                    <a:pt x="4356255" y="0"/>
                  </a:lnTo>
                  <a:lnTo>
                    <a:pt x="4356255" y="1613953"/>
                  </a:lnTo>
                  <a:lnTo>
                    <a:pt x="0" y="1613953"/>
                  </a:lnTo>
                  <a:close/>
                </a:path>
              </a:pathLst>
            </a:custGeom>
            <a:solidFill>
              <a:srgbClr val="31356E"/>
            </a:solidFill>
          </p:spPr>
        </p:sp>
        <p:sp>
          <p:nvSpPr>
            <p:cNvPr name="TextBox 4" id="4"/>
            <p:cNvSpPr txBox="true"/>
            <p:nvPr/>
          </p:nvSpPr>
          <p:spPr>
            <a:xfrm>
              <a:off x="0" y="-47625"/>
              <a:ext cx="4356256" cy="166157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272885" y="1428615"/>
            <a:ext cx="10768843" cy="1497732"/>
          </a:xfrm>
          <a:prstGeom prst="rect">
            <a:avLst/>
          </a:prstGeom>
        </p:spPr>
        <p:txBody>
          <a:bodyPr anchor="t" rtlCol="false" tIns="0" lIns="0" bIns="0" rIns="0">
            <a:spAutoFit/>
          </a:bodyPr>
          <a:lstStyle/>
          <a:p>
            <a:pPr algn="ctr">
              <a:lnSpc>
                <a:spcPts val="11172"/>
              </a:lnSpc>
            </a:pPr>
            <a:r>
              <a:rPr lang="en-US" sz="11638">
                <a:solidFill>
                  <a:srgbClr val="000000"/>
                </a:solidFill>
                <a:latin typeface="Futura Display"/>
                <a:ea typeface="Futura Display"/>
                <a:cs typeface="Futura Display"/>
                <a:sym typeface="Futura Display"/>
              </a:rPr>
              <a:t>CONCLUSION</a:t>
            </a:r>
          </a:p>
        </p:txBody>
      </p:sp>
      <p:sp>
        <p:nvSpPr>
          <p:cNvPr name="TextBox 6" id="6"/>
          <p:cNvSpPr txBox="true"/>
          <p:nvPr/>
        </p:nvSpPr>
        <p:spPr>
          <a:xfrm rot="0">
            <a:off x="241062" y="4797718"/>
            <a:ext cx="18202247" cy="4040746"/>
          </a:xfrm>
          <a:prstGeom prst="rect">
            <a:avLst/>
          </a:prstGeom>
        </p:spPr>
        <p:txBody>
          <a:bodyPr anchor="t" rtlCol="false" tIns="0" lIns="0" bIns="0" rIns="0">
            <a:spAutoFit/>
          </a:bodyPr>
          <a:lstStyle/>
          <a:p>
            <a:pPr algn="ctr">
              <a:lnSpc>
                <a:spcPts val="2786"/>
              </a:lnSpc>
            </a:pPr>
            <a:r>
              <a:rPr lang="en-US" sz="1990">
                <a:solidFill>
                  <a:srgbClr val="31356E"/>
                </a:solidFill>
                <a:latin typeface="Lexend Deca"/>
                <a:ea typeface="Lexend Deca"/>
                <a:cs typeface="Lexend Deca"/>
                <a:sym typeface="Lexend Deca"/>
              </a:rPr>
              <a:t> Risk of Personal Injury Summary</a:t>
            </a:r>
          </a:p>
          <a:p>
            <a:pPr algn="ctr">
              <a:lnSpc>
                <a:spcPts val="2086"/>
              </a:lnSpc>
            </a:pPr>
          </a:p>
          <a:p>
            <a:pPr algn="l">
              <a:lnSpc>
                <a:spcPts val="2226"/>
              </a:lnSpc>
            </a:pPr>
            <a:r>
              <a:rPr lang="en-US" sz="1590">
                <a:solidFill>
                  <a:srgbClr val="31356E"/>
                </a:solidFill>
                <a:latin typeface="Lexend Deca"/>
                <a:ea typeface="Lexend Deca"/>
                <a:cs typeface="Lexend Deca"/>
                <a:sym typeface="Lexend Deca"/>
              </a:rPr>
              <a:t>This analysis examined passenger injuries in adverse events from 2008 to 2022, focusing on minor injuries, serious injuries, and fatalities. Key findings include:</a:t>
            </a:r>
          </a:p>
          <a:p>
            <a:pPr algn="ctr">
              <a:lnSpc>
                <a:spcPts val="2226"/>
              </a:lnSpc>
            </a:pPr>
          </a:p>
          <a:p>
            <a:pPr algn="l">
              <a:lnSpc>
                <a:spcPts val="2226"/>
              </a:lnSpc>
            </a:pPr>
            <a:r>
              <a:rPr lang="en-US" sz="1590">
                <a:solidFill>
                  <a:srgbClr val="31356E"/>
                </a:solidFill>
                <a:latin typeface="Lexend Deca"/>
                <a:ea typeface="Lexend Deca"/>
                <a:cs typeface="Lexend Deca"/>
                <a:sym typeface="Lexend Deca"/>
              </a:rPr>
              <a:t>1. Total Number of Injuries: Cessna had the highest injury count, while Maule had the lowest.</a:t>
            </a:r>
          </a:p>
          <a:p>
            <a:pPr algn="ctr">
              <a:lnSpc>
                <a:spcPts val="2226"/>
              </a:lnSpc>
            </a:pPr>
            <a:r>
              <a:rPr lang="en-US" sz="1590">
                <a:solidFill>
                  <a:srgbClr val="31356E"/>
                </a:solidFill>
                <a:latin typeface="Lexend Deca"/>
                <a:ea typeface="Lexend Deca"/>
                <a:cs typeface="Lexend Deca"/>
                <a:sym typeface="Lexend Deca"/>
              </a:rPr>
              <a:t>   </a:t>
            </a:r>
          </a:p>
          <a:p>
            <a:pPr algn="ctr">
              <a:lnSpc>
                <a:spcPts val="2226"/>
              </a:lnSpc>
            </a:pPr>
            <a:r>
              <a:rPr lang="en-US" sz="1590">
                <a:solidFill>
                  <a:srgbClr val="31356E"/>
                </a:solidFill>
                <a:latin typeface="Lexend Deca"/>
                <a:ea typeface="Lexend Deca"/>
                <a:cs typeface="Lexend Deca"/>
                <a:sym typeface="Lexend Deca"/>
              </a:rPr>
              <a:t>2. Fatalities Analysis: Cirrus Design Corp. exhibited the highest fatality-to-injury ratio, indicating greater fatality risk, whereas Boeing had the lowest ratio, making it the safest in terms of fatalities.</a:t>
            </a:r>
          </a:p>
          <a:p>
            <a:pPr algn="ctr">
              <a:lnSpc>
                <a:spcPts val="2226"/>
              </a:lnSpc>
            </a:pPr>
          </a:p>
          <a:p>
            <a:pPr algn="l">
              <a:lnSpc>
                <a:spcPts val="2226"/>
              </a:lnSpc>
            </a:pPr>
            <a:r>
              <a:rPr lang="en-US" sz="1590">
                <a:solidFill>
                  <a:srgbClr val="31356E"/>
                </a:solidFill>
                <a:latin typeface="Lexend Deca"/>
                <a:ea typeface="Lexend Deca"/>
                <a:cs typeface="Lexend Deca"/>
                <a:sym typeface="Lexend Deca"/>
              </a:rPr>
              <a:t>3. Uninjured Passenger Ratio*: Boeing also had the highest uninjured passenger ratio, signifying better overall safety, while Mooney had the lowest.</a:t>
            </a:r>
          </a:p>
          <a:p>
            <a:pPr algn="ctr">
              <a:lnSpc>
                <a:spcPts val="2366"/>
              </a:lnSpc>
            </a:pPr>
          </a:p>
          <a:p>
            <a:pPr algn="ctr">
              <a:lnSpc>
                <a:spcPts val="3066"/>
              </a:lnSpc>
            </a:pPr>
            <a:r>
              <a:rPr lang="en-US" sz="2190">
                <a:solidFill>
                  <a:srgbClr val="31356E"/>
                </a:solidFill>
                <a:latin typeface="Lexend Deca"/>
                <a:ea typeface="Lexend Deca"/>
                <a:cs typeface="Lexend Deca"/>
                <a:sym typeface="Lexend Deca"/>
              </a:rPr>
              <a:t> Recommendation</a:t>
            </a:r>
          </a:p>
          <a:p>
            <a:pPr algn="l">
              <a:lnSpc>
                <a:spcPts val="2226"/>
              </a:lnSpc>
            </a:pPr>
            <a:r>
              <a:rPr lang="en-US" sz="1590">
                <a:solidFill>
                  <a:srgbClr val="31356E"/>
                </a:solidFill>
                <a:latin typeface="Lexend Deca"/>
                <a:ea typeface="Lexend Deca"/>
                <a:cs typeface="Lexend Deca"/>
                <a:sym typeface="Lexend Deca"/>
              </a:rPr>
              <a:t>1. </a:t>
            </a:r>
            <a:r>
              <a:rPr lang="en-US" sz="1590">
                <a:solidFill>
                  <a:srgbClr val="31356E"/>
                </a:solidFill>
                <a:latin typeface="Lexend Deca"/>
                <a:ea typeface="Lexend Deca"/>
                <a:cs typeface="Lexend Deca"/>
                <a:sym typeface="Lexend Deca"/>
              </a:rPr>
              <a:t>Avoid investing in Cessna* due to high injury rates.</a:t>
            </a:r>
          </a:p>
          <a:p>
            <a:pPr algn="l">
              <a:lnSpc>
                <a:spcPts val="2226"/>
              </a:lnSpc>
              <a:spcBef>
                <a:spcPct val="0"/>
              </a:spcBef>
            </a:pPr>
            <a:r>
              <a:rPr lang="en-US" sz="1590">
                <a:solidFill>
                  <a:srgbClr val="31356E"/>
                </a:solidFill>
                <a:latin typeface="Lexend Deca"/>
                <a:ea typeface="Lexend Deca"/>
                <a:cs typeface="Lexend Deca"/>
                <a:sym typeface="Lexend Deca"/>
              </a:rPr>
              <a:t>2.</a:t>
            </a:r>
            <a:r>
              <a:rPr lang="en-US" sz="1590">
                <a:solidFill>
                  <a:srgbClr val="31356E"/>
                </a:solidFill>
                <a:latin typeface="Lexend Deca"/>
                <a:ea typeface="Lexend Deca"/>
                <a:cs typeface="Lexend Deca"/>
                <a:sym typeface="Lexend Deca"/>
              </a:rPr>
              <a:t>Consider evaluating Boeing and Maule, which showed lower injury and fatality rates, with Boeing being the safest option overall.</a:t>
            </a:r>
          </a:p>
        </p:txBody>
      </p:sp>
      <p:pic>
        <p:nvPicPr>
          <p:cNvPr name="Picture 7" id="7"/>
          <p:cNvPicPr>
            <a:picLocks noChangeAspect="true"/>
          </p:cNvPicPr>
          <p:nvPr/>
        </p:nvPicPr>
        <p:blipFill>
          <a:blip r:embed="rId2"/>
          <a:stretch>
            <a:fillRect/>
          </a:stretch>
        </p:blipFill>
        <p:spPr>
          <a:xfrm rot="0">
            <a:off x="-338666" y="167271"/>
            <a:ext cx="5093022" cy="5092966"/>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0000"/>
          </a:blip>
          <a:stretch>
            <a:fillRect/>
          </a:stretch>
        </p:blipFill>
        <p:spPr>
          <a:xfrm rot="0">
            <a:off x="-5142882" y="-5608146"/>
            <a:ext cx="28573765" cy="18867197"/>
          </a:xfrm>
          <a:prstGeom prst="rect">
            <a:avLst/>
          </a:prstGeom>
        </p:spPr>
      </p:pic>
      <p:grpSp>
        <p:nvGrpSpPr>
          <p:cNvPr name="Group 3" id="3"/>
          <p:cNvGrpSpPr/>
          <p:nvPr/>
        </p:nvGrpSpPr>
        <p:grpSpPr>
          <a:xfrm rot="0">
            <a:off x="1236237" y="938403"/>
            <a:ext cx="14753619" cy="6201141"/>
            <a:chOff x="0" y="0"/>
            <a:chExt cx="3885727" cy="1633222"/>
          </a:xfrm>
        </p:grpSpPr>
        <p:sp>
          <p:nvSpPr>
            <p:cNvPr name="Freeform 4" id="4"/>
            <p:cNvSpPr/>
            <p:nvPr/>
          </p:nvSpPr>
          <p:spPr>
            <a:xfrm flipH="false" flipV="false" rot="0">
              <a:off x="0" y="0"/>
              <a:ext cx="3885727" cy="1633222"/>
            </a:xfrm>
            <a:custGeom>
              <a:avLst/>
              <a:gdLst/>
              <a:ahLst/>
              <a:cxnLst/>
              <a:rect r="r" b="b" t="t" l="l"/>
              <a:pathLst>
                <a:path h="1633222" w="3885727">
                  <a:moveTo>
                    <a:pt x="3885727" y="0"/>
                  </a:moveTo>
                  <a:lnTo>
                    <a:pt x="3885727" y="1518922"/>
                  </a:lnTo>
                  <a:lnTo>
                    <a:pt x="1942863" y="1633222"/>
                  </a:lnTo>
                  <a:lnTo>
                    <a:pt x="0" y="1518922"/>
                  </a:lnTo>
                  <a:lnTo>
                    <a:pt x="0" y="0"/>
                  </a:lnTo>
                  <a:lnTo>
                    <a:pt x="3885727" y="0"/>
                  </a:lnTo>
                  <a:close/>
                </a:path>
              </a:pathLst>
            </a:custGeom>
            <a:solidFill>
              <a:srgbClr val="2D8BBA"/>
            </a:solidFill>
          </p:spPr>
        </p:sp>
        <p:sp>
          <p:nvSpPr>
            <p:cNvPr name="TextBox 5" id="5"/>
            <p:cNvSpPr txBox="true"/>
            <p:nvPr/>
          </p:nvSpPr>
          <p:spPr>
            <a:xfrm>
              <a:off x="0" y="-47625"/>
              <a:ext cx="3885727" cy="156654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233073" y="5743330"/>
            <a:ext cx="431149" cy="431149"/>
          </a:xfrm>
          <a:custGeom>
            <a:avLst/>
            <a:gdLst/>
            <a:ahLst/>
            <a:cxnLst/>
            <a:rect r="r" b="b" t="t" l="l"/>
            <a:pathLst>
              <a:path h="431149" w="431149">
                <a:moveTo>
                  <a:pt x="0" y="0"/>
                </a:moveTo>
                <a:lnTo>
                  <a:pt x="431149" y="0"/>
                </a:lnTo>
                <a:lnTo>
                  <a:pt x="431149" y="431150"/>
                </a:lnTo>
                <a:lnTo>
                  <a:pt x="0" y="431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236237" y="1150236"/>
            <a:ext cx="14753619" cy="3571880"/>
          </a:xfrm>
          <a:prstGeom prst="rect">
            <a:avLst/>
          </a:prstGeom>
        </p:spPr>
        <p:txBody>
          <a:bodyPr anchor="t" rtlCol="false" tIns="0" lIns="0" bIns="0" rIns="0">
            <a:spAutoFit/>
          </a:bodyPr>
          <a:lstStyle/>
          <a:p>
            <a:pPr algn="ctr">
              <a:lnSpc>
                <a:spcPts val="14304"/>
              </a:lnSpc>
            </a:pPr>
            <a:r>
              <a:rPr lang="en-US" sz="10217">
                <a:solidFill>
                  <a:srgbClr val="000000"/>
                </a:solidFill>
                <a:latin typeface="Futura Display"/>
                <a:ea typeface="Futura Display"/>
                <a:cs typeface="Futura Display"/>
                <a:sym typeface="Futura Display"/>
              </a:rPr>
              <a:t>FEEL FREE TO REACH ME OUT FOR ANY QUESTIONS</a:t>
            </a:r>
          </a:p>
        </p:txBody>
      </p:sp>
      <p:sp>
        <p:nvSpPr>
          <p:cNvPr name="TextBox 8" id="8"/>
          <p:cNvSpPr txBox="true"/>
          <p:nvPr/>
        </p:nvSpPr>
        <p:spPr>
          <a:xfrm rot="0">
            <a:off x="7186088" y="5081468"/>
            <a:ext cx="10073212" cy="2803374"/>
          </a:xfrm>
          <a:prstGeom prst="rect">
            <a:avLst/>
          </a:prstGeom>
        </p:spPr>
        <p:txBody>
          <a:bodyPr anchor="t" rtlCol="false" tIns="0" lIns="0" bIns="0" rIns="0">
            <a:spAutoFit/>
          </a:bodyPr>
          <a:lstStyle/>
          <a:p>
            <a:pPr algn="ctr">
              <a:lnSpc>
                <a:spcPts val="4472"/>
              </a:lnSpc>
            </a:pPr>
            <a:r>
              <a:rPr lang="en-US" sz="3194">
                <a:solidFill>
                  <a:srgbClr val="000000"/>
                </a:solidFill>
                <a:latin typeface="Antic Bold"/>
                <a:ea typeface="Antic Bold"/>
                <a:cs typeface="Antic Bold"/>
                <a:sym typeface="Antic Bold"/>
              </a:rPr>
              <a:t>ASAM OLALA</a:t>
            </a:r>
          </a:p>
          <a:p>
            <a:pPr algn="ctr">
              <a:lnSpc>
                <a:spcPts val="4472"/>
              </a:lnSpc>
            </a:pPr>
            <a:r>
              <a:rPr lang="en-US" sz="3194">
                <a:solidFill>
                  <a:srgbClr val="000000"/>
                </a:solidFill>
                <a:latin typeface="Antic Bold"/>
                <a:ea typeface="Antic Bold"/>
                <a:cs typeface="Antic Bold"/>
                <a:sym typeface="Antic Bold"/>
              </a:rPr>
              <a:t>       </a:t>
            </a:r>
            <a:r>
              <a:rPr lang="en-US" sz="3194" u="sng">
                <a:solidFill>
                  <a:srgbClr val="000000"/>
                </a:solidFill>
                <a:latin typeface="Antic Bold"/>
                <a:ea typeface="Antic Bold"/>
                <a:cs typeface="Antic Bold"/>
                <a:sym typeface="Antic Bold"/>
                <a:hlinkClick r:id="rId5" tooltip="https://www.linkedin.com/in/asam-olala-b86221261/"/>
              </a:rPr>
              <a:t>Asam (Samwel) Olala</a:t>
            </a:r>
          </a:p>
          <a:p>
            <a:pPr algn="ctr">
              <a:lnSpc>
                <a:spcPts val="4472"/>
              </a:lnSpc>
            </a:pPr>
          </a:p>
          <a:p>
            <a:pPr algn="ctr" marL="689782" indent="-344891" lvl="1">
              <a:lnSpc>
                <a:spcPts val="4472"/>
              </a:lnSpc>
              <a:buFont typeface="Arial"/>
              <a:buChar char="•"/>
            </a:pPr>
          </a:p>
          <a:p>
            <a:pPr algn="ctr">
              <a:lnSpc>
                <a:spcPts val="4472"/>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30099" y="-2554793"/>
            <a:ext cx="19344569" cy="7166986"/>
            <a:chOff x="0" y="0"/>
            <a:chExt cx="4356256" cy="1613953"/>
          </a:xfrm>
        </p:grpSpPr>
        <p:sp>
          <p:nvSpPr>
            <p:cNvPr name="Freeform 3" id="3"/>
            <p:cNvSpPr/>
            <p:nvPr/>
          </p:nvSpPr>
          <p:spPr>
            <a:xfrm flipH="false" flipV="false" rot="0">
              <a:off x="0" y="0"/>
              <a:ext cx="4356255" cy="1613953"/>
            </a:xfrm>
            <a:custGeom>
              <a:avLst/>
              <a:gdLst/>
              <a:ahLst/>
              <a:cxnLst/>
              <a:rect r="r" b="b" t="t" l="l"/>
              <a:pathLst>
                <a:path h="1613953" w="4356255">
                  <a:moveTo>
                    <a:pt x="0" y="0"/>
                  </a:moveTo>
                  <a:lnTo>
                    <a:pt x="4356255" y="0"/>
                  </a:lnTo>
                  <a:lnTo>
                    <a:pt x="4356255" y="1613953"/>
                  </a:lnTo>
                  <a:lnTo>
                    <a:pt x="0" y="1613953"/>
                  </a:lnTo>
                  <a:close/>
                </a:path>
              </a:pathLst>
            </a:custGeom>
            <a:solidFill>
              <a:srgbClr val="31356E"/>
            </a:solidFill>
          </p:spPr>
        </p:sp>
        <p:sp>
          <p:nvSpPr>
            <p:cNvPr name="TextBox 4" id="4"/>
            <p:cNvSpPr txBox="true"/>
            <p:nvPr/>
          </p:nvSpPr>
          <p:spPr>
            <a:xfrm>
              <a:off x="0" y="-47625"/>
              <a:ext cx="4356256" cy="166157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272885" y="1428615"/>
            <a:ext cx="10768843" cy="1497732"/>
          </a:xfrm>
          <a:prstGeom prst="rect">
            <a:avLst/>
          </a:prstGeom>
        </p:spPr>
        <p:txBody>
          <a:bodyPr anchor="t" rtlCol="false" tIns="0" lIns="0" bIns="0" rIns="0">
            <a:spAutoFit/>
          </a:bodyPr>
          <a:lstStyle/>
          <a:p>
            <a:pPr algn="ctr">
              <a:lnSpc>
                <a:spcPts val="11172"/>
              </a:lnSpc>
            </a:pPr>
            <a:r>
              <a:rPr lang="en-US" sz="11638">
                <a:solidFill>
                  <a:srgbClr val="000000"/>
                </a:solidFill>
                <a:latin typeface="Futura Display"/>
                <a:ea typeface="Futura Display"/>
                <a:cs typeface="Futura Display"/>
                <a:sym typeface="Futura Display"/>
              </a:rPr>
              <a:t>OVERIEW</a:t>
            </a:r>
          </a:p>
        </p:txBody>
      </p:sp>
      <p:sp>
        <p:nvSpPr>
          <p:cNvPr name="TextBox 6" id="6"/>
          <p:cNvSpPr txBox="true"/>
          <p:nvPr/>
        </p:nvSpPr>
        <p:spPr>
          <a:xfrm rot="0">
            <a:off x="2820771" y="4769143"/>
            <a:ext cx="13220956" cy="4963227"/>
          </a:xfrm>
          <a:prstGeom prst="rect">
            <a:avLst/>
          </a:prstGeom>
        </p:spPr>
        <p:txBody>
          <a:bodyPr anchor="t" rtlCol="false" tIns="0" lIns="0" bIns="0" rIns="0">
            <a:spAutoFit/>
          </a:bodyPr>
          <a:lstStyle/>
          <a:p>
            <a:pPr algn="ctr">
              <a:lnSpc>
                <a:spcPts val="5474"/>
              </a:lnSpc>
            </a:pPr>
            <a:r>
              <a:rPr lang="en-US" sz="3910">
                <a:solidFill>
                  <a:srgbClr val="31356E"/>
                </a:solidFill>
                <a:latin typeface="Lexend Deca"/>
                <a:ea typeface="Lexend Deca"/>
                <a:cs typeface="Lexend Deca"/>
                <a:sym typeface="Lexend Deca"/>
              </a:rPr>
              <a:t> Purpose</a:t>
            </a:r>
          </a:p>
          <a:p>
            <a:pPr algn="ctr">
              <a:lnSpc>
                <a:spcPts val="4865"/>
              </a:lnSpc>
            </a:pPr>
            <a:r>
              <a:rPr lang="en-US" sz="3475">
                <a:solidFill>
                  <a:srgbClr val="31356E"/>
                </a:solidFill>
                <a:latin typeface="Lexend Deca"/>
                <a:ea typeface="Lexend Deca"/>
                <a:cs typeface="Lexend Deca"/>
                <a:sym typeface="Lexend Deca"/>
              </a:rPr>
              <a:t> -Analyze aviation accident data to guide business decisions on aircraft acquisitions.</a:t>
            </a:r>
          </a:p>
          <a:p>
            <a:pPr algn="ctr">
              <a:lnSpc>
                <a:spcPts val="5474"/>
              </a:lnSpc>
            </a:pPr>
            <a:r>
              <a:rPr lang="en-US" sz="3910">
                <a:solidFill>
                  <a:srgbClr val="31356E"/>
                </a:solidFill>
                <a:latin typeface="Lexend Deca"/>
                <a:ea typeface="Lexend Deca"/>
                <a:cs typeface="Lexend Deca"/>
                <a:sym typeface="Lexend Deca"/>
              </a:rPr>
              <a:t>Goal</a:t>
            </a:r>
          </a:p>
          <a:p>
            <a:pPr algn="ctr">
              <a:lnSpc>
                <a:spcPts val="4774"/>
              </a:lnSpc>
            </a:pPr>
            <a:r>
              <a:rPr lang="en-US" sz="3410">
                <a:solidFill>
                  <a:srgbClr val="31356E"/>
                </a:solidFill>
                <a:latin typeface="Lexend Deca"/>
                <a:ea typeface="Lexend Deca"/>
                <a:cs typeface="Lexend Deca"/>
                <a:sym typeface="Lexend Deca"/>
              </a:rPr>
              <a:t>- Identify low-risk aircraft models based on historical data.</a:t>
            </a:r>
          </a:p>
          <a:p>
            <a:pPr algn="ctr">
              <a:lnSpc>
                <a:spcPts val="4441"/>
              </a:lnSpc>
            </a:pPr>
            <a:r>
              <a:rPr lang="en-US" sz="3172">
                <a:solidFill>
                  <a:srgbClr val="31356E"/>
                </a:solidFill>
                <a:latin typeface="Lexend Deca"/>
                <a:ea typeface="Lexend Deca"/>
                <a:cs typeface="Lexend Deca"/>
                <a:sym typeface="Lexend Deca"/>
              </a:rPr>
              <a:t>   - Understand the safety factors that influence accident outcomes.</a:t>
            </a:r>
          </a:p>
          <a:p>
            <a:pPr algn="ctr">
              <a:lnSpc>
                <a:spcPts val="4947"/>
              </a:lnSpc>
              <a:spcBef>
                <a:spcPct val="0"/>
              </a:spcBef>
            </a:pPr>
            <a:r>
              <a:rPr lang="en-US" sz="3534">
                <a:solidFill>
                  <a:srgbClr val="31356E"/>
                </a:solidFill>
                <a:latin typeface="Lexend Deca"/>
                <a:ea typeface="Lexend Deca"/>
                <a:cs typeface="Lexend Deca"/>
                <a:sym typeface="Lexend Deca"/>
              </a:rPr>
              <a:t>  - Provide recommendations for safer aircraft choices in our fleet.</a:t>
            </a:r>
          </a:p>
        </p:txBody>
      </p:sp>
      <p:pic>
        <p:nvPicPr>
          <p:cNvPr name="Picture 7" id="7"/>
          <p:cNvPicPr>
            <a:picLocks noChangeAspect="true"/>
          </p:cNvPicPr>
          <p:nvPr/>
        </p:nvPicPr>
        <p:blipFill>
          <a:blip r:embed="rId2"/>
          <a:stretch>
            <a:fillRect/>
          </a:stretch>
        </p:blipFill>
        <p:spPr>
          <a:xfrm rot="0">
            <a:off x="-338666" y="167271"/>
            <a:ext cx="5093022" cy="5092966"/>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61272" y="-620353"/>
            <a:ext cx="19344569" cy="4268064"/>
            <a:chOff x="0" y="0"/>
            <a:chExt cx="4356256" cy="961137"/>
          </a:xfrm>
        </p:grpSpPr>
        <p:sp>
          <p:nvSpPr>
            <p:cNvPr name="Freeform 3" id="3"/>
            <p:cNvSpPr/>
            <p:nvPr/>
          </p:nvSpPr>
          <p:spPr>
            <a:xfrm flipH="false" flipV="false" rot="0">
              <a:off x="0" y="0"/>
              <a:ext cx="4356255" cy="961137"/>
            </a:xfrm>
            <a:custGeom>
              <a:avLst/>
              <a:gdLst/>
              <a:ahLst/>
              <a:cxnLst/>
              <a:rect r="r" b="b" t="t" l="l"/>
              <a:pathLst>
                <a:path h="961137" w="4356255">
                  <a:moveTo>
                    <a:pt x="0" y="0"/>
                  </a:moveTo>
                  <a:lnTo>
                    <a:pt x="4356255" y="0"/>
                  </a:lnTo>
                  <a:lnTo>
                    <a:pt x="4356255" y="961137"/>
                  </a:lnTo>
                  <a:lnTo>
                    <a:pt x="0" y="961137"/>
                  </a:lnTo>
                  <a:close/>
                </a:path>
              </a:pathLst>
            </a:custGeom>
            <a:solidFill>
              <a:srgbClr val="31356E"/>
            </a:solidFill>
          </p:spPr>
        </p:sp>
        <p:sp>
          <p:nvSpPr>
            <p:cNvPr name="TextBox 4" id="4"/>
            <p:cNvSpPr txBox="true"/>
            <p:nvPr/>
          </p:nvSpPr>
          <p:spPr>
            <a:xfrm>
              <a:off x="0" y="-47625"/>
              <a:ext cx="4356256" cy="100876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004800" y="266700"/>
            <a:ext cx="13333867" cy="2907432"/>
          </a:xfrm>
          <a:prstGeom prst="rect">
            <a:avLst/>
          </a:prstGeom>
        </p:spPr>
        <p:txBody>
          <a:bodyPr anchor="t" rtlCol="false" tIns="0" lIns="0" bIns="0" rIns="0">
            <a:spAutoFit/>
          </a:bodyPr>
          <a:lstStyle/>
          <a:p>
            <a:pPr algn="ctr">
              <a:lnSpc>
                <a:spcPts val="11172"/>
              </a:lnSpc>
            </a:pPr>
            <a:r>
              <a:rPr lang="en-US" sz="11638">
                <a:solidFill>
                  <a:srgbClr val="000000"/>
                </a:solidFill>
                <a:latin typeface="Futura Display"/>
                <a:ea typeface="Futura Display"/>
                <a:cs typeface="Futura Display"/>
                <a:sym typeface="Futura Display"/>
              </a:rPr>
              <a:t>BUSINESS UNDERSTANDING</a:t>
            </a:r>
          </a:p>
        </p:txBody>
      </p:sp>
      <p:sp>
        <p:nvSpPr>
          <p:cNvPr name="TextBox 6" id="6"/>
          <p:cNvSpPr txBox="true"/>
          <p:nvPr/>
        </p:nvSpPr>
        <p:spPr>
          <a:xfrm rot="0">
            <a:off x="1271054" y="4184923"/>
            <a:ext cx="14801359" cy="4787266"/>
          </a:xfrm>
          <a:prstGeom prst="rect">
            <a:avLst/>
          </a:prstGeom>
        </p:spPr>
        <p:txBody>
          <a:bodyPr anchor="t" rtlCol="false" tIns="0" lIns="0" bIns="0" rIns="0">
            <a:spAutoFit/>
          </a:bodyPr>
          <a:lstStyle/>
          <a:p>
            <a:pPr algn="ctr">
              <a:lnSpc>
                <a:spcPts val="5459"/>
              </a:lnSpc>
              <a:spcBef>
                <a:spcPct val="0"/>
              </a:spcBef>
            </a:pPr>
            <a:r>
              <a:rPr lang="en-US" sz="3899">
                <a:solidFill>
                  <a:srgbClr val="000000"/>
                </a:solidFill>
                <a:latin typeface="Antic Bold"/>
                <a:ea typeface="Antic Bold"/>
                <a:cs typeface="Antic Bold"/>
                <a:sym typeface="Antic Bold"/>
              </a:rPr>
              <a:t>Context</a:t>
            </a:r>
          </a:p>
          <a:p>
            <a:pPr algn="ctr">
              <a:lnSpc>
                <a:spcPts val="5459"/>
              </a:lnSpc>
              <a:spcBef>
                <a:spcPct val="0"/>
              </a:spcBef>
            </a:pPr>
            <a:r>
              <a:rPr lang="en-US" sz="3899">
                <a:solidFill>
                  <a:srgbClr val="000000"/>
                </a:solidFill>
                <a:latin typeface="Antic"/>
                <a:ea typeface="Antic"/>
                <a:cs typeface="Antic"/>
                <a:sym typeface="Antic"/>
              </a:rPr>
              <a:t> -The company is expanding into aviation and needs to assess potential risks related to different aircraft models.</a:t>
            </a:r>
          </a:p>
          <a:p>
            <a:pPr algn="ctr">
              <a:lnSpc>
                <a:spcPts val="5459"/>
              </a:lnSpc>
              <a:spcBef>
                <a:spcPct val="0"/>
              </a:spcBef>
            </a:pPr>
            <a:r>
              <a:rPr lang="en-US" sz="3899">
                <a:solidFill>
                  <a:srgbClr val="000000"/>
                </a:solidFill>
                <a:latin typeface="Antic Bold"/>
                <a:ea typeface="Antic Bold"/>
                <a:cs typeface="Antic Bold"/>
                <a:sym typeface="Antic Bold"/>
              </a:rPr>
              <a:t>Key Question</a:t>
            </a:r>
          </a:p>
          <a:p>
            <a:pPr algn="ctr">
              <a:lnSpc>
                <a:spcPts val="5459"/>
              </a:lnSpc>
              <a:spcBef>
                <a:spcPct val="0"/>
              </a:spcBef>
            </a:pPr>
            <a:r>
              <a:rPr lang="en-US" sz="3899">
                <a:solidFill>
                  <a:srgbClr val="000000"/>
                </a:solidFill>
                <a:latin typeface="Antic"/>
                <a:ea typeface="Antic"/>
                <a:cs typeface="Antic"/>
                <a:sym typeface="Antic"/>
              </a:rPr>
              <a:t>- Which aircraft models present the least risk?</a:t>
            </a:r>
          </a:p>
          <a:p>
            <a:pPr algn="ctr">
              <a:lnSpc>
                <a:spcPts val="5459"/>
              </a:lnSpc>
              <a:spcBef>
                <a:spcPct val="0"/>
              </a:spcBef>
            </a:pPr>
            <a:r>
              <a:rPr lang="en-US" sz="3899">
                <a:solidFill>
                  <a:srgbClr val="000000"/>
                </a:solidFill>
                <a:latin typeface="Antic"/>
                <a:ea typeface="Antic"/>
                <a:cs typeface="Antic"/>
                <a:sym typeface="Antic"/>
              </a:rPr>
              <a:t> - What are the main causes of aviation accidents?</a:t>
            </a:r>
          </a:p>
          <a:p>
            <a:pPr algn="ctr">
              <a:lnSpc>
                <a:spcPts val="5459"/>
              </a:lnSpc>
              <a:spcBef>
                <a:spcPct val="0"/>
              </a:spcBef>
            </a:pPr>
            <a:r>
              <a:rPr lang="en-US" sz="3899">
                <a:solidFill>
                  <a:srgbClr val="000000"/>
                </a:solidFill>
                <a:latin typeface="Antic"/>
                <a:ea typeface="Antic"/>
                <a:cs typeface="Antic"/>
                <a:sym typeface="Antic"/>
              </a:rPr>
              <a:t>         - How can our business mitigate these risks during acquisition?</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61272" y="-620353"/>
            <a:ext cx="19344569" cy="4268064"/>
            <a:chOff x="0" y="0"/>
            <a:chExt cx="4356256" cy="961137"/>
          </a:xfrm>
        </p:grpSpPr>
        <p:sp>
          <p:nvSpPr>
            <p:cNvPr name="Freeform 3" id="3"/>
            <p:cNvSpPr/>
            <p:nvPr/>
          </p:nvSpPr>
          <p:spPr>
            <a:xfrm flipH="false" flipV="false" rot="0">
              <a:off x="0" y="0"/>
              <a:ext cx="4356255" cy="961137"/>
            </a:xfrm>
            <a:custGeom>
              <a:avLst/>
              <a:gdLst/>
              <a:ahLst/>
              <a:cxnLst/>
              <a:rect r="r" b="b" t="t" l="l"/>
              <a:pathLst>
                <a:path h="961137" w="4356255">
                  <a:moveTo>
                    <a:pt x="0" y="0"/>
                  </a:moveTo>
                  <a:lnTo>
                    <a:pt x="4356255" y="0"/>
                  </a:lnTo>
                  <a:lnTo>
                    <a:pt x="4356255" y="961137"/>
                  </a:lnTo>
                  <a:lnTo>
                    <a:pt x="0" y="961137"/>
                  </a:lnTo>
                  <a:close/>
                </a:path>
              </a:pathLst>
            </a:custGeom>
            <a:solidFill>
              <a:srgbClr val="31356E"/>
            </a:solidFill>
          </p:spPr>
        </p:sp>
        <p:sp>
          <p:nvSpPr>
            <p:cNvPr name="TextBox 4" id="4"/>
            <p:cNvSpPr txBox="true"/>
            <p:nvPr/>
          </p:nvSpPr>
          <p:spPr>
            <a:xfrm>
              <a:off x="0" y="-47625"/>
              <a:ext cx="4356256" cy="100876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275631" y="898162"/>
            <a:ext cx="13333867" cy="1497732"/>
          </a:xfrm>
          <a:prstGeom prst="rect">
            <a:avLst/>
          </a:prstGeom>
        </p:spPr>
        <p:txBody>
          <a:bodyPr anchor="t" rtlCol="false" tIns="0" lIns="0" bIns="0" rIns="0">
            <a:spAutoFit/>
          </a:bodyPr>
          <a:lstStyle/>
          <a:p>
            <a:pPr algn="ctr">
              <a:lnSpc>
                <a:spcPts val="11172"/>
              </a:lnSpc>
            </a:pPr>
            <a:r>
              <a:rPr lang="en-US" sz="11638">
                <a:solidFill>
                  <a:srgbClr val="000000"/>
                </a:solidFill>
                <a:latin typeface="Futura Display"/>
                <a:ea typeface="Futura Display"/>
                <a:cs typeface="Futura Display"/>
                <a:sym typeface="Futura Display"/>
              </a:rPr>
              <a:t> DATA UNDERSTANDING</a:t>
            </a:r>
          </a:p>
        </p:txBody>
      </p:sp>
      <p:sp>
        <p:nvSpPr>
          <p:cNvPr name="TextBox 6" id="6"/>
          <p:cNvSpPr txBox="true"/>
          <p:nvPr/>
        </p:nvSpPr>
        <p:spPr>
          <a:xfrm rot="0">
            <a:off x="0" y="4471034"/>
            <a:ext cx="18288000" cy="4787266"/>
          </a:xfrm>
          <a:prstGeom prst="rect">
            <a:avLst/>
          </a:prstGeom>
        </p:spPr>
        <p:txBody>
          <a:bodyPr anchor="t" rtlCol="false" tIns="0" lIns="0" bIns="0" rIns="0">
            <a:spAutoFit/>
          </a:bodyPr>
          <a:lstStyle/>
          <a:p>
            <a:pPr algn="ctr">
              <a:lnSpc>
                <a:spcPts val="5459"/>
              </a:lnSpc>
              <a:spcBef>
                <a:spcPct val="0"/>
              </a:spcBef>
            </a:pPr>
            <a:r>
              <a:rPr lang="en-US" sz="3899">
                <a:solidFill>
                  <a:srgbClr val="000000"/>
                </a:solidFill>
                <a:latin typeface="Antic Bold"/>
                <a:ea typeface="Antic Bold"/>
                <a:cs typeface="Antic Bold"/>
                <a:sym typeface="Antic Bold"/>
              </a:rPr>
              <a:t>Data Source</a:t>
            </a:r>
          </a:p>
          <a:p>
            <a:pPr algn="ctr">
              <a:lnSpc>
                <a:spcPts val="5459"/>
              </a:lnSpc>
              <a:spcBef>
                <a:spcPct val="0"/>
              </a:spcBef>
            </a:pPr>
            <a:r>
              <a:rPr lang="en-US" sz="3899">
                <a:solidFill>
                  <a:srgbClr val="000000"/>
                </a:solidFill>
                <a:latin typeface="Antic"/>
                <a:ea typeface="Antic"/>
                <a:cs typeface="Antic"/>
                <a:sym typeface="Antic"/>
              </a:rPr>
              <a:t>- National Transportation Safety Board (1962–2023).</a:t>
            </a:r>
          </a:p>
          <a:p>
            <a:pPr algn="ctr">
              <a:lnSpc>
                <a:spcPts val="5459"/>
              </a:lnSpc>
              <a:spcBef>
                <a:spcPct val="0"/>
              </a:spcBef>
            </a:pPr>
            <a:r>
              <a:rPr lang="en-US" sz="3899">
                <a:solidFill>
                  <a:srgbClr val="000000"/>
                </a:solidFill>
                <a:latin typeface="Antic Bold"/>
                <a:ea typeface="Antic Bold"/>
                <a:cs typeface="Antic Bold"/>
                <a:sym typeface="Antic Bold"/>
              </a:rPr>
              <a:t>Key Features</a:t>
            </a:r>
          </a:p>
          <a:p>
            <a:pPr algn="ctr">
              <a:lnSpc>
                <a:spcPts val="5459"/>
              </a:lnSpc>
              <a:spcBef>
                <a:spcPct val="0"/>
              </a:spcBef>
            </a:pPr>
            <a:r>
              <a:rPr lang="en-US" sz="3899">
                <a:solidFill>
                  <a:srgbClr val="000000"/>
                </a:solidFill>
                <a:latin typeface="Antic"/>
                <a:ea typeface="Antic"/>
                <a:cs typeface="Antic"/>
                <a:sym typeface="Antic"/>
              </a:rPr>
              <a:t> -Rates of injury, aircraft types, accident causes, weather conditions.</a:t>
            </a:r>
          </a:p>
          <a:p>
            <a:pPr algn="ctr">
              <a:lnSpc>
                <a:spcPts val="5459"/>
              </a:lnSpc>
              <a:spcBef>
                <a:spcPct val="0"/>
              </a:spcBef>
            </a:pPr>
            <a:r>
              <a:rPr lang="en-US" sz="3899">
                <a:solidFill>
                  <a:srgbClr val="000000"/>
                </a:solidFill>
                <a:latin typeface="Antic Bold"/>
                <a:ea typeface="Antic Bold"/>
                <a:cs typeface="Antic Bold"/>
                <a:sym typeface="Antic Bold"/>
              </a:rPr>
              <a:t>Dataset Size</a:t>
            </a:r>
          </a:p>
          <a:p>
            <a:pPr algn="ctr">
              <a:lnSpc>
                <a:spcPts val="5459"/>
              </a:lnSpc>
              <a:spcBef>
                <a:spcPct val="0"/>
              </a:spcBef>
            </a:pPr>
            <a:r>
              <a:rPr lang="en-US" sz="3899">
                <a:solidFill>
                  <a:srgbClr val="000000"/>
                </a:solidFill>
                <a:latin typeface="Antic"/>
                <a:ea typeface="Antic"/>
                <a:cs typeface="Antic"/>
                <a:sym typeface="Antic"/>
              </a:rPr>
              <a:t> -Covers over 60 years of aviation data with key columns like injury severity, aircraft make, and weather.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2212046" y="514350"/>
            <a:ext cx="9258300" cy="9258300"/>
          </a:xfrm>
          <a:prstGeom prst="rect">
            <a:avLst/>
          </a:prstGeom>
        </p:spPr>
      </p:pic>
      <p:sp>
        <p:nvSpPr>
          <p:cNvPr name="TextBox 3" id="3"/>
          <p:cNvSpPr txBox="true"/>
          <p:nvPr/>
        </p:nvSpPr>
        <p:spPr>
          <a:xfrm rot="0">
            <a:off x="2765571" y="3431379"/>
            <a:ext cx="15522429" cy="4719026"/>
          </a:xfrm>
          <a:prstGeom prst="rect">
            <a:avLst/>
          </a:prstGeom>
        </p:spPr>
        <p:txBody>
          <a:bodyPr anchor="t" rtlCol="false" tIns="0" lIns="0" bIns="0" rIns="0">
            <a:spAutoFit/>
          </a:bodyPr>
          <a:lstStyle/>
          <a:p>
            <a:pPr algn="ctr">
              <a:lnSpc>
                <a:spcPts val="4531"/>
              </a:lnSpc>
              <a:spcBef>
                <a:spcPct val="0"/>
              </a:spcBef>
            </a:pPr>
            <a:r>
              <a:rPr lang="en-US" sz="3236" u="sng">
                <a:solidFill>
                  <a:srgbClr val="FFFFFF"/>
                </a:solidFill>
                <a:latin typeface="Antic Bold"/>
                <a:ea typeface="Antic Bold"/>
                <a:cs typeface="Antic Bold"/>
                <a:sym typeface="Antic Bold"/>
              </a:rPr>
              <a:t>Methodology</a:t>
            </a:r>
          </a:p>
          <a:p>
            <a:pPr algn="l" marL="849901" indent="-424950" lvl="1">
              <a:lnSpc>
                <a:spcPts val="5511"/>
              </a:lnSpc>
              <a:buAutoNum type="arabicPeriod" startAt="1"/>
            </a:pPr>
            <a:r>
              <a:rPr lang="en-US" sz="3936">
                <a:solidFill>
                  <a:srgbClr val="FFFFFF"/>
                </a:solidFill>
                <a:latin typeface="Antic"/>
                <a:ea typeface="Antic"/>
                <a:cs typeface="Antic"/>
                <a:sym typeface="Antic"/>
              </a:rPr>
              <a:t>Analyzed accident severity and number of uninjured passengers by aircraft make.</a:t>
            </a:r>
          </a:p>
          <a:p>
            <a:pPr algn="l" marL="849901" indent="-424950" lvl="1">
              <a:lnSpc>
                <a:spcPts val="5511"/>
              </a:lnSpc>
              <a:buAutoNum type="arabicPeriod" startAt="1"/>
            </a:pPr>
            <a:r>
              <a:rPr lang="en-US" sz="3936">
                <a:solidFill>
                  <a:srgbClr val="FFFFFF"/>
                </a:solidFill>
                <a:latin typeface="Antic"/>
                <a:ea typeface="Antic"/>
                <a:cs typeface="Antic"/>
                <a:sym typeface="Antic"/>
              </a:rPr>
              <a:t>Calculated the ratio of fatalities to aircraft make.</a:t>
            </a:r>
          </a:p>
          <a:p>
            <a:pPr algn="l" marL="849901" indent="-424950" lvl="1">
              <a:lnSpc>
                <a:spcPts val="5511"/>
              </a:lnSpc>
              <a:buAutoNum type="arabicPeriod" startAt="1"/>
            </a:pPr>
            <a:r>
              <a:rPr lang="en-US" sz="3936">
                <a:solidFill>
                  <a:srgbClr val="FFFFFF"/>
                </a:solidFill>
                <a:latin typeface="Antic"/>
                <a:ea typeface="Antic"/>
                <a:cs typeface="Antic"/>
                <a:sym typeface="Antic"/>
              </a:rPr>
              <a:t>Identified top 10 aircraft makes by frequency.</a:t>
            </a:r>
          </a:p>
          <a:p>
            <a:pPr algn="l" marL="849901" indent="-424950" lvl="1">
              <a:lnSpc>
                <a:spcPts val="5511"/>
              </a:lnSpc>
              <a:buAutoNum type="arabicPeriod" startAt="1"/>
            </a:pPr>
            <a:r>
              <a:rPr lang="en-US" sz="3936">
                <a:solidFill>
                  <a:srgbClr val="FFFFFF"/>
                </a:solidFill>
                <a:latin typeface="Antic"/>
                <a:ea typeface="Antic"/>
                <a:cs typeface="Antic"/>
                <a:sym typeface="Antic"/>
              </a:rPr>
              <a:t>Applied normalization techniques to assess distribution errors across all makes.</a:t>
            </a:r>
          </a:p>
        </p:txBody>
      </p:sp>
      <p:grpSp>
        <p:nvGrpSpPr>
          <p:cNvPr name="Group 4" id="4"/>
          <p:cNvGrpSpPr/>
          <p:nvPr/>
        </p:nvGrpSpPr>
        <p:grpSpPr>
          <a:xfrm rot="0">
            <a:off x="7398296" y="301098"/>
            <a:ext cx="6982760" cy="1969554"/>
            <a:chOff x="0" y="0"/>
            <a:chExt cx="1839081" cy="518730"/>
          </a:xfrm>
        </p:grpSpPr>
        <p:sp>
          <p:nvSpPr>
            <p:cNvPr name="Freeform 5" id="5"/>
            <p:cNvSpPr/>
            <p:nvPr/>
          </p:nvSpPr>
          <p:spPr>
            <a:xfrm flipH="false" flipV="false" rot="0">
              <a:off x="0" y="0"/>
              <a:ext cx="1839081" cy="518730"/>
            </a:xfrm>
            <a:custGeom>
              <a:avLst/>
              <a:gdLst/>
              <a:ahLst/>
              <a:cxnLst/>
              <a:rect r="r" b="b" t="t" l="l"/>
              <a:pathLst>
                <a:path h="518730" w="1839081">
                  <a:moveTo>
                    <a:pt x="1635881" y="0"/>
                  </a:moveTo>
                  <a:lnTo>
                    <a:pt x="203200" y="0"/>
                  </a:lnTo>
                  <a:lnTo>
                    <a:pt x="0" y="259365"/>
                  </a:lnTo>
                  <a:lnTo>
                    <a:pt x="203200" y="518730"/>
                  </a:lnTo>
                  <a:lnTo>
                    <a:pt x="1635881" y="518730"/>
                  </a:lnTo>
                  <a:lnTo>
                    <a:pt x="1839081" y="259365"/>
                  </a:lnTo>
                  <a:lnTo>
                    <a:pt x="1635881" y="0"/>
                  </a:lnTo>
                  <a:close/>
                </a:path>
              </a:pathLst>
            </a:custGeom>
            <a:solidFill>
              <a:srgbClr val="2D8BBA"/>
            </a:solidFill>
          </p:spPr>
        </p:sp>
        <p:sp>
          <p:nvSpPr>
            <p:cNvPr name="TextBox 6" id="6"/>
            <p:cNvSpPr txBox="true"/>
            <p:nvPr/>
          </p:nvSpPr>
          <p:spPr>
            <a:xfrm>
              <a:off x="152400" y="-114300"/>
              <a:ext cx="1534281" cy="633030"/>
            </a:xfrm>
            <a:prstGeom prst="rect">
              <a:avLst/>
            </a:prstGeom>
          </p:spPr>
          <p:txBody>
            <a:bodyPr anchor="ctr" rtlCol="false" tIns="50800" lIns="50800" bIns="50800" rIns="50800"/>
            <a:lstStyle/>
            <a:p>
              <a:pPr algn="ctr">
                <a:lnSpc>
                  <a:spcPts val="7699"/>
                </a:lnSpc>
              </a:pPr>
              <a:r>
                <a:rPr lang="en-US" sz="5499">
                  <a:solidFill>
                    <a:srgbClr val="000000"/>
                  </a:solidFill>
                  <a:latin typeface="Antic Bold"/>
                  <a:ea typeface="Antic Bold"/>
                  <a:cs typeface="Antic Bold"/>
                  <a:sym typeface="Antic Bold"/>
                </a:rPr>
                <a:t>Data Analysis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9144000" y="-925735"/>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47625"/>
              <a:ext cx="2082160" cy="2572651"/>
            </a:xfrm>
            <a:prstGeom prst="rect">
              <a:avLst/>
            </a:prstGeom>
          </p:spPr>
          <p:txBody>
            <a:bodyPr anchor="ctr" rtlCol="false" tIns="50800" lIns="50800" bIns="50800" rIns="50800"/>
            <a:lstStyle/>
            <a:p>
              <a:pPr algn="ctr">
                <a:lnSpc>
                  <a:spcPts val="2659"/>
                </a:lnSpc>
                <a:spcBef>
                  <a:spcPct val="0"/>
                </a:spcBef>
              </a:pPr>
            </a:p>
          </p:txBody>
        </p:sp>
      </p:grpSp>
      <p:pic>
        <p:nvPicPr>
          <p:cNvPr name="Picture 5" id="5"/>
          <p:cNvPicPr>
            <a:picLocks noChangeAspect="true"/>
          </p:cNvPicPr>
          <p:nvPr/>
        </p:nvPicPr>
        <p:blipFill>
          <a:blip r:embed="rId2"/>
          <a:stretch>
            <a:fillRect/>
          </a:stretch>
        </p:blipFill>
        <p:spPr>
          <a:xfrm rot="0">
            <a:off x="-2850850" y="-516065"/>
            <a:ext cx="12551915" cy="11124435"/>
          </a:xfrm>
          <a:prstGeom prst="rect">
            <a:avLst/>
          </a:prstGeom>
        </p:spPr>
      </p:pic>
      <p:grpSp>
        <p:nvGrpSpPr>
          <p:cNvPr name="Group 6" id="6"/>
          <p:cNvGrpSpPr/>
          <p:nvPr/>
        </p:nvGrpSpPr>
        <p:grpSpPr>
          <a:xfrm rot="0">
            <a:off x="10460655" y="7033676"/>
            <a:ext cx="6871582" cy="2776833"/>
            <a:chOff x="0" y="0"/>
            <a:chExt cx="1547430" cy="625323"/>
          </a:xfrm>
        </p:grpSpPr>
        <p:sp>
          <p:nvSpPr>
            <p:cNvPr name="Freeform 7" id="7"/>
            <p:cNvSpPr/>
            <p:nvPr/>
          </p:nvSpPr>
          <p:spPr>
            <a:xfrm flipH="false" flipV="false" rot="0">
              <a:off x="0" y="0"/>
              <a:ext cx="1547430" cy="625323"/>
            </a:xfrm>
            <a:custGeom>
              <a:avLst/>
              <a:gdLst/>
              <a:ahLst/>
              <a:cxnLst/>
              <a:rect r="r" b="b" t="t" l="l"/>
              <a:pathLst>
                <a:path h="625323" w="1547430">
                  <a:moveTo>
                    <a:pt x="57460" y="0"/>
                  </a:moveTo>
                  <a:lnTo>
                    <a:pt x="1489971" y="0"/>
                  </a:lnTo>
                  <a:cubicBezTo>
                    <a:pt x="1505210" y="0"/>
                    <a:pt x="1519825" y="6054"/>
                    <a:pt x="1530601" y="16830"/>
                  </a:cubicBezTo>
                  <a:cubicBezTo>
                    <a:pt x="1541376" y="27605"/>
                    <a:pt x="1547430" y="42220"/>
                    <a:pt x="1547430" y="57460"/>
                  </a:cubicBezTo>
                  <a:lnTo>
                    <a:pt x="1547430" y="567863"/>
                  </a:lnTo>
                  <a:cubicBezTo>
                    <a:pt x="1547430" y="599597"/>
                    <a:pt x="1521705" y="625323"/>
                    <a:pt x="1489971" y="625323"/>
                  </a:cubicBezTo>
                  <a:lnTo>
                    <a:pt x="57460" y="625323"/>
                  </a:lnTo>
                  <a:cubicBezTo>
                    <a:pt x="42220" y="625323"/>
                    <a:pt x="27605" y="619269"/>
                    <a:pt x="16830" y="608493"/>
                  </a:cubicBezTo>
                  <a:cubicBezTo>
                    <a:pt x="6054" y="597717"/>
                    <a:pt x="0" y="583102"/>
                    <a:pt x="0" y="567863"/>
                  </a:cubicBezTo>
                  <a:lnTo>
                    <a:pt x="0" y="57460"/>
                  </a:lnTo>
                  <a:cubicBezTo>
                    <a:pt x="0" y="42220"/>
                    <a:pt x="6054" y="27605"/>
                    <a:pt x="16830" y="16830"/>
                  </a:cubicBezTo>
                  <a:cubicBezTo>
                    <a:pt x="27605" y="6054"/>
                    <a:pt x="42220" y="0"/>
                    <a:pt x="57460" y="0"/>
                  </a:cubicBezTo>
                  <a:close/>
                </a:path>
              </a:pathLst>
            </a:custGeom>
            <a:solidFill>
              <a:srgbClr val="DAE9FF"/>
            </a:solidFill>
          </p:spPr>
        </p:sp>
        <p:sp>
          <p:nvSpPr>
            <p:cNvPr name="TextBox 8" id="8"/>
            <p:cNvSpPr txBox="true"/>
            <p:nvPr/>
          </p:nvSpPr>
          <p:spPr>
            <a:xfrm>
              <a:off x="0" y="-47625"/>
              <a:ext cx="1547430" cy="67294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0908442" y="128588"/>
            <a:ext cx="5143537" cy="1800225"/>
            <a:chOff x="0" y="0"/>
            <a:chExt cx="1354676" cy="474133"/>
          </a:xfrm>
        </p:grpSpPr>
        <p:sp>
          <p:nvSpPr>
            <p:cNvPr name="Freeform 10" id="10"/>
            <p:cNvSpPr/>
            <p:nvPr/>
          </p:nvSpPr>
          <p:spPr>
            <a:xfrm flipH="false" flipV="false" rot="0">
              <a:off x="0" y="0"/>
              <a:ext cx="1354676" cy="474133"/>
            </a:xfrm>
            <a:custGeom>
              <a:avLst/>
              <a:gdLst/>
              <a:ahLst/>
              <a:cxnLst/>
              <a:rect r="r" b="b" t="t" l="l"/>
              <a:pathLst>
                <a:path h="474133" w="1354676">
                  <a:moveTo>
                    <a:pt x="1151476" y="0"/>
                  </a:moveTo>
                  <a:lnTo>
                    <a:pt x="203200" y="0"/>
                  </a:lnTo>
                  <a:lnTo>
                    <a:pt x="0" y="237067"/>
                  </a:lnTo>
                  <a:lnTo>
                    <a:pt x="203200" y="474133"/>
                  </a:lnTo>
                  <a:lnTo>
                    <a:pt x="1151476" y="474133"/>
                  </a:lnTo>
                  <a:lnTo>
                    <a:pt x="1354676" y="237067"/>
                  </a:lnTo>
                  <a:lnTo>
                    <a:pt x="1151476" y="0"/>
                  </a:lnTo>
                  <a:close/>
                </a:path>
              </a:pathLst>
            </a:custGeom>
            <a:solidFill>
              <a:srgbClr val="2F5F98"/>
            </a:solidFill>
          </p:spPr>
        </p:sp>
        <p:sp>
          <p:nvSpPr>
            <p:cNvPr name="TextBox 11" id="11"/>
            <p:cNvSpPr txBox="true"/>
            <p:nvPr/>
          </p:nvSpPr>
          <p:spPr>
            <a:xfrm>
              <a:off x="152400" y="-114300"/>
              <a:ext cx="1049876" cy="588433"/>
            </a:xfrm>
            <a:prstGeom prst="rect">
              <a:avLst/>
            </a:prstGeom>
          </p:spPr>
          <p:txBody>
            <a:bodyPr anchor="ctr" rtlCol="false" tIns="50800" lIns="50800" bIns="50800" rIns="50800"/>
            <a:lstStyle/>
            <a:p>
              <a:pPr algn="ctr">
                <a:lnSpc>
                  <a:spcPts val="7839"/>
                </a:lnSpc>
              </a:pPr>
              <a:r>
                <a:rPr lang="en-US" sz="5599">
                  <a:solidFill>
                    <a:srgbClr val="FFFFFF"/>
                  </a:solidFill>
                  <a:latin typeface="Antic Bold"/>
                  <a:ea typeface="Antic Bold"/>
                  <a:cs typeface="Antic Bold"/>
                  <a:sym typeface="Antic Bold"/>
                </a:rPr>
                <a:t>ROW CHART</a:t>
              </a:r>
            </a:p>
          </p:txBody>
        </p:sp>
      </p:grpSp>
      <p:sp>
        <p:nvSpPr>
          <p:cNvPr name="TextBox 12" id="12"/>
          <p:cNvSpPr txBox="true"/>
          <p:nvPr/>
        </p:nvSpPr>
        <p:spPr>
          <a:xfrm rot="0">
            <a:off x="10187845" y="2211469"/>
            <a:ext cx="6584731" cy="1518185"/>
          </a:xfrm>
          <a:prstGeom prst="rect">
            <a:avLst/>
          </a:prstGeom>
        </p:spPr>
        <p:txBody>
          <a:bodyPr anchor="t" rtlCol="false" tIns="0" lIns="0" bIns="0" rIns="0">
            <a:spAutoFit/>
          </a:bodyPr>
          <a:lstStyle/>
          <a:p>
            <a:pPr algn="ctr">
              <a:lnSpc>
                <a:spcPts val="5816"/>
              </a:lnSpc>
            </a:pPr>
            <a:r>
              <a:rPr lang="en-US" sz="6059">
                <a:solidFill>
                  <a:srgbClr val="000000"/>
                </a:solidFill>
                <a:latin typeface="Futura Display"/>
                <a:ea typeface="Futura Display"/>
                <a:cs typeface="Futura Display"/>
                <a:sym typeface="Futura Display"/>
              </a:rPr>
              <a:t>TOP 10 AIRCRAFT BY MAKE</a:t>
            </a:r>
          </a:p>
        </p:txBody>
      </p:sp>
      <p:sp>
        <p:nvSpPr>
          <p:cNvPr name="TextBox 13" id="13"/>
          <p:cNvSpPr txBox="true"/>
          <p:nvPr/>
        </p:nvSpPr>
        <p:spPr>
          <a:xfrm rot="0">
            <a:off x="10474697" y="3812285"/>
            <a:ext cx="6297879" cy="2563919"/>
          </a:xfrm>
          <a:prstGeom prst="rect">
            <a:avLst/>
          </a:prstGeom>
        </p:spPr>
        <p:txBody>
          <a:bodyPr anchor="t" rtlCol="false" tIns="0" lIns="0" bIns="0" rIns="0">
            <a:spAutoFit/>
          </a:bodyPr>
          <a:lstStyle/>
          <a:p>
            <a:pPr algn="ctr">
              <a:lnSpc>
                <a:spcPts val="5156"/>
              </a:lnSpc>
            </a:pPr>
            <a:r>
              <a:rPr lang="en-US" sz="3683" u="sng">
                <a:solidFill>
                  <a:srgbClr val="000000"/>
                </a:solidFill>
                <a:latin typeface="Lexend Deca"/>
                <a:ea typeface="Lexend Deca"/>
                <a:cs typeface="Lexend Deca"/>
                <a:sym typeface="Lexend Deca"/>
              </a:rPr>
              <a:t>DESCRIPTION</a:t>
            </a:r>
          </a:p>
          <a:p>
            <a:pPr algn="ctr">
              <a:lnSpc>
                <a:spcPts val="5156"/>
              </a:lnSpc>
              <a:spcBef>
                <a:spcPct val="0"/>
              </a:spcBef>
            </a:pPr>
            <a:r>
              <a:rPr lang="en-US" sz="3683">
                <a:solidFill>
                  <a:srgbClr val="000000"/>
                </a:solidFill>
                <a:latin typeface="Lexend Deca"/>
                <a:ea typeface="Lexend Deca"/>
                <a:cs typeface="Lexend Deca"/>
                <a:sym typeface="Lexend Deca"/>
              </a:rPr>
              <a:t> A ranking of the top 10 most frequently mentioned aircraft by make.</a:t>
            </a:r>
          </a:p>
        </p:txBody>
      </p:sp>
      <p:sp>
        <p:nvSpPr>
          <p:cNvPr name="TextBox 14" id="14"/>
          <p:cNvSpPr txBox="true"/>
          <p:nvPr/>
        </p:nvSpPr>
        <p:spPr>
          <a:xfrm rot="0">
            <a:off x="10590039" y="7366052"/>
            <a:ext cx="6612814" cy="2444457"/>
          </a:xfrm>
          <a:prstGeom prst="rect">
            <a:avLst/>
          </a:prstGeom>
        </p:spPr>
        <p:txBody>
          <a:bodyPr anchor="t" rtlCol="false" tIns="0" lIns="0" bIns="0" rIns="0">
            <a:spAutoFit/>
          </a:bodyPr>
          <a:lstStyle/>
          <a:p>
            <a:pPr algn="ctr">
              <a:lnSpc>
                <a:spcPts val="2816"/>
              </a:lnSpc>
            </a:pPr>
            <a:r>
              <a:rPr lang="en-US" sz="2011" u="sng">
                <a:solidFill>
                  <a:srgbClr val="31356E"/>
                </a:solidFill>
                <a:latin typeface="Lexend Deca"/>
                <a:ea typeface="Lexend Deca"/>
                <a:cs typeface="Lexend Deca"/>
                <a:sym typeface="Lexend Deca"/>
              </a:rPr>
              <a:t>Insight</a:t>
            </a:r>
          </a:p>
          <a:p>
            <a:pPr algn="ctr">
              <a:lnSpc>
                <a:spcPts val="2816"/>
              </a:lnSpc>
              <a:spcBef>
                <a:spcPct val="0"/>
              </a:spcBef>
            </a:pPr>
            <a:r>
              <a:rPr lang="en-US" sz="2011">
                <a:solidFill>
                  <a:srgbClr val="31356E"/>
                </a:solidFill>
                <a:latin typeface="Lexend Deca"/>
                <a:ea typeface="Lexend Deca"/>
                <a:cs typeface="Lexend Deca"/>
                <a:sym typeface="Lexend Deca"/>
              </a:rPr>
              <a:t> Visualization 3 slide 8: Cessna and Piper have the highest number of accidents, with Cessna leading at 1,535 and Piper at 1,017. These makes stand out as having significantly more accidents compared to others, suggesting they may require further safety review.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61272" y="-620353"/>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47625"/>
              <a:ext cx="2082160" cy="257265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83375" y="7250933"/>
            <a:ext cx="6871582" cy="2479692"/>
            <a:chOff x="0" y="0"/>
            <a:chExt cx="1547430" cy="558408"/>
          </a:xfrm>
        </p:grpSpPr>
        <p:sp>
          <p:nvSpPr>
            <p:cNvPr name="Freeform 6" id="6"/>
            <p:cNvSpPr/>
            <p:nvPr/>
          </p:nvSpPr>
          <p:spPr>
            <a:xfrm flipH="false" flipV="false" rot="0">
              <a:off x="0" y="0"/>
              <a:ext cx="1547430" cy="558409"/>
            </a:xfrm>
            <a:custGeom>
              <a:avLst/>
              <a:gdLst/>
              <a:ahLst/>
              <a:cxnLst/>
              <a:rect r="r" b="b" t="t" l="l"/>
              <a:pathLst>
                <a:path h="558409" w="1547430">
                  <a:moveTo>
                    <a:pt x="57460" y="0"/>
                  </a:moveTo>
                  <a:lnTo>
                    <a:pt x="1489971" y="0"/>
                  </a:lnTo>
                  <a:cubicBezTo>
                    <a:pt x="1505210" y="0"/>
                    <a:pt x="1519825" y="6054"/>
                    <a:pt x="1530601" y="16830"/>
                  </a:cubicBezTo>
                  <a:cubicBezTo>
                    <a:pt x="1541376" y="27605"/>
                    <a:pt x="1547430" y="42220"/>
                    <a:pt x="1547430" y="57460"/>
                  </a:cubicBezTo>
                  <a:lnTo>
                    <a:pt x="1547430" y="500949"/>
                  </a:lnTo>
                  <a:cubicBezTo>
                    <a:pt x="1547430" y="516188"/>
                    <a:pt x="1541376" y="530803"/>
                    <a:pt x="1530601" y="541579"/>
                  </a:cubicBezTo>
                  <a:cubicBezTo>
                    <a:pt x="1519825" y="552355"/>
                    <a:pt x="1505210" y="558409"/>
                    <a:pt x="1489971" y="558409"/>
                  </a:cubicBezTo>
                  <a:lnTo>
                    <a:pt x="57460" y="558409"/>
                  </a:lnTo>
                  <a:cubicBezTo>
                    <a:pt x="42220" y="558409"/>
                    <a:pt x="27605" y="552355"/>
                    <a:pt x="16830" y="541579"/>
                  </a:cubicBezTo>
                  <a:cubicBezTo>
                    <a:pt x="6054" y="530803"/>
                    <a:pt x="0" y="516188"/>
                    <a:pt x="0" y="500949"/>
                  </a:cubicBezTo>
                  <a:lnTo>
                    <a:pt x="0" y="57460"/>
                  </a:lnTo>
                  <a:cubicBezTo>
                    <a:pt x="0" y="42220"/>
                    <a:pt x="6054" y="27605"/>
                    <a:pt x="16830" y="16830"/>
                  </a:cubicBezTo>
                  <a:cubicBezTo>
                    <a:pt x="27605" y="6054"/>
                    <a:pt x="42220" y="0"/>
                    <a:pt x="57460" y="0"/>
                  </a:cubicBezTo>
                  <a:close/>
                </a:path>
              </a:pathLst>
            </a:custGeom>
            <a:solidFill>
              <a:srgbClr val="DAE9FF"/>
            </a:solidFill>
          </p:spPr>
        </p:sp>
        <p:sp>
          <p:nvSpPr>
            <p:cNvPr name="TextBox 7" id="7"/>
            <p:cNvSpPr txBox="true"/>
            <p:nvPr/>
          </p:nvSpPr>
          <p:spPr>
            <a:xfrm>
              <a:off x="0" y="-47625"/>
              <a:ext cx="1547430" cy="606033"/>
            </a:xfrm>
            <a:prstGeom prst="rect">
              <a:avLst/>
            </a:prstGeom>
          </p:spPr>
          <p:txBody>
            <a:bodyPr anchor="ctr" rtlCol="false" tIns="50800" lIns="50800" bIns="50800" rIns="50800"/>
            <a:lstStyle/>
            <a:p>
              <a:pPr algn="ctr">
                <a:lnSpc>
                  <a:spcPts val="2659"/>
                </a:lnSpc>
                <a:spcBef>
                  <a:spcPct val="0"/>
                </a:spcBef>
              </a:pPr>
            </a:p>
          </p:txBody>
        </p:sp>
      </p:grpSp>
      <p:pic>
        <p:nvPicPr>
          <p:cNvPr name="Picture 8" id="8"/>
          <p:cNvPicPr>
            <a:picLocks noChangeAspect="true"/>
          </p:cNvPicPr>
          <p:nvPr/>
        </p:nvPicPr>
        <p:blipFill>
          <a:blip r:embed="rId2"/>
          <a:stretch>
            <a:fillRect/>
          </a:stretch>
        </p:blipFill>
        <p:spPr>
          <a:xfrm rot="0">
            <a:off x="8204443" y="-493841"/>
            <a:ext cx="10412910" cy="11274682"/>
          </a:xfrm>
          <a:prstGeom prst="rect">
            <a:avLst/>
          </a:prstGeom>
        </p:spPr>
      </p:pic>
      <p:grpSp>
        <p:nvGrpSpPr>
          <p:cNvPr name="Group 9" id="9"/>
          <p:cNvGrpSpPr/>
          <p:nvPr/>
        </p:nvGrpSpPr>
        <p:grpSpPr>
          <a:xfrm rot="0">
            <a:off x="1802720" y="0"/>
            <a:ext cx="5392923" cy="1730194"/>
            <a:chOff x="0" y="0"/>
            <a:chExt cx="1420358" cy="455689"/>
          </a:xfrm>
        </p:grpSpPr>
        <p:sp>
          <p:nvSpPr>
            <p:cNvPr name="Freeform 10" id="10"/>
            <p:cNvSpPr/>
            <p:nvPr/>
          </p:nvSpPr>
          <p:spPr>
            <a:xfrm flipH="false" flipV="false" rot="0">
              <a:off x="0" y="0"/>
              <a:ext cx="1420358" cy="455689"/>
            </a:xfrm>
            <a:custGeom>
              <a:avLst/>
              <a:gdLst/>
              <a:ahLst/>
              <a:cxnLst/>
              <a:rect r="r" b="b" t="t" l="l"/>
              <a:pathLst>
                <a:path h="455689" w="1420358">
                  <a:moveTo>
                    <a:pt x="1217158" y="0"/>
                  </a:moveTo>
                  <a:lnTo>
                    <a:pt x="203200" y="0"/>
                  </a:lnTo>
                  <a:lnTo>
                    <a:pt x="0" y="227844"/>
                  </a:lnTo>
                  <a:lnTo>
                    <a:pt x="203200" y="455689"/>
                  </a:lnTo>
                  <a:lnTo>
                    <a:pt x="1217158" y="455689"/>
                  </a:lnTo>
                  <a:lnTo>
                    <a:pt x="1420358" y="227844"/>
                  </a:lnTo>
                  <a:lnTo>
                    <a:pt x="1217158" y="0"/>
                  </a:lnTo>
                  <a:close/>
                </a:path>
              </a:pathLst>
            </a:custGeom>
            <a:solidFill>
              <a:srgbClr val="2F5F98"/>
            </a:solidFill>
          </p:spPr>
        </p:sp>
        <p:sp>
          <p:nvSpPr>
            <p:cNvPr name="TextBox 11" id="11"/>
            <p:cNvSpPr txBox="true"/>
            <p:nvPr/>
          </p:nvSpPr>
          <p:spPr>
            <a:xfrm>
              <a:off x="152400" y="-123825"/>
              <a:ext cx="1115558" cy="579514"/>
            </a:xfrm>
            <a:prstGeom prst="rect">
              <a:avLst/>
            </a:prstGeom>
          </p:spPr>
          <p:txBody>
            <a:bodyPr anchor="ctr" rtlCol="false" tIns="50800" lIns="50800" bIns="50800" rIns="50800"/>
            <a:lstStyle/>
            <a:p>
              <a:pPr algn="ctr">
                <a:lnSpc>
                  <a:spcPts val="8959"/>
                </a:lnSpc>
              </a:pPr>
              <a:r>
                <a:rPr lang="en-US" sz="6399">
                  <a:solidFill>
                    <a:srgbClr val="FFFFFF"/>
                  </a:solidFill>
                  <a:latin typeface="Antic"/>
                  <a:ea typeface="Antic"/>
                  <a:cs typeface="Antic"/>
                  <a:sym typeface="Antic"/>
                </a:rPr>
                <a:t>BAR</a:t>
              </a:r>
              <a:r>
                <a:rPr lang="en-US" sz="6399">
                  <a:solidFill>
                    <a:srgbClr val="FFFFFF"/>
                  </a:solidFill>
                  <a:latin typeface="Antic Bold"/>
                  <a:ea typeface="Antic Bold"/>
                  <a:cs typeface="Antic Bold"/>
                  <a:sym typeface="Antic Bold"/>
                </a:rPr>
                <a:t> GRAPH</a:t>
              </a:r>
            </a:p>
          </p:txBody>
        </p:sp>
      </p:grpSp>
      <p:sp>
        <p:nvSpPr>
          <p:cNvPr name="TextBox 12" id="12"/>
          <p:cNvSpPr txBox="true"/>
          <p:nvPr/>
        </p:nvSpPr>
        <p:spPr>
          <a:xfrm rot="0">
            <a:off x="783375" y="1825444"/>
            <a:ext cx="7631798" cy="1213454"/>
          </a:xfrm>
          <a:prstGeom prst="rect">
            <a:avLst/>
          </a:prstGeom>
        </p:spPr>
        <p:txBody>
          <a:bodyPr anchor="t" rtlCol="false" tIns="0" lIns="0" bIns="0" rIns="0">
            <a:spAutoFit/>
          </a:bodyPr>
          <a:lstStyle/>
          <a:p>
            <a:pPr algn="ctr">
              <a:lnSpc>
                <a:spcPts val="4619"/>
              </a:lnSpc>
            </a:pPr>
            <a:r>
              <a:rPr lang="en-US" sz="4811">
                <a:solidFill>
                  <a:srgbClr val="000000"/>
                </a:solidFill>
                <a:latin typeface="Futura Display"/>
                <a:ea typeface="Futura Display"/>
                <a:cs typeface="Futura Display"/>
                <a:sym typeface="Futura Display"/>
              </a:rPr>
              <a:t> RATIO OF FATALITIES BY AIRCRAFT MAKE</a:t>
            </a:r>
          </a:p>
        </p:txBody>
      </p:sp>
      <p:sp>
        <p:nvSpPr>
          <p:cNvPr name="TextBox 13" id="13"/>
          <p:cNvSpPr txBox="true"/>
          <p:nvPr/>
        </p:nvSpPr>
        <p:spPr>
          <a:xfrm rot="0">
            <a:off x="1293075" y="3477048"/>
            <a:ext cx="6297879" cy="3256704"/>
          </a:xfrm>
          <a:prstGeom prst="rect">
            <a:avLst/>
          </a:prstGeom>
        </p:spPr>
        <p:txBody>
          <a:bodyPr anchor="t" rtlCol="false" tIns="0" lIns="0" bIns="0" rIns="0">
            <a:spAutoFit/>
          </a:bodyPr>
          <a:lstStyle/>
          <a:p>
            <a:pPr algn="ctr">
              <a:lnSpc>
                <a:spcPts val="5436"/>
              </a:lnSpc>
            </a:pPr>
            <a:r>
              <a:rPr lang="en-US" sz="3883" u="sng">
                <a:solidFill>
                  <a:srgbClr val="000000"/>
                </a:solidFill>
                <a:latin typeface="Lexend Deca"/>
                <a:ea typeface="Lexend Deca"/>
                <a:cs typeface="Lexend Deca"/>
                <a:sym typeface="Lexend Deca"/>
              </a:rPr>
              <a:t>Description</a:t>
            </a:r>
          </a:p>
          <a:p>
            <a:pPr algn="ctr">
              <a:lnSpc>
                <a:spcPts val="5156"/>
              </a:lnSpc>
              <a:spcBef>
                <a:spcPct val="0"/>
              </a:spcBef>
            </a:pPr>
            <a:r>
              <a:rPr lang="en-US" sz="3683">
                <a:solidFill>
                  <a:srgbClr val="000000"/>
                </a:solidFill>
                <a:latin typeface="Lexend Deca"/>
                <a:ea typeface="Lexend Deca"/>
                <a:cs typeface="Lexend Deca"/>
                <a:sym typeface="Lexend Deca"/>
              </a:rPr>
              <a:t> A comparative view of the fatalities-to-passengers ratio for each aircraft make.</a:t>
            </a:r>
          </a:p>
        </p:txBody>
      </p:sp>
      <p:sp>
        <p:nvSpPr>
          <p:cNvPr name="TextBox 14" id="14"/>
          <p:cNvSpPr txBox="true"/>
          <p:nvPr/>
        </p:nvSpPr>
        <p:spPr>
          <a:xfrm rot="0">
            <a:off x="783375" y="7532303"/>
            <a:ext cx="6807579" cy="1356149"/>
          </a:xfrm>
          <a:prstGeom prst="rect">
            <a:avLst/>
          </a:prstGeom>
        </p:spPr>
        <p:txBody>
          <a:bodyPr anchor="t" rtlCol="false" tIns="0" lIns="0" bIns="0" rIns="0">
            <a:spAutoFit/>
          </a:bodyPr>
          <a:lstStyle/>
          <a:p>
            <a:pPr algn="ctr">
              <a:lnSpc>
                <a:spcPts val="5016"/>
              </a:lnSpc>
            </a:pPr>
            <a:r>
              <a:rPr lang="en-US" sz="3583" u="sng">
                <a:solidFill>
                  <a:srgbClr val="31356E"/>
                </a:solidFill>
                <a:latin typeface="Lexend Deca"/>
                <a:ea typeface="Lexend Deca"/>
                <a:cs typeface="Lexend Deca"/>
                <a:sym typeface="Lexend Deca"/>
              </a:rPr>
              <a:t>Insight</a:t>
            </a:r>
            <a:r>
              <a:rPr lang="en-US" sz="3583">
                <a:solidFill>
                  <a:srgbClr val="31356E"/>
                </a:solidFill>
                <a:latin typeface="Lexend Deca"/>
                <a:ea typeface="Lexend Deca"/>
                <a:cs typeface="Lexend Deca"/>
                <a:sym typeface="Lexend Deca"/>
              </a:rPr>
              <a:t>  </a:t>
            </a:r>
          </a:p>
          <a:p>
            <a:pPr algn="ctr">
              <a:lnSpc>
                <a:spcPts val="1936"/>
              </a:lnSpc>
              <a:spcBef>
                <a:spcPct val="0"/>
              </a:spcBef>
            </a:pPr>
            <a:r>
              <a:rPr lang="en-US" sz="1383">
                <a:solidFill>
                  <a:srgbClr val="31356E"/>
                </a:solidFill>
                <a:latin typeface="Lexend Deca"/>
                <a:ea typeface="Lexend Deca"/>
                <a:cs typeface="Lexend Deca"/>
                <a:sym typeface="Lexend Deca"/>
              </a:rPr>
              <a:t>Cessna and Piper also lead in fatalities, with Cessna at 517 and Piper at 381. These makes show significantly higher fatality counts, highlighting a potential safety concern compared to other aircraft like Boeing, which has only 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9144000" y="-925735"/>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47625"/>
              <a:ext cx="2082160" cy="257265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331271" y="6034226"/>
            <a:ext cx="6871582" cy="2776833"/>
            <a:chOff x="0" y="0"/>
            <a:chExt cx="1547430" cy="625323"/>
          </a:xfrm>
        </p:grpSpPr>
        <p:sp>
          <p:nvSpPr>
            <p:cNvPr name="Freeform 6" id="6"/>
            <p:cNvSpPr/>
            <p:nvPr/>
          </p:nvSpPr>
          <p:spPr>
            <a:xfrm flipH="false" flipV="false" rot="0">
              <a:off x="0" y="0"/>
              <a:ext cx="1547430" cy="625323"/>
            </a:xfrm>
            <a:custGeom>
              <a:avLst/>
              <a:gdLst/>
              <a:ahLst/>
              <a:cxnLst/>
              <a:rect r="r" b="b" t="t" l="l"/>
              <a:pathLst>
                <a:path h="625323" w="1547430">
                  <a:moveTo>
                    <a:pt x="57460" y="0"/>
                  </a:moveTo>
                  <a:lnTo>
                    <a:pt x="1489971" y="0"/>
                  </a:lnTo>
                  <a:cubicBezTo>
                    <a:pt x="1505210" y="0"/>
                    <a:pt x="1519825" y="6054"/>
                    <a:pt x="1530601" y="16830"/>
                  </a:cubicBezTo>
                  <a:cubicBezTo>
                    <a:pt x="1541376" y="27605"/>
                    <a:pt x="1547430" y="42220"/>
                    <a:pt x="1547430" y="57460"/>
                  </a:cubicBezTo>
                  <a:lnTo>
                    <a:pt x="1547430" y="567863"/>
                  </a:lnTo>
                  <a:cubicBezTo>
                    <a:pt x="1547430" y="599597"/>
                    <a:pt x="1521705" y="625323"/>
                    <a:pt x="1489971" y="625323"/>
                  </a:cubicBezTo>
                  <a:lnTo>
                    <a:pt x="57460" y="625323"/>
                  </a:lnTo>
                  <a:cubicBezTo>
                    <a:pt x="42220" y="625323"/>
                    <a:pt x="27605" y="619269"/>
                    <a:pt x="16830" y="608493"/>
                  </a:cubicBezTo>
                  <a:cubicBezTo>
                    <a:pt x="6054" y="597717"/>
                    <a:pt x="0" y="583102"/>
                    <a:pt x="0" y="567863"/>
                  </a:cubicBezTo>
                  <a:lnTo>
                    <a:pt x="0" y="57460"/>
                  </a:lnTo>
                  <a:cubicBezTo>
                    <a:pt x="0" y="42220"/>
                    <a:pt x="6054" y="27605"/>
                    <a:pt x="16830" y="16830"/>
                  </a:cubicBezTo>
                  <a:cubicBezTo>
                    <a:pt x="27605" y="6054"/>
                    <a:pt x="42220" y="0"/>
                    <a:pt x="57460" y="0"/>
                  </a:cubicBezTo>
                  <a:close/>
                </a:path>
              </a:pathLst>
            </a:custGeom>
            <a:solidFill>
              <a:srgbClr val="DAE9FF"/>
            </a:solidFill>
          </p:spPr>
        </p:sp>
        <p:sp>
          <p:nvSpPr>
            <p:cNvPr name="TextBox 7" id="7"/>
            <p:cNvSpPr txBox="true"/>
            <p:nvPr/>
          </p:nvSpPr>
          <p:spPr>
            <a:xfrm>
              <a:off x="0" y="-47625"/>
              <a:ext cx="1547430" cy="672948"/>
            </a:xfrm>
            <a:prstGeom prst="rect">
              <a:avLst/>
            </a:prstGeom>
          </p:spPr>
          <p:txBody>
            <a:bodyPr anchor="ctr" rtlCol="false" tIns="50800" lIns="50800" bIns="50800" rIns="50800"/>
            <a:lstStyle/>
            <a:p>
              <a:pPr algn="ctr">
                <a:lnSpc>
                  <a:spcPts val="2659"/>
                </a:lnSpc>
              </a:pPr>
              <a:r>
                <a:rPr lang="en-US" sz="1899">
                  <a:solidFill>
                    <a:srgbClr val="000000"/>
                  </a:solidFill>
                  <a:latin typeface="Antic"/>
                  <a:ea typeface="Antic"/>
                  <a:cs typeface="Antic"/>
                  <a:sym typeface="Antic"/>
                </a:rPr>
                <a:t>INSIGHT</a:t>
              </a:r>
            </a:p>
            <a:p>
              <a:pPr algn="ctr">
                <a:lnSpc>
                  <a:spcPts val="2659"/>
                </a:lnSpc>
              </a:pPr>
              <a:r>
                <a:rPr lang="en-US" sz="1899">
                  <a:solidFill>
                    <a:srgbClr val="000000"/>
                  </a:solidFill>
                  <a:latin typeface="Antic"/>
                  <a:ea typeface="Antic"/>
                  <a:cs typeface="Antic"/>
                  <a:sym typeface="Antic"/>
                </a:rPr>
                <a:t>Human and Mechanical Error Analysis</a:t>
              </a:r>
            </a:p>
            <a:p>
              <a:pPr algn="ctr">
                <a:lnSpc>
                  <a:spcPts val="2659"/>
                </a:lnSpc>
              </a:pPr>
              <a:r>
                <a:rPr lang="en-US" sz="1899">
                  <a:solidFill>
                    <a:srgbClr val="000000"/>
                  </a:solidFill>
                  <a:latin typeface="Antic"/>
                  <a:ea typeface="Antic"/>
                  <a:cs typeface="Antic"/>
                  <a:sym typeface="Antic"/>
                </a:rPr>
                <a:t>Cessna's High Error Rates: Cessna shows the highest human and mechanical errors, linking to its top accident count and suggesting safety issues.</a:t>
              </a:r>
            </a:p>
            <a:p>
              <a:pPr algn="ctr">
                <a:lnSpc>
                  <a:spcPts val="2659"/>
                </a:lnSpc>
                <a:spcBef>
                  <a:spcPct val="0"/>
                </a:spcBef>
              </a:pPr>
              <a:r>
                <a:rPr lang="en-US" sz="1899">
                  <a:solidFill>
                    <a:srgbClr val="000000"/>
                  </a:solidFill>
                  <a:latin typeface="Antic"/>
                  <a:ea typeface="Antic"/>
                  <a:cs typeface="Antic"/>
                  <a:sym typeface="Antic"/>
                </a:rPr>
                <a:t>Boeing's Mechanical Error Trend: Boeing has more mechanical errors than human errors. Further analysis will identify the specific models involved.</a:t>
              </a:r>
            </a:p>
          </p:txBody>
        </p:sp>
      </p:grpSp>
      <p:sp>
        <p:nvSpPr>
          <p:cNvPr name="Freeform 8" id="8"/>
          <p:cNvSpPr/>
          <p:nvPr/>
        </p:nvSpPr>
        <p:spPr>
          <a:xfrm flipH="false" flipV="false" rot="0">
            <a:off x="218213" y="1776877"/>
            <a:ext cx="8240913" cy="6694912"/>
          </a:xfrm>
          <a:custGeom>
            <a:avLst/>
            <a:gdLst/>
            <a:ahLst/>
            <a:cxnLst/>
            <a:rect r="r" b="b" t="t" l="l"/>
            <a:pathLst>
              <a:path h="6694912" w="8240913">
                <a:moveTo>
                  <a:pt x="0" y="0"/>
                </a:moveTo>
                <a:lnTo>
                  <a:pt x="8240913" y="0"/>
                </a:lnTo>
                <a:lnTo>
                  <a:pt x="8240913" y="6694912"/>
                </a:lnTo>
                <a:lnTo>
                  <a:pt x="0" y="6694912"/>
                </a:lnTo>
                <a:lnTo>
                  <a:pt x="0" y="0"/>
                </a:lnTo>
                <a:close/>
              </a:path>
            </a:pathLst>
          </a:custGeom>
          <a:blipFill>
            <a:blip r:embed="rId2"/>
            <a:stretch>
              <a:fillRect l="0" t="0" r="0" b="0"/>
            </a:stretch>
          </a:blipFill>
        </p:spPr>
      </p:sp>
      <p:sp>
        <p:nvSpPr>
          <p:cNvPr name="TextBox 9" id="9"/>
          <p:cNvSpPr txBox="true"/>
          <p:nvPr/>
        </p:nvSpPr>
        <p:spPr>
          <a:xfrm rot="0">
            <a:off x="10045902" y="623869"/>
            <a:ext cx="7213398" cy="2015102"/>
          </a:xfrm>
          <a:prstGeom prst="rect">
            <a:avLst/>
          </a:prstGeom>
        </p:spPr>
        <p:txBody>
          <a:bodyPr anchor="t" rtlCol="false" tIns="0" lIns="0" bIns="0" rIns="0">
            <a:spAutoFit/>
          </a:bodyPr>
          <a:lstStyle/>
          <a:p>
            <a:pPr algn="ctr">
              <a:lnSpc>
                <a:spcPts val="5195"/>
              </a:lnSpc>
            </a:pPr>
            <a:r>
              <a:rPr lang="en-US" sz="5412">
                <a:solidFill>
                  <a:srgbClr val="000000"/>
                </a:solidFill>
                <a:latin typeface="Futura Display"/>
                <a:ea typeface="Futura Display"/>
                <a:cs typeface="Futura Display"/>
                <a:sym typeface="Futura Display"/>
              </a:rPr>
              <a:t> NORMALIZED DISTRIBUTION ERRORS ACROSS AIRCRAFT MAKES</a:t>
            </a:r>
          </a:p>
        </p:txBody>
      </p:sp>
      <p:sp>
        <p:nvSpPr>
          <p:cNvPr name="TextBox 10" id="10"/>
          <p:cNvSpPr txBox="true"/>
          <p:nvPr/>
        </p:nvSpPr>
        <p:spPr>
          <a:xfrm rot="0">
            <a:off x="10473051" y="2989901"/>
            <a:ext cx="6359101" cy="2636246"/>
          </a:xfrm>
          <a:prstGeom prst="rect">
            <a:avLst/>
          </a:prstGeom>
        </p:spPr>
        <p:txBody>
          <a:bodyPr anchor="t" rtlCol="false" tIns="0" lIns="0" bIns="0" rIns="0">
            <a:spAutoFit/>
          </a:bodyPr>
          <a:lstStyle/>
          <a:p>
            <a:pPr algn="ctr">
              <a:lnSpc>
                <a:spcPts val="4240"/>
              </a:lnSpc>
            </a:pPr>
            <a:r>
              <a:rPr lang="en-US" sz="3028">
                <a:solidFill>
                  <a:srgbClr val="000000"/>
                </a:solidFill>
                <a:latin typeface="Lexend Deca"/>
                <a:ea typeface="Lexend Deca"/>
                <a:cs typeface="Lexend Deca"/>
                <a:sym typeface="Lexend Deca"/>
              </a:rPr>
              <a:t>Description</a:t>
            </a:r>
          </a:p>
          <a:p>
            <a:pPr algn="ctr">
              <a:lnSpc>
                <a:spcPts val="4240"/>
              </a:lnSpc>
              <a:spcBef>
                <a:spcPct val="0"/>
              </a:spcBef>
            </a:pPr>
            <a:r>
              <a:rPr lang="en-US" sz="3028">
                <a:solidFill>
                  <a:srgbClr val="000000"/>
                </a:solidFill>
                <a:latin typeface="Lexend Deca"/>
                <a:ea typeface="Lexend Deca"/>
                <a:cs typeface="Lexend Deca"/>
                <a:sym typeface="Lexend Deca"/>
              </a:rPr>
              <a:t> A normalized view of distribution errors for different aircraft makes, showing deviation in safety performance.</a:t>
            </a:r>
          </a:p>
        </p:txBody>
      </p:sp>
      <p:sp>
        <p:nvSpPr>
          <p:cNvPr name="TextBox 11" id="11"/>
          <p:cNvSpPr txBox="true"/>
          <p:nvPr/>
        </p:nvSpPr>
        <p:spPr>
          <a:xfrm rot="0">
            <a:off x="1370335" y="8575780"/>
            <a:ext cx="6789713" cy="487157"/>
          </a:xfrm>
          <a:prstGeom prst="rect">
            <a:avLst/>
          </a:prstGeom>
        </p:spPr>
        <p:txBody>
          <a:bodyPr anchor="t" rtlCol="false" tIns="0" lIns="0" bIns="0" rIns="0">
            <a:spAutoFit/>
          </a:bodyPr>
          <a:lstStyle/>
          <a:p>
            <a:pPr algn="ctr">
              <a:lnSpc>
                <a:spcPts val="4083"/>
              </a:lnSpc>
              <a:spcBef>
                <a:spcPct val="0"/>
              </a:spcBef>
            </a:pPr>
            <a:r>
              <a:rPr lang="en-US" sz="2916">
                <a:solidFill>
                  <a:srgbClr val="000000"/>
                </a:solidFill>
                <a:latin typeface="Lexend Deca"/>
                <a:ea typeface="Lexend Deca"/>
                <a:cs typeface="Lexend Deca"/>
                <a:sym typeface="Lexend Deca"/>
              </a:rPr>
              <a:t>Time (hours)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E9FF"/>
        </a:solidFill>
      </p:bgPr>
    </p:bg>
    <p:spTree>
      <p:nvGrpSpPr>
        <p:cNvPr id="1" name=""/>
        <p:cNvGrpSpPr/>
        <p:nvPr/>
      </p:nvGrpSpPr>
      <p:grpSpPr>
        <a:xfrm>
          <a:off x="0" y="0"/>
          <a:ext cx="0" cy="0"/>
          <a:chOff x="0" y="0"/>
          <a:chExt cx="0" cy="0"/>
        </a:xfrm>
      </p:grpSpPr>
      <p:grpSp>
        <p:nvGrpSpPr>
          <p:cNvPr name="Group 2" id="2"/>
          <p:cNvGrpSpPr/>
          <p:nvPr/>
        </p:nvGrpSpPr>
        <p:grpSpPr>
          <a:xfrm rot="0">
            <a:off x="-361272" y="-620353"/>
            <a:ext cx="9246124" cy="11212735"/>
            <a:chOff x="0" y="0"/>
            <a:chExt cx="2082160" cy="2525026"/>
          </a:xfrm>
        </p:grpSpPr>
        <p:sp>
          <p:nvSpPr>
            <p:cNvPr name="Freeform 3" id="3"/>
            <p:cNvSpPr/>
            <p:nvPr/>
          </p:nvSpPr>
          <p:spPr>
            <a:xfrm flipH="false" flipV="false" rot="0">
              <a:off x="0" y="0"/>
              <a:ext cx="2082160" cy="2525026"/>
            </a:xfrm>
            <a:custGeom>
              <a:avLst/>
              <a:gdLst/>
              <a:ahLst/>
              <a:cxnLst/>
              <a:rect r="r" b="b" t="t" l="l"/>
              <a:pathLst>
                <a:path h="2525026" w="2082160">
                  <a:moveTo>
                    <a:pt x="0" y="0"/>
                  </a:moveTo>
                  <a:lnTo>
                    <a:pt x="2082160" y="0"/>
                  </a:lnTo>
                  <a:lnTo>
                    <a:pt x="2082160" y="2525026"/>
                  </a:lnTo>
                  <a:lnTo>
                    <a:pt x="0" y="2525026"/>
                  </a:lnTo>
                  <a:close/>
                </a:path>
              </a:pathLst>
            </a:custGeom>
            <a:solidFill>
              <a:srgbClr val="31356E"/>
            </a:solidFill>
          </p:spPr>
        </p:sp>
        <p:sp>
          <p:nvSpPr>
            <p:cNvPr name="TextBox 4" id="4"/>
            <p:cNvSpPr txBox="true"/>
            <p:nvPr/>
          </p:nvSpPr>
          <p:spPr>
            <a:xfrm>
              <a:off x="0" y="-47625"/>
              <a:ext cx="2082160" cy="2572651"/>
            </a:xfrm>
            <a:prstGeom prst="rect">
              <a:avLst/>
            </a:prstGeom>
          </p:spPr>
          <p:txBody>
            <a:bodyPr anchor="ctr" rtlCol="false" tIns="50800" lIns="50800" bIns="50800" rIns="50800"/>
            <a:lstStyle/>
            <a:p>
              <a:pPr algn="ctr">
                <a:lnSpc>
                  <a:spcPts val="2659"/>
                </a:lnSpc>
                <a:spcBef>
                  <a:spcPct val="0"/>
                </a:spcBef>
              </a:pPr>
            </a:p>
          </p:txBody>
        </p:sp>
      </p:grpSp>
      <p:pic>
        <p:nvPicPr>
          <p:cNvPr name="Picture 5" id="5"/>
          <p:cNvPicPr>
            <a:picLocks noChangeAspect="true"/>
          </p:cNvPicPr>
          <p:nvPr/>
        </p:nvPicPr>
        <p:blipFill>
          <a:blip r:embed="rId2"/>
          <a:stretch>
            <a:fillRect/>
          </a:stretch>
        </p:blipFill>
        <p:spPr>
          <a:xfrm rot="0">
            <a:off x="8479725" y="-418427"/>
            <a:ext cx="9311354" cy="11806658"/>
          </a:xfrm>
          <a:prstGeom prst="rect">
            <a:avLst/>
          </a:prstGeom>
        </p:spPr>
      </p:pic>
      <p:grpSp>
        <p:nvGrpSpPr>
          <p:cNvPr name="Group 6" id="6"/>
          <p:cNvGrpSpPr/>
          <p:nvPr/>
        </p:nvGrpSpPr>
        <p:grpSpPr>
          <a:xfrm rot="0">
            <a:off x="1231251" y="6274331"/>
            <a:ext cx="6871582" cy="2983969"/>
            <a:chOff x="0" y="0"/>
            <a:chExt cx="1547430" cy="671968"/>
          </a:xfrm>
        </p:grpSpPr>
        <p:sp>
          <p:nvSpPr>
            <p:cNvPr name="Freeform 7" id="7"/>
            <p:cNvSpPr/>
            <p:nvPr/>
          </p:nvSpPr>
          <p:spPr>
            <a:xfrm flipH="false" flipV="false" rot="0">
              <a:off x="0" y="0"/>
              <a:ext cx="1547430" cy="671968"/>
            </a:xfrm>
            <a:custGeom>
              <a:avLst/>
              <a:gdLst/>
              <a:ahLst/>
              <a:cxnLst/>
              <a:rect r="r" b="b" t="t" l="l"/>
              <a:pathLst>
                <a:path h="671968" w="1547430">
                  <a:moveTo>
                    <a:pt x="57460" y="0"/>
                  </a:moveTo>
                  <a:lnTo>
                    <a:pt x="1489971" y="0"/>
                  </a:lnTo>
                  <a:cubicBezTo>
                    <a:pt x="1505210" y="0"/>
                    <a:pt x="1519825" y="6054"/>
                    <a:pt x="1530601" y="16830"/>
                  </a:cubicBezTo>
                  <a:cubicBezTo>
                    <a:pt x="1541376" y="27605"/>
                    <a:pt x="1547430" y="42220"/>
                    <a:pt x="1547430" y="57460"/>
                  </a:cubicBezTo>
                  <a:lnTo>
                    <a:pt x="1547430" y="614509"/>
                  </a:lnTo>
                  <a:cubicBezTo>
                    <a:pt x="1547430" y="629748"/>
                    <a:pt x="1541376" y="644363"/>
                    <a:pt x="1530601" y="655139"/>
                  </a:cubicBezTo>
                  <a:cubicBezTo>
                    <a:pt x="1519825" y="665914"/>
                    <a:pt x="1505210" y="671968"/>
                    <a:pt x="1489971" y="671968"/>
                  </a:cubicBezTo>
                  <a:lnTo>
                    <a:pt x="57460" y="671968"/>
                  </a:lnTo>
                  <a:cubicBezTo>
                    <a:pt x="42220" y="671968"/>
                    <a:pt x="27605" y="665914"/>
                    <a:pt x="16830" y="655139"/>
                  </a:cubicBezTo>
                  <a:cubicBezTo>
                    <a:pt x="6054" y="644363"/>
                    <a:pt x="0" y="629748"/>
                    <a:pt x="0" y="614509"/>
                  </a:cubicBezTo>
                  <a:lnTo>
                    <a:pt x="0" y="57460"/>
                  </a:lnTo>
                  <a:cubicBezTo>
                    <a:pt x="0" y="42220"/>
                    <a:pt x="6054" y="27605"/>
                    <a:pt x="16830" y="16830"/>
                  </a:cubicBezTo>
                  <a:cubicBezTo>
                    <a:pt x="27605" y="6054"/>
                    <a:pt x="42220" y="0"/>
                    <a:pt x="57460" y="0"/>
                  </a:cubicBezTo>
                  <a:close/>
                </a:path>
              </a:pathLst>
            </a:custGeom>
            <a:solidFill>
              <a:srgbClr val="DAE9FF"/>
            </a:solidFill>
          </p:spPr>
        </p:sp>
        <p:sp>
          <p:nvSpPr>
            <p:cNvPr name="TextBox 8" id="8"/>
            <p:cNvSpPr txBox="true"/>
            <p:nvPr/>
          </p:nvSpPr>
          <p:spPr>
            <a:xfrm>
              <a:off x="0" y="-47625"/>
              <a:ext cx="1547430" cy="71959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313487" y="257175"/>
            <a:ext cx="4707111" cy="1543050"/>
            <a:chOff x="0" y="0"/>
            <a:chExt cx="1239733" cy="406400"/>
          </a:xfrm>
        </p:grpSpPr>
        <p:sp>
          <p:nvSpPr>
            <p:cNvPr name="Freeform 10" id="10"/>
            <p:cNvSpPr/>
            <p:nvPr/>
          </p:nvSpPr>
          <p:spPr>
            <a:xfrm flipH="false" flipV="false" rot="0">
              <a:off x="0" y="0"/>
              <a:ext cx="1239733" cy="406400"/>
            </a:xfrm>
            <a:custGeom>
              <a:avLst/>
              <a:gdLst/>
              <a:ahLst/>
              <a:cxnLst/>
              <a:rect r="r" b="b" t="t" l="l"/>
              <a:pathLst>
                <a:path h="406400" w="1239733">
                  <a:moveTo>
                    <a:pt x="1036533" y="0"/>
                  </a:moveTo>
                  <a:lnTo>
                    <a:pt x="203200" y="0"/>
                  </a:lnTo>
                  <a:lnTo>
                    <a:pt x="0" y="203200"/>
                  </a:lnTo>
                  <a:lnTo>
                    <a:pt x="203200" y="406400"/>
                  </a:lnTo>
                  <a:lnTo>
                    <a:pt x="1036533" y="406400"/>
                  </a:lnTo>
                  <a:lnTo>
                    <a:pt x="1239733" y="203200"/>
                  </a:lnTo>
                  <a:lnTo>
                    <a:pt x="1036533" y="0"/>
                  </a:lnTo>
                  <a:close/>
                </a:path>
              </a:pathLst>
            </a:custGeom>
            <a:solidFill>
              <a:srgbClr val="2F5F98"/>
            </a:solidFill>
          </p:spPr>
        </p:sp>
        <p:sp>
          <p:nvSpPr>
            <p:cNvPr name="TextBox 11" id="11"/>
            <p:cNvSpPr txBox="true"/>
            <p:nvPr/>
          </p:nvSpPr>
          <p:spPr>
            <a:xfrm>
              <a:off x="152400" y="-95250"/>
              <a:ext cx="934933" cy="501650"/>
            </a:xfrm>
            <a:prstGeom prst="rect">
              <a:avLst/>
            </a:prstGeom>
          </p:spPr>
          <p:txBody>
            <a:bodyPr anchor="ctr" rtlCol="false" tIns="50800" lIns="50800" bIns="50800" rIns="50800"/>
            <a:lstStyle/>
            <a:p>
              <a:pPr algn="ctr">
                <a:lnSpc>
                  <a:spcPts val="6859"/>
                </a:lnSpc>
              </a:pPr>
              <a:r>
                <a:rPr lang="en-US" sz="4899">
                  <a:solidFill>
                    <a:srgbClr val="FFFFFF"/>
                  </a:solidFill>
                  <a:latin typeface="Antic Bold"/>
                  <a:ea typeface="Antic Bold"/>
                  <a:cs typeface="Antic Bold"/>
                  <a:sym typeface="Antic Bold"/>
                </a:rPr>
                <a:t>LINE GRAPH</a:t>
              </a:r>
            </a:p>
          </p:txBody>
        </p:sp>
      </p:grpSp>
      <p:sp>
        <p:nvSpPr>
          <p:cNvPr name="TextBox 12" id="12"/>
          <p:cNvSpPr txBox="true"/>
          <p:nvPr/>
        </p:nvSpPr>
        <p:spPr>
          <a:xfrm rot="0">
            <a:off x="1516796" y="1933385"/>
            <a:ext cx="5772211" cy="1150250"/>
          </a:xfrm>
          <a:prstGeom prst="rect">
            <a:avLst/>
          </a:prstGeom>
        </p:spPr>
        <p:txBody>
          <a:bodyPr anchor="t" rtlCol="false" tIns="0" lIns="0" bIns="0" rIns="0">
            <a:spAutoFit/>
          </a:bodyPr>
          <a:lstStyle/>
          <a:p>
            <a:pPr algn="ctr">
              <a:lnSpc>
                <a:spcPts val="4365"/>
              </a:lnSpc>
            </a:pPr>
            <a:r>
              <a:rPr lang="en-US" sz="4547">
                <a:solidFill>
                  <a:srgbClr val="000000"/>
                </a:solidFill>
                <a:latin typeface="Futura Display"/>
                <a:ea typeface="Futura Display"/>
                <a:cs typeface="Futura Display"/>
                <a:sym typeface="Futura Display"/>
              </a:rPr>
              <a:t> AIRCRAFT MAKE BY TOTAL AFFECTED PASSENGERS</a:t>
            </a:r>
          </a:p>
        </p:txBody>
      </p:sp>
      <p:sp>
        <p:nvSpPr>
          <p:cNvPr name="TextBox 13" id="13"/>
          <p:cNvSpPr txBox="true"/>
          <p:nvPr/>
        </p:nvSpPr>
        <p:spPr>
          <a:xfrm rot="0">
            <a:off x="1013832" y="3420355"/>
            <a:ext cx="6702401" cy="2285211"/>
          </a:xfrm>
          <a:prstGeom prst="rect">
            <a:avLst/>
          </a:prstGeom>
        </p:spPr>
        <p:txBody>
          <a:bodyPr anchor="t" rtlCol="false" tIns="0" lIns="0" bIns="0" rIns="0">
            <a:spAutoFit/>
          </a:bodyPr>
          <a:lstStyle/>
          <a:p>
            <a:pPr algn="ctr">
              <a:lnSpc>
                <a:spcPts val="5118"/>
              </a:lnSpc>
            </a:pPr>
            <a:r>
              <a:rPr lang="en-US" sz="3656">
                <a:solidFill>
                  <a:srgbClr val="000000"/>
                </a:solidFill>
                <a:latin typeface="Lexend Deca"/>
                <a:ea typeface="Lexend Deca"/>
                <a:cs typeface="Lexend Deca"/>
                <a:sym typeface="Lexend Deca"/>
              </a:rPr>
              <a:t>Description</a:t>
            </a:r>
          </a:p>
          <a:p>
            <a:pPr algn="ctr">
              <a:lnSpc>
                <a:spcPts val="4418"/>
              </a:lnSpc>
              <a:spcBef>
                <a:spcPct val="0"/>
              </a:spcBef>
            </a:pPr>
            <a:r>
              <a:rPr lang="en-US" sz="3156">
                <a:solidFill>
                  <a:srgbClr val="000000"/>
                </a:solidFill>
                <a:latin typeface="Lexend Deca"/>
                <a:ea typeface="Lexend Deca"/>
                <a:cs typeface="Lexend Deca"/>
                <a:sym typeface="Lexend Deca"/>
              </a:rPr>
              <a:t>Displays the total number of affected passengers (injuries and uninjured) for each aircraft make.</a:t>
            </a:r>
          </a:p>
        </p:txBody>
      </p:sp>
      <p:sp>
        <p:nvSpPr>
          <p:cNvPr name="TextBox 14" id="14"/>
          <p:cNvSpPr txBox="true"/>
          <p:nvPr/>
        </p:nvSpPr>
        <p:spPr>
          <a:xfrm rot="0">
            <a:off x="1383365" y="6226706"/>
            <a:ext cx="5756850" cy="3190029"/>
          </a:xfrm>
          <a:prstGeom prst="rect">
            <a:avLst/>
          </a:prstGeom>
        </p:spPr>
        <p:txBody>
          <a:bodyPr anchor="t" rtlCol="false" tIns="0" lIns="0" bIns="0" rIns="0">
            <a:spAutoFit/>
          </a:bodyPr>
          <a:lstStyle/>
          <a:p>
            <a:pPr algn="ctr">
              <a:lnSpc>
                <a:spcPts val="3196"/>
              </a:lnSpc>
            </a:pPr>
            <a:r>
              <a:rPr lang="en-US" sz="2283">
                <a:solidFill>
                  <a:srgbClr val="31356E"/>
                </a:solidFill>
                <a:latin typeface="Lexend Deca"/>
                <a:ea typeface="Lexend Deca"/>
                <a:cs typeface="Lexend Deca"/>
                <a:sym typeface="Lexend Deca"/>
              </a:rPr>
              <a:t>INSIGHT</a:t>
            </a:r>
          </a:p>
          <a:p>
            <a:pPr algn="ctr">
              <a:lnSpc>
                <a:spcPts val="3196"/>
              </a:lnSpc>
              <a:spcBef>
                <a:spcPct val="0"/>
              </a:spcBef>
            </a:pPr>
            <a:r>
              <a:rPr lang="en-US" sz="2283">
                <a:solidFill>
                  <a:srgbClr val="31356E"/>
                </a:solidFill>
                <a:latin typeface="Lexend Deca"/>
                <a:ea typeface="Lexend Deca"/>
                <a:cs typeface="Lexend Deca"/>
                <a:sym typeface="Lexend Deca"/>
              </a:rPr>
              <a:t>Cessna and Piper dominate in total affected passengers, with Cessna at 2,740 and Piper at 1,794. This significant disparity suggests serious safety concerns for these aircraft, especially compared to Boeing, which has only 772 affected passengers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DAGRtH5D0v8</dc:identifier>
  <dcterms:modified xsi:type="dcterms:W3CDTF">2011-08-01T06:04:30Z</dcterms:modified>
  <cp:revision>1</cp:revision>
  <dc:title>Aircraft Safety Analysis for Business Decisions</dc:title>
</cp:coreProperties>
</file>