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71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6" d="100"/>
          <a:sy n="106" d="100"/>
        </p:scale>
        <p:origin x="142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Naan%20Mudhalvan\Employee%20Attrition%20Analysis%20using%20Excel%20Dashboard\Employee%20Attrition%20Analysis%20using%20Excel%20Dashboar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Naan%20Mudhalvan\Employee%20Attrition%20Analysis%20using%20Excel%20Dashboard\Employee%20Attrition%20Analysis%20using%20Excel%20Dashboar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Attrition Analysis using Excel Dashboard.xlsx]Output!PivotTable3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 Attrition Analysis using Excel Dashboard</a:t>
            </a:r>
          </a:p>
        </c:rich>
      </c:tx>
      <c:layout>
        <c:manualLayout>
          <c:xMode val="edge"/>
          <c:yMode val="edge"/>
          <c:x val="0.20871335298591798"/>
          <c:y val="0.110196721202532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4.5623272344346502E-2"/>
          <c:y val="0.22297297091764001"/>
          <c:w val="0.58883769909174699"/>
          <c:h val="0.547856480249821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Output!$B$3:$B$4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Output!$A$5:$A$15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Output!$B$5:$B$15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71-4E3B-A62C-11619D85B812}"/>
            </c:ext>
          </c:extLst>
        </c:ser>
        <c:ser>
          <c:idx val="1"/>
          <c:order val="1"/>
          <c:tx>
            <c:strRef>
              <c:f>Output!$C$3:$C$4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Output!$A$5:$A$15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Output!$C$5:$C$15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271-4E3B-A62C-11619D85B812}"/>
            </c:ext>
          </c:extLst>
        </c:ser>
        <c:ser>
          <c:idx val="2"/>
          <c:order val="2"/>
          <c:tx>
            <c:strRef>
              <c:f>Output!$D$3:$D$4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Output!$A$5:$A$15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Output!$D$5:$D$15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271-4E3B-A62C-11619D85B812}"/>
            </c:ext>
          </c:extLst>
        </c:ser>
        <c:ser>
          <c:idx val="3"/>
          <c:order val="3"/>
          <c:tx>
            <c:strRef>
              <c:f>Output!$E$3:$E$4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Output!$A$5:$A$15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Output!$E$5:$E$15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271-4E3B-A62C-11619D85B812}"/>
            </c:ext>
          </c:extLst>
        </c:ser>
        <c:ser>
          <c:idx val="4"/>
          <c:order val="4"/>
          <c:tx>
            <c:strRef>
              <c:f>Output!$F$3:$F$4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Output!$A$5:$A$15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Output!$F$5:$F$15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271-4E3B-A62C-11619D85B8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959896445"/>
        <c:axId val="882235561"/>
      </c:barChart>
      <c:catAx>
        <c:axId val="959896445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2235561"/>
        <c:crosses val="autoZero"/>
        <c:auto val="1"/>
        <c:lblAlgn val="ctr"/>
        <c:lblOffset val="100"/>
        <c:noMultiLvlLbl val="0"/>
      </c:catAx>
      <c:valAx>
        <c:axId val="88223556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989644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7679432814296669"/>
          <c:y val="0.33982219475413283"/>
          <c:w val="0.29210526315789498"/>
          <c:h val="0.39791666666666697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Attrition Analysis using Excel Dashboard.xlsx]Output!PivotTable3</c:name>
    <c:fmtId val="15"/>
  </c:pivotSource>
  <c:chart>
    <c:title>
      <c:tx>
        <c:rich>
          <a:bodyPr/>
          <a:lstStyle/>
          <a:p>
            <a:pPr>
              <a:defRPr/>
            </a:pPr>
            <a:r>
              <a:rPr lang="en-IN" sz="1800" b="1" i="0" baseline="0">
                <a:effectLst/>
              </a:rPr>
              <a:t>Employee Attrition Analysis using Excel Dashboard</a:t>
            </a:r>
            <a:endParaRPr lang="en-IN">
              <a:effectLst/>
            </a:endParaRPr>
          </a:p>
        </c:rich>
      </c:tx>
      <c:layout>
        <c:manualLayout>
          <c:xMode val="edge"/>
          <c:yMode val="edge"/>
          <c:x val="0.17960227135421469"/>
          <c:y val="3.5246479547674667E-2"/>
        </c:manualLayout>
      </c:layout>
      <c:overlay val="0"/>
    </c:title>
    <c:autoTitleDeleted val="0"/>
    <c:pivotFmts>
      <c:pivotFmt>
        <c:idx val="0"/>
        <c:spPr>
          <a:scene3d>
            <a:camera prst="orthographicFront"/>
            <a:lightRig rig="threePt" dir="t"/>
          </a:scene3d>
          <a:sp3d contourW="9525"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2"/>
        <c:spPr>
          <a:solidFill>
            <a:schemeClr val="accent2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3"/>
        <c:spPr>
          <a:solidFill>
            <a:schemeClr val="accent3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4"/>
        <c:spPr>
          <a:solidFill>
            <a:schemeClr val="accent4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5"/>
        <c:spPr>
          <a:solidFill>
            <a:schemeClr val="accent5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6"/>
        <c:spPr>
          <a:solidFill>
            <a:schemeClr val="accent6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7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8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9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0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1"/>
        <c:marker>
          <c:symbol val="none"/>
        </c:marker>
      </c:pivotFmt>
      <c:pivotFmt>
        <c:idx val="12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13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14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15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</c:pivotFmt>
      <c:pivotFmt>
        <c:idx val="16"/>
        <c:spPr>
          <a:solidFill>
            <a:schemeClr val="accent5"/>
          </a:solidFill>
          <a:ln>
            <a:solidFill>
              <a:schemeClr val="bg1"/>
            </a:solidFill>
          </a:ln>
          <a:effectLst/>
        </c:spPr>
      </c:pivotFmt>
      <c:pivotFmt>
        <c:idx val="17"/>
        <c:spPr>
          <a:solidFill>
            <a:schemeClr val="accent6"/>
          </a:solidFill>
          <a:ln>
            <a:solidFill>
              <a:schemeClr val="bg1"/>
            </a:solidFill>
          </a:ln>
          <a:effectLst/>
        </c:spPr>
      </c:pivotFmt>
      <c:pivotFmt>
        <c:idx val="18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9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20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21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22"/>
        <c:marker>
          <c:symbol val="none"/>
        </c:marker>
      </c:pivotFmt>
      <c:pivotFmt>
        <c:idx val="23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24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25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26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</c:pivotFmt>
      <c:pivotFmt>
        <c:idx val="27"/>
        <c:spPr>
          <a:solidFill>
            <a:schemeClr val="accent5"/>
          </a:solidFill>
          <a:ln>
            <a:solidFill>
              <a:schemeClr val="bg1"/>
            </a:solidFill>
          </a:ln>
          <a:effectLst/>
        </c:spPr>
      </c:pivotFmt>
      <c:pivotFmt>
        <c:idx val="28"/>
        <c:spPr>
          <a:solidFill>
            <a:schemeClr val="accent6"/>
          </a:solidFill>
          <a:ln>
            <a:solidFill>
              <a:schemeClr val="bg1"/>
            </a:solidFill>
          </a:ln>
          <a:effectLst/>
        </c:spPr>
      </c:pivotFmt>
      <c:pivotFmt>
        <c:idx val="29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30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31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32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33"/>
        <c:marker>
          <c:symbol val="none"/>
        </c:marker>
      </c:pivotFmt>
      <c:pivotFmt>
        <c:idx val="34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35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36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37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</c:pivotFmt>
      <c:pivotFmt>
        <c:idx val="38"/>
        <c:spPr>
          <a:solidFill>
            <a:schemeClr val="accent5"/>
          </a:solidFill>
          <a:ln>
            <a:solidFill>
              <a:schemeClr val="bg1"/>
            </a:solidFill>
          </a:ln>
          <a:effectLst/>
        </c:spPr>
      </c:pivotFmt>
      <c:pivotFmt>
        <c:idx val="39"/>
        <c:spPr>
          <a:solidFill>
            <a:schemeClr val="accent6"/>
          </a:solidFill>
          <a:ln>
            <a:solidFill>
              <a:schemeClr val="bg1"/>
            </a:solidFill>
          </a:ln>
          <a:effectLst/>
        </c:spPr>
      </c:pivotFmt>
      <c:pivotFmt>
        <c:idx val="40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41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42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43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44"/>
        <c:marker>
          <c:symbol val="none"/>
        </c:marker>
      </c:pivotFmt>
      <c:pivotFmt>
        <c:idx val="45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46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47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48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</c:pivotFmt>
      <c:pivotFmt>
        <c:idx val="49"/>
        <c:spPr>
          <a:solidFill>
            <a:schemeClr val="accent5"/>
          </a:solidFill>
          <a:ln>
            <a:solidFill>
              <a:schemeClr val="bg1"/>
            </a:solidFill>
          </a:ln>
          <a:effectLst/>
        </c:spPr>
      </c:pivotFmt>
      <c:pivotFmt>
        <c:idx val="50"/>
        <c:spPr>
          <a:solidFill>
            <a:schemeClr val="accent6"/>
          </a:solidFill>
          <a:ln>
            <a:solidFill>
              <a:schemeClr val="bg1"/>
            </a:solidFill>
          </a:ln>
          <a:effectLst/>
        </c:spPr>
      </c:pivotFmt>
      <c:pivotFmt>
        <c:idx val="51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52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53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54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55"/>
        <c:spPr>
          <a:scene3d>
            <a:camera prst="orthographicFront"/>
            <a:lightRig rig="threePt" dir="t"/>
          </a:scene3d>
          <a:sp3d contourW="9525"/>
        </c:spPr>
        <c:marker>
          <c:symbol val="none"/>
        </c:marker>
      </c:pivotFmt>
      <c:pivotFmt>
        <c:idx val="56"/>
        <c:spPr>
          <a:solidFill>
            <a:schemeClr val="accent1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57"/>
        <c:spPr>
          <a:solidFill>
            <a:schemeClr val="accent2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58"/>
        <c:spPr>
          <a:solidFill>
            <a:schemeClr val="accent3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59"/>
        <c:spPr>
          <a:solidFill>
            <a:schemeClr val="accent4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60"/>
        <c:spPr>
          <a:solidFill>
            <a:schemeClr val="accent5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61"/>
        <c:spPr>
          <a:solidFill>
            <a:schemeClr val="accent6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62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63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64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65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66"/>
        <c:marker>
          <c:symbol val="none"/>
        </c:marker>
      </c:pivotFmt>
      <c:pivotFmt>
        <c:idx val="67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68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69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70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</c:pivotFmt>
      <c:pivotFmt>
        <c:idx val="71"/>
        <c:spPr>
          <a:solidFill>
            <a:schemeClr val="accent5"/>
          </a:solidFill>
          <a:ln>
            <a:solidFill>
              <a:schemeClr val="bg1"/>
            </a:solidFill>
          </a:ln>
          <a:effectLst/>
        </c:spPr>
      </c:pivotFmt>
      <c:pivotFmt>
        <c:idx val="72"/>
        <c:spPr>
          <a:solidFill>
            <a:schemeClr val="accent6"/>
          </a:solidFill>
          <a:ln>
            <a:solidFill>
              <a:schemeClr val="bg1"/>
            </a:solidFill>
          </a:ln>
          <a:effectLst/>
        </c:spPr>
      </c:pivotFmt>
      <c:pivotFmt>
        <c:idx val="73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74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75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76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77"/>
        <c:marker>
          <c:symbol val="none"/>
        </c:marker>
      </c:pivotFmt>
      <c:pivotFmt>
        <c:idx val="78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79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80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81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</c:pivotFmt>
      <c:pivotFmt>
        <c:idx val="82"/>
        <c:spPr>
          <a:solidFill>
            <a:schemeClr val="accent5"/>
          </a:solidFill>
          <a:ln>
            <a:solidFill>
              <a:schemeClr val="bg1"/>
            </a:solidFill>
          </a:ln>
          <a:effectLst/>
        </c:spPr>
      </c:pivotFmt>
      <c:pivotFmt>
        <c:idx val="83"/>
        <c:spPr>
          <a:solidFill>
            <a:schemeClr val="accent6"/>
          </a:solidFill>
          <a:ln>
            <a:solidFill>
              <a:schemeClr val="bg1"/>
            </a:solidFill>
          </a:ln>
          <a:effectLst/>
        </c:spPr>
      </c:pivotFmt>
      <c:pivotFmt>
        <c:idx val="84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85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86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87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88"/>
        <c:marker>
          <c:symbol val="none"/>
        </c:marker>
      </c:pivotFmt>
      <c:pivotFmt>
        <c:idx val="89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90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91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92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</c:pivotFmt>
      <c:pivotFmt>
        <c:idx val="93"/>
        <c:spPr>
          <a:solidFill>
            <a:schemeClr val="accent5"/>
          </a:solidFill>
          <a:ln>
            <a:solidFill>
              <a:schemeClr val="bg1"/>
            </a:solidFill>
          </a:ln>
          <a:effectLst/>
        </c:spPr>
      </c:pivotFmt>
      <c:pivotFmt>
        <c:idx val="94"/>
        <c:spPr>
          <a:solidFill>
            <a:schemeClr val="accent6"/>
          </a:solidFill>
          <a:ln>
            <a:solidFill>
              <a:schemeClr val="bg1"/>
            </a:solidFill>
          </a:ln>
          <a:effectLst/>
        </c:spPr>
      </c:pivotFmt>
      <c:pivotFmt>
        <c:idx val="95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96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97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98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99"/>
        <c:marker>
          <c:symbol val="none"/>
        </c:marker>
      </c:pivotFmt>
      <c:pivotFmt>
        <c:idx val="100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101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102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103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</c:pivotFmt>
      <c:pivotFmt>
        <c:idx val="104"/>
        <c:spPr>
          <a:solidFill>
            <a:schemeClr val="accent5"/>
          </a:solidFill>
          <a:ln>
            <a:solidFill>
              <a:schemeClr val="bg1"/>
            </a:solidFill>
          </a:ln>
          <a:effectLst/>
        </c:spPr>
      </c:pivotFmt>
      <c:pivotFmt>
        <c:idx val="105"/>
        <c:spPr>
          <a:solidFill>
            <a:schemeClr val="accent6"/>
          </a:solidFill>
          <a:ln>
            <a:solidFill>
              <a:schemeClr val="bg1"/>
            </a:solidFill>
          </a:ln>
          <a:effectLst/>
        </c:spPr>
      </c:pivotFmt>
      <c:pivotFmt>
        <c:idx val="106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07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08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09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10"/>
        <c:spPr>
          <a:scene3d>
            <a:camera prst="orthographicFront"/>
            <a:lightRig rig="threePt" dir="t"/>
          </a:scene3d>
          <a:sp3d contourW="9525"/>
        </c:spPr>
        <c:marker>
          <c:symbol val="none"/>
        </c:marker>
      </c:pivotFmt>
      <c:pivotFmt>
        <c:idx val="111"/>
        <c:spPr>
          <a:solidFill>
            <a:schemeClr val="accent1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12"/>
        <c:spPr>
          <a:solidFill>
            <a:schemeClr val="accent2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13"/>
        <c:spPr>
          <a:solidFill>
            <a:schemeClr val="accent3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14"/>
        <c:spPr>
          <a:solidFill>
            <a:schemeClr val="accent4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15"/>
        <c:spPr>
          <a:solidFill>
            <a:schemeClr val="accent5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16"/>
        <c:spPr>
          <a:solidFill>
            <a:schemeClr val="accent6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17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18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19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20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21"/>
        <c:marker>
          <c:symbol val="none"/>
        </c:marker>
      </c:pivotFmt>
      <c:pivotFmt>
        <c:idx val="122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123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124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125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</c:pivotFmt>
      <c:pivotFmt>
        <c:idx val="126"/>
        <c:spPr>
          <a:solidFill>
            <a:schemeClr val="accent5"/>
          </a:solidFill>
          <a:ln>
            <a:solidFill>
              <a:schemeClr val="bg1"/>
            </a:solidFill>
          </a:ln>
          <a:effectLst/>
        </c:spPr>
      </c:pivotFmt>
      <c:pivotFmt>
        <c:idx val="127"/>
        <c:spPr>
          <a:solidFill>
            <a:schemeClr val="accent6"/>
          </a:solidFill>
          <a:ln>
            <a:solidFill>
              <a:schemeClr val="bg1"/>
            </a:solidFill>
          </a:ln>
          <a:effectLst/>
        </c:spPr>
      </c:pivotFmt>
      <c:pivotFmt>
        <c:idx val="128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29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30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31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32"/>
        <c:marker>
          <c:symbol val="none"/>
        </c:marker>
      </c:pivotFmt>
      <c:pivotFmt>
        <c:idx val="133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134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135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136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</c:pivotFmt>
      <c:pivotFmt>
        <c:idx val="137"/>
        <c:spPr>
          <a:solidFill>
            <a:schemeClr val="accent5"/>
          </a:solidFill>
          <a:ln>
            <a:solidFill>
              <a:schemeClr val="bg1"/>
            </a:solidFill>
          </a:ln>
          <a:effectLst/>
        </c:spPr>
      </c:pivotFmt>
      <c:pivotFmt>
        <c:idx val="138"/>
        <c:spPr>
          <a:solidFill>
            <a:schemeClr val="accent6"/>
          </a:solidFill>
          <a:ln>
            <a:solidFill>
              <a:schemeClr val="bg1"/>
            </a:solidFill>
          </a:ln>
          <a:effectLst/>
        </c:spPr>
      </c:pivotFmt>
      <c:pivotFmt>
        <c:idx val="139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40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41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42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43"/>
        <c:marker>
          <c:symbol val="none"/>
        </c:marker>
      </c:pivotFmt>
      <c:pivotFmt>
        <c:idx val="144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145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146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147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</c:pivotFmt>
      <c:pivotFmt>
        <c:idx val="148"/>
        <c:spPr>
          <a:solidFill>
            <a:schemeClr val="accent5"/>
          </a:solidFill>
          <a:ln>
            <a:solidFill>
              <a:schemeClr val="bg1"/>
            </a:solidFill>
          </a:ln>
          <a:effectLst/>
        </c:spPr>
      </c:pivotFmt>
      <c:pivotFmt>
        <c:idx val="149"/>
        <c:spPr>
          <a:solidFill>
            <a:schemeClr val="accent6"/>
          </a:solidFill>
          <a:ln>
            <a:solidFill>
              <a:schemeClr val="bg1"/>
            </a:solidFill>
          </a:ln>
          <a:effectLst/>
        </c:spPr>
      </c:pivotFmt>
      <c:pivotFmt>
        <c:idx val="150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51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52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53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54"/>
        <c:marker>
          <c:symbol val="none"/>
        </c:marker>
      </c:pivotFmt>
      <c:pivotFmt>
        <c:idx val="155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156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157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158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</c:pivotFmt>
      <c:pivotFmt>
        <c:idx val="159"/>
        <c:spPr>
          <a:solidFill>
            <a:schemeClr val="accent5"/>
          </a:solidFill>
          <a:ln>
            <a:solidFill>
              <a:schemeClr val="bg1"/>
            </a:solidFill>
          </a:ln>
          <a:effectLst/>
        </c:spPr>
      </c:pivotFmt>
      <c:pivotFmt>
        <c:idx val="160"/>
        <c:spPr>
          <a:solidFill>
            <a:schemeClr val="accent6"/>
          </a:solidFill>
          <a:ln>
            <a:solidFill>
              <a:schemeClr val="bg1"/>
            </a:solidFill>
          </a:ln>
          <a:effectLst/>
        </c:spPr>
      </c:pivotFmt>
      <c:pivotFmt>
        <c:idx val="161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62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63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64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effectLst/>
      </c:spPr>
    </c:floor>
    <c:sideWall>
      <c:thickness val="0"/>
      <c:spPr>
        <a:noFill/>
        <a:effectLst/>
      </c:spPr>
    </c:sideWall>
    <c:backWall>
      <c:thickness val="0"/>
      <c:spPr>
        <a:noFill/>
        <a:effectLst/>
      </c:spPr>
    </c:backWall>
    <c:plotArea>
      <c:layout/>
      <c:pie3DChart>
        <c:varyColors val="1"/>
        <c:ser>
          <c:idx val="0"/>
          <c:order val="0"/>
          <c:tx>
            <c:strRef>
              <c:f>Output!$B$3:$B$4</c:f>
              <c:strCache>
                <c:ptCount val="1"/>
                <c:pt idx="0">
                  <c:v>1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 contourW="9525"/>
          </c:spPr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  <c:extLst>
              <c:ext xmlns:c16="http://schemas.microsoft.com/office/drawing/2014/chart" uri="{C3380CC4-5D6E-409C-BE32-E72D297353CC}">
                <c16:uniqueId val="{00000001-CF95-462B-81E9-1AC206B816C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  <c:extLst>
              <c:ext xmlns:c16="http://schemas.microsoft.com/office/drawing/2014/chart" uri="{C3380CC4-5D6E-409C-BE32-E72D297353CC}">
                <c16:uniqueId val="{00000003-CF95-462B-81E9-1AC206B816C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  <c:extLst>
              <c:ext xmlns:c16="http://schemas.microsoft.com/office/drawing/2014/chart" uri="{C3380CC4-5D6E-409C-BE32-E72D297353CC}">
                <c16:uniqueId val="{00000005-CF95-462B-81E9-1AC206B816C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  <c:extLst>
              <c:ext xmlns:c16="http://schemas.microsoft.com/office/drawing/2014/chart" uri="{C3380CC4-5D6E-409C-BE32-E72D297353CC}">
                <c16:uniqueId val="{00000007-CF95-462B-81E9-1AC206B816C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  <c:extLst>
              <c:ext xmlns:c16="http://schemas.microsoft.com/office/drawing/2014/chart" uri="{C3380CC4-5D6E-409C-BE32-E72D297353CC}">
                <c16:uniqueId val="{00000009-CF95-462B-81E9-1AC206B816C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  <c:extLst>
              <c:ext xmlns:c16="http://schemas.microsoft.com/office/drawing/2014/chart" uri="{C3380CC4-5D6E-409C-BE32-E72D297353CC}">
                <c16:uniqueId val="{0000000B-CF95-462B-81E9-1AC206B816C1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  <c:extLst>
              <c:ext xmlns:c16="http://schemas.microsoft.com/office/drawing/2014/chart" uri="{C3380CC4-5D6E-409C-BE32-E72D297353CC}">
                <c16:uniqueId val="{0000000D-CF95-462B-81E9-1AC206B816C1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  <c:extLst>
              <c:ext xmlns:c16="http://schemas.microsoft.com/office/drawing/2014/chart" uri="{C3380CC4-5D6E-409C-BE32-E72D297353CC}">
                <c16:uniqueId val="{0000000F-CF95-462B-81E9-1AC206B816C1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  <c:extLst>
              <c:ext xmlns:c16="http://schemas.microsoft.com/office/drawing/2014/chart" uri="{C3380CC4-5D6E-409C-BE32-E72D297353CC}">
                <c16:uniqueId val="{00000011-CF95-462B-81E9-1AC206B816C1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  <c:extLst>
              <c:ext xmlns:c16="http://schemas.microsoft.com/office/drawing/2014/chart" uri="{C3380CC4-5D6E-409C-BE32-E72D297353CC}">
                <c16:uniqueId val="{00000013-CF95-462B-81E9-1AC206B816C1}"/>
              </c:ext>
            </c:extLst>
          </c:dPt>
          <c:cat>
            <c:strRef>
              <c:f>Output!$A$5:$A$15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Output!$B$5:$B$15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CF95-462B-81E9-1AC206B816C1}"/>
            </c:ext>
          </c:extLst>
        </c:ser>
        <c:ser>
          <c:idx val="1"/>
          <c:order val="1"/>
          <c:tx>
            <c:strRef>
              <c:f>Output!$C$3:$C$4</c:f>
              <c:strCache>
                <c:ptCount val="1"/>
                <c:pt idx="0">
                  <c:v>2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6-CF95-462B-81E9-1AC206B816C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8-CF95-462B-81E9-1AC206B816C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A-CF95-462B-81E9-1AC206B816C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C-CF95-462B-81E9-1AC206B816C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E-CF95-462B-81E9-1AC206B816C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0-CF95-462B-81E9-1AC206B816C1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2-CF95-462B-81E9-1AC206B816C1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4-CF95-462B-81E9-1AC206B816C1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6-CF95-462B-81E9-1AC206B816C1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8-CF95-462B-81E9-1AC206B816C1}"/>
              </c:ext>
            </c:extLst>
          </c:dPt>
          <c:cat>
            <c:strRef>
              <c:f>Output!$A$5:$A$15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Output!$C$5:$C$15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CF95-462B-81E9-1AC206B816C1}"/>
            </c:ext>
          </c:extLst>
        </c:ser>
        <c:ser>
          <c:idx val="2"/>
          <c:order val="2"/>
          <c:tx>
            <c:strRef>
              <c:f>Output!$D$3:$D$4</c:f>
              <c:strCache>
                <c:ptCount val="1"/>
                <c:pt idx="0">
                  <c:v>3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B-CF95-462B-81E9-1AC206B816C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D-CF95-462B-81E9-1AC206B816C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F-CF95-462B-81E9-1AC206B816C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1-CF95-462B-81E9-1AC206B816C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3-CF95-462B-81E9-1AC206B816C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5-CF95-462B-81E9-1AC206B816C1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7-CF95-462B-81E9-1AC206B816C1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9-CF95-462B-81E9-1AC206B816C1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B-CF95-462B-81E9-1AC206B816C1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D-CF95-462B-81E9-1AC206B816C1}"/>
              </c:ext>
            </c:extLst>
          </c:dPt>
          <c:cat>
            <c:strRef>
              <c:f>Output!$A$5:$A$15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Output!$D$5:$D$15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CF95-462B-81E9-1AC206B816C1}"/>
            </c:ext>
          </c:extLst>
        </c:ser>
        <c:ser>
          <c:idx val="3"/>
          <c:order val="3"/>
          <c:tx>
            <c:strRef>
              <c:f>Output!$E$3:$E$4</c:f>
              <c:strCache>
                <c:ptCount val="1"/>
                <c:pt idx="0">
                  <c:v>4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0-CF95-462B-81E9-1AC206B816C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2-CF95-462B-81E9-1AC206B816C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4-CF95-462B-81E9-1AC206B816C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6-CF95-462B-81E9-1AC206B816C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8-CF95-462B-81E9-1AC206B816C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A-CF95-462B-81E9-1AC206B816C1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C-CF95-462B-81E9-1AC206B816C1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E-CF95-462B-81E9-1AC206B816C1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0-CF95-462B-81E9-1AC206B816C1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2-CF95-462B-81E9-1AC206B816C1}"/>
              </c:ext>
            </c:extLst>
          </c:dPt>
          <c:cat>
            <c:strRef>
              <c:f>Output!$A$5:$A$15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Output!$E$5:$E$15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3-CF95-462B-81E9-1AC206B816C1}"/>
            </c:ext>
          </c:extLst>
        </c:ser>
        <c:ser>
          <c:idx val="4"/>
          <c:order val="4"/>
          <c:tx>
            <c:strRef>
              <c:f>Output!$F$3:$F$4</c:f>
              <c:strCache>
                <c:ptCount val="1"/>
                <c:pt idx="0">
                  <c:v>5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5-CF95-462B-81E9-1AC206B816C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7-CF95-462B-81E9-1AC206B816C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9-CF95-462B-81E9-1AC206B816C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B-CF95-462B-81E9-1AC206B816C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D-CF95-462B-81E9-1AC206B816C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F-CF95-462B-81E9-1AC206B816C1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1-CF95-462B-81E9-1AC206B816C1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3-CF95-462B-81E9-1AC206B816C1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5-CF95-462B-81E9-1AC206B816C1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7-CF95-462B-81E9-1AC206B816C1}"/>
              </c:ext>
            </c:extLst>
          </c:dPt>
          <c:cat>
            <c:strRef>
              <c:f>Output!$A$5:$A$15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Output!$F$5:$F$15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8-CF95-462B-81E9-1AC206B816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876298" y="2808653"/>
            <a:ext cx="8953501" cy="1876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NAME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MOHAMED THAIUF A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312214527/51B58D6A02EF403B00C41AEC03546049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(COMPUTER APPLICATION)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436923"/>
            <a:ext cx="7859470" cy="442095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301246"/>
              </p:ext>
            </p:extLst>
          </p:nvPr>
        </p:nvGraphicFramePr>
        <p:xfrm>
          <a:off x="1600200" y="1124108"/>
          <a:ext cx="7311988" cy="4613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5508265"/>
              </p:ext>
            </p:extLst>
          </p:nvPr>
        </p:nvGraphicFramePr>
        <p:xfrm>
          <a:off x="1828800" y="1447800"/>
          <a:ext cx="6869206" cy="43855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4" y="829627"/>
            <a:ext cx="5727657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>
                <a:latin typeface="Trebuchet MS" panose="020B0603020202020204" pitchFamily="34" charset="0"/>
              </a:rPr>
              <a:t>PROJECT</a:t>
            </a:r>
            <a:r>
              <a:rPr sz="4250" spc="-85" dirty="0">
                <a:latin typeface="Trebuchet MS" panose="020B0603020202020204" pitchFamily="34" charset="0"/>
              </a:rPr>
              <a:t> </a:t>
            </a:r>
            <a:r>
              <a:rPr sz="4250" spc="25" dirty="0">
                <a:latin typeface="Trebuchet MS" panose="020B0603020202020204" pitchFamily="34" charset="0"/>
              </a:rPr>
              <a:t>TITLE</a:t>
            </a:r>
            <a:endParaRPr sz="4250" dirty="0">
              <a:latin typeface="Trebuchet MS" panose="020B0603020202020204" pitchFamily="34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-152400" y="1991078"/>
            <a:ext cx="108629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rgbClr val="0F0F0F"/>
                </a:solidFill>
                <a:latin typeface="Eras Bold ITC" panose="020B0907030504020204" pitchFamily="34" charset="0"/>
                <a:cs typeface="American Captain" charset="0"/>
              </a:rPr>
              <a:t>Employee </a:t>
            </a:r>
            <a:r>
              <a:rPr lang="en-US" sz="6600" b="1" dirty="0" smtClean="0">
                <a:solidFill>
                  <a:srgbClr val="0F0F0F"/>
                </a:solidFill>
                <a:latin typeface="Eras Bold ITC" panose="020B0907030504020204" pitchFamily="34" charset="0"/>
                <a:cs typeface="American Captain" charset="0"/>
              </a:rPr>
              <a:t>Performance</a:t>
            </a:r>
            <a:endParaRPr lang="en-IN" sz="4400" dirty="0">
              <a:solidFill>
                <a:srgbClr val="7030A0"/>
              </a:solidFill>
              <a:latin typeface="Eras Bold ITC" panose="020B0907030504020204" pitchFamily="34" charset="0"/>
              <a:cs typeface="American Captain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7768" y="160338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73372" y="3631838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79133" y="3068876"/>
            <a:ext cx="51663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0F0F0F"/>
                </a:solidFill>
                <a:latin typeface="Eras Bold ITC" panose="020B0907030504020204" pitchFamily="34" charset="0"/>
                <a:cs typeface="American Captain" charset="0"/>
              </a:rPr>
              <a:t>Analysis using Excel</a:t>
            </a:r>
            <a:endParaRPr lang="en-IN" sz="2000" dirty="0">
              <a:solidFill>
                <a:srgbClr val="7030A0"/>
              </a:solidFill>
              <a:latin typeface="Eras Bold ITC" panose="020B0907030504020204" pitchFamily="34" charset="0"/>
              <a:cs typeface="American Captai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288925" y="-417830"/>
            <a:ext cx="12481560" cy="735203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 smtClean="0">
                <a:latin typeface="Trebuchet MS" panose="020B0603020202020204" pitchFamily="34" charset="0"/>
              </a:rPr>
              <a:t>A</a:t>
            </a:r>
            <a:r>
              <a:rPr spc="-5" dirty="0" smtClean="0">
                <a:latin typeface="Trebuchet MS" panose="020B0603020202020204" pitchFamily="34" charset="0"/>
              </a:rPr>
              <a:t>G</a:t>
            </a:r>
            <a:r>
              <a:rPr spc="-35" dirty="0" smtClean="0">
                <a:latin typeface="Trebuchet MS" panose="020B0603020202020204" pitchFamily="34" charset="0"/>
              </a:rPr>
              <a:t>E</a:t>
            </a:r>
            <a:r>
              <a:rPr spc="15" dirty="0" smtClean="0">
                <a:latin typeface="Trebuchet MS" panose="020B0603020202020204" pitchFamily="34" charset="0"/>
              </a:rPr>
              <a:t>N</a:t>
            </a:r>
            <a:r>
              <a:rPr dirty="0" smtClean="0">
                <a:latin typeface="Trebuchet MS" panose="020B0603020202020204" pitchFamily="34" charset="0"/>
              </a:rPr>
              <a:t>DA</a:t>
            </a:r>
            <a:endParaRPr dirty="0">
              <a:latin typeface="Trebuchet MS" panose="020B0603020202020204" pitchFamily="34" charset="0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520" y="1041400"/>
            <a:ext cx="705231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Broadway" panose="04040905080B02020502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Broadway" panose="04040905080B02020502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Broadway" panose="04040905080B02020502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Broadway" panose="04040905080B02020502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Broadway" panose="04040905080B02020502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Broadway" panose="04040905080B02020502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Broadway" panose="04040905080B02020502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Broadway" panose="04040905080B02020502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Broadway" panose="04040905080B02020502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Broadway" panose="04040905080B02020502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Broadway" panose="04040905080B02020502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Broadway" panose="04040905080B02020502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Broadway" panose="04040905080B02020502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Broadway" panose="04040905080B02020502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 smtClean="0">
                <a:latin typeface="Sitka Display Semibold" pitchFamily="2" charset="0"/>
              </a:rPr>
              <a:t>P</a:t>
            </a:r>
            <a:r>
              <a:rPr sz="4250" spc="15" dirty="0" smtClean="0">
                <a:latin typeface="Sitka Display Semibold" pitchFamily="2" charset="0"/>
              </a:rPr>
              <a:t>ROB</a:t>
            </a:r>
            <a:r>
              <a:rPr sz="4250" spc="55" dirty="0" smtClean="0">
                <a:latin typeface="Sitka Display Semibold" pitchFamily="2" charset="0"/>
              </a:rPr>
              <a:t>L</a:t>
            </a:r>
            <a:r>
              <a:rPr sz="4250" spc="-20" dirty="0" smtClean="0">
                <a:latin typeface="Sitka Display Semibold" pitchFamily="2" charset="0"/>
              </a:rPr>
              <a:t>E</a:t>
            </a:r>
            <a:r>
              <a:rPr sz="4250" spc="20" dirty="0" smtClean="0">
                <a:latin typeface="Sitka Display Semibold" pitchFamily="2" charset="0"/>
              </a:rPr>
              <a:t>M</a:t>
            </a:r>
            <a:r>
              <a:rPr lang="en-GB" sz="4250" dirty="0">
                <a:latin typeface="Sitka Display Semibold" pitchFamily="2" charset="0"/>
              </a:rPr>
              <a:t> </a:t>
            </a:r>
            <a:r>
              <a:rPr sz="4250" spc="10" dirty="0" smtClean="0">
                <a:latin typeface="Sitka Display Semibold" pitchFamily="2" charset="0"/>
              </a:rPr>
              <a:t>S</a:t>
            </a:r>
            <a:r>
              <a:rPr sz="4250" spc="-370" dirty="0" smtClean="0">
                <a:latin typeface="Sitka Display Semibold" pitchFamily="2" charset="0"/>
              </a:rPr>
              <a:t>T</a:t>
            </a:r>
            <a:r>
              <a:rPr sz="4250" spc="-375" dirty="0" smtClean="0">
                <a:latin typeface="Sitka Display Semibold" pitchFamily="2" charset="0"/>
              </a:rPr>
              <a:t>A</a:t>
            </a:r>
            <a:r>
              <a:rPr sz="4250" spc="15" dirty="0" smtClean="0">
                <a:latin typeface="Sitka Display Semibold" pitchFamily="2" charset="0"/>
              </a:rPr>
              <a:t>T</a:t>
            </a:r>
            <a:r>
              <a:rPr sz="4250" spc="-10" dirty="0" smtClean="0">
                <a:latin typeface="Sitka Display Semibold" pitchFamily="2" charset="0"/>
              </a:rPr>
              <a:t>E</a:t>
            </a:r>
            <a:r>
              <a:rPr sz="4250" spc="-20" dirty="0" smtClean="0">
                <a:latin typeface="Sitka Display Semibold" pitchFamily="2" charset="0"/>
              </a:rPr>
              <a:t>ME</a:t>
            </a:r>
            <a:r>
              <a:rPr sz="4250" spc="10" dirty="0" smtClean="0">
                <a:latin typeface="Sitka Display Semibold" pitchFamily="2" charset="0"/>
              </a:rPr>
              <a:t>NT</a:t>
            </a:r>
            <a:endParaRPr sz="4250" dirty="0">
              <a:latin typeface="Sitka Display Semibold" pitchFamily="2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607</Words>
  <Application>Microsoft Office PowerPoint</Application>
  <PresentationFormat>Widescreen</PresentationFormat>
  <Paragraphs>105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Microsoft JhengHei</vt:lpstr>
      <vt:lpstr>American Captain</vt:lpstr>
      <vt:lpstr>Arial</vt:lpstr>
      <vt:lpstr>Broadway</vt:lpstr>
      <vt:lpstr>Calibri</vt:lpstr>
      <vt:lpstr>Eras Bold ITC</vt:lpstr>
      <vt:lpstr>Sitka Display Semibold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39</cp:revision>
  <dcterms:created xsi:type="dcterms:W3CDTF">2024-03-29T15:07:00Z</dcterms:created>
  <dcterms:modified xsi:type="dcterms:W3CDTF">2024-08-29T11:53:15Z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2024-03-29T05:30:00Z</vt:filetime>
  </property>
  <property fmtid="{D5CDD505-2E9C-101B-9397-08002B2CF9AE}" pid="4" name="ICV">
    <vt:lpwstr>D8F70ECE9E7F453680E854F3AF927276_12</vt:lpwstr>
  </property>
  <property fmtid="{D5CDD505-2E9C-101B-9397-08002B2CF9AE}" pid="5" name="KSOProductBuildVer">
    <vt:lpwstr>1033-12.2.0.17562</vt:lpwstr>
  </property>
</Properties>
</file>