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9144000" cy="5143500"/>
  <p:embeddedFontLst>
    <p:embeddedFont>
      <p:font typeface="Roboto"/>
      <p:regular r:id="rId28"/>
      <p:bold r:id="rId29"/>
      <p:italic r:id="rId30"/>
      <p:boldItalic r:id="rId31"/>
    </p:embeddedFont>
    <p:embeddedFont>
      <p:font typeface="Roboto Condensed"/>
      <p:regular r:id="rId32"/>
      <p:bold r:id="rId33"/>
      <p:italic r:id="rId34"/>
      <p:boldItalic r:id="rId35"/>
    </p:embeddedFont>
    <p:embeddedFont>
      <p:font typeface="Comforta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8" roundtripDataSignature="AMtx7miEDH2Ht9lnno5cYoB6RFvpMjlU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1CAC70-4571-4F2B-9F61-C6BED4C1E67C}">
  <a:tblStyle styleId="{341CAC70-4571-4F2B-9F61-C6BED4C1E67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RobotoCondensed-bold.fntdata"/><Relationship Id="rId10" Type="http://schemas.openxmlformats.org/officeDocument/2006/relationships/slide" Target="slides/slide4.xml"/><Relationship Id="rId32" Type="http://schemas.openxmlformats.org/officeDocument/2006/relationships/font" Target="fonts/RobotoCondensed-regular.fntdata"/><Relationship Id="rId13" Type="http://schemas.openxmlformats.org/officeDocument/2006/relationships/slide" Target="slides/slide7.xml"/><Relationship Id="rId35" Type="http://schemas.openxmlformats.org/officeDocument/2006/relationships/font" Target="fonts/RobotoCondensed-boldItalic.fntdata"/><Relationship Id="rId12" Type="http://schemas.openxmlformats.org/officeDocument/2006/relationships/slide" Target="slides/slide6.xml"/><Relationship Id="rId34" Type="http://schemas.openxmlformats.org/officeDocument/2006/relationships/font" Target="fonts/RobotoCondensed-italic.fntdata"/><Relationship Id="rId15" Type="http://schemas.openxmlformats.org/officeDocument/2006/relationships/slide" Target="slides/slide9.xml"/><Relationship Id="rId37" Type="http://schemas.openxmlformats.org/officeDocument/2006/relationships/font" Target="fonts/Comfortaa-bold.fntdata"/><Relationship Id="rId14" Type="http://schemas.openxmlformats.org/officeDocument/2006/relationships/slide" Target="slides/slide8.xml"/><Relationship Id="rId36" Type="http://schemas.openxmlformats.org/officeDocument/2006/relationships/font" Target="fonts/Comfortaa-regular.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1361cd7d22e_0_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 name="Google Shape;43;g1361cd7d22e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3b8e8b9c5_0_12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123b8e8b9c5_0_12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394b4a0f4_1_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13394b4a0f4_1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61cd7d22e_3_1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1361cd7d22e_3_1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19d1c195d_0_9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1219d1c195d_0_9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f4258253e3404d3_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7f4258253e3404d3_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394b4a0f4_1_1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13394b4a0f4_1_1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61cd7d22e_0_5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g1361cd7d22e_0_5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c361fae17_0_1: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11c361fae17_0_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394b4a0f4_1_29: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13394b4a0f4_1_2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61cd7d22e_0_11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1361cd7d22e_0_11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f0f34f239_0_15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g11f0f34f239_0_15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1c03a7075f_0_1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g11c03a7075f_0_1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361cd7d22e_0_74: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g1361cd7d22e_0_7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61cd7d22e_0_100: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g1361cd7d22e_0_10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f0f34f239_0_17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g11f0f34f239_0_17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f0f34f239_0_24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11f0f34f239_0_24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3b8e8b9c5_0_2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123b8e8b9c5_0_2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19d1c195d_0_42: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1219d1c195d_0_4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3b8e8b9c5_0_75: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123b8e8b9c5_0_75: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g11f0f34f239_0_16"/>
          <p:cNvSpPr txBox="1"/>
          <p:nvPr>
            <p:ph type="title"/>
          </p:nvPr>
        </p:nvSpPr>
        <p:spPr>
          <a:xfrm>
            <a:off x="887298" y="600438"/>
            <a:ext cx="1257900" cy="3207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000">
                <a:solidFill>
                  <a:srgbClr val="FFFFFF"/>
                </a:solidFill>
                <a:latin typeface="Roboto Condensed"/>
                <a:ea typeface="Roboto Condensed"/>
                <a:cs typeface="Roboto Condensed"/>
                <a:sym typeface="Roboto Condense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g11f0f34f239_0_16"/>
          <p:cNvSpPr txBox="1"/>
          <p:nvPr>
            <p:ph idx="1" type="body"/>
          </p:nvPr>
        </p:nvSpPr>
        <p:spPr>
          <a:xfrm>
            <a:off x="693123" y="1836730"/>
            <a:ext cx="7757700" cy="2875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 name="Google Shape;15;g11f0f34f239_0_1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g11f0f34f239_0_1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g11f0f34f239_0_16"/>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g11f0f34f239_0_16"/>
          <p:cNvSpPr txBox="1"/>
          <p:nvPr/>
        </p:nvSpPr>
        <p:spPr>
          <a:xfrm>
            <a:off x="693123" y="1836730"/>
            <a:ext cx="6975600" cy="3153000"/>
          </a:xfrm>
          <a:prstGeom prst="rect">
            <a:avLst/>
          </a:prstGeom>
          <a:noFill/>
          <a:ln>
            <a:noFill/>
          </a:ln>
        </p:spPr>
        <p:txBody>
          <a:bodyPr anchorCtr="0" anchor="t" bIns="0" lIns="0" spcFirstLastPara="1" rIns="0" wrap="square" tIns="12700">
            <a:spAutoFit/>
          </a:bodyPr>
          <a:lstStyle/>
          <a:p>
            <a:pPr indent="-444500" lvl="0" marL="456565" marR="28194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Verdana"/>
                <a:ea typeface="Verdana"/>
                <a:cs typeface="Verdana"/>
                <a:sym typeface="Verdana"/>
              </a:rPr>
              <a:t>★	</a:t>
            </a:r>
            <a:r>
              <a:rPr b="1" i="0" lang="en-US" sz="1700" u="none" cap="none" strike="noStrike">
                <a:solidFill>
                  <a:srgbClr val="000000"/>
                </a:solidFill>
                <a:latin typeface="Roboto Condensed"/>
                <a:ea typeface="Roboto Condensed"/>
                <a:cs typeface="Roboto Condensed"/>
                <a:sym typeface="Roboto Condensed"/>
              </a:rPr>
              <a:t>We are using RFID(Radio Frequency Identiﬁcation) reader which  communicates with arduino to implement a project in automated storage  lock system.</a:t>
            </a:r>
            <a:endParaRPr b="0" i="0" sz="1700" u="none" cap="none" strike="noStrike">
              <a:solidFill>
                <a:srgbClr val="000000"/>
              </a:solidFill>
              <a:latin typeface="Roboto Condensed"/>
              <a:ea typeface="Roboto Condensed"/>
              <a:cs typeface="Roboto Condensed"/>
              <a:sym typeface="Roboto Condensed"/>
            </a:endParaRPr>
          </a:p>
          <a:p>
            <a:pPr indent="0" lvl="0" marL="1270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Verdana"/>
                <a:ea typeface="Verdana"/>
                <a:cs typeface="Verdana"/>
                <a:sym typeface="Verdana"/>
              </a:rPr>
              <a:t>★	</a:t>
            </a:r>
            <a:r>
              <a:rPr b="1" i="0" lang="en-US" sz="1700" u="none" cap="none" strike="noStrike">
                <a:solidFill>
                  <a:srgbClr val="000000"/>
                </a:solidFill>
                <a:latin typeface="Roboto Condensed"/>
                <a:ea typeface="Roboto Condensed"/>
                <a:cs typeface="Roboto Condensed"/>
                <a:sym typeface="Roboto Condensed"/>
              </a:rPr>
              <a:t>This project is to have a safe storage system in educational institutions.</a:t>
            </a:r>
            <a:endParaRPr b="0" i="0" sz="1700" u="none" cap="none" strike="noStrike">
              <a:solidFill>
                <a:srgbClr val="000000"/>
              </a:solidFill>
              <a:latin typeface="Roboto Condensed"/>
              <a:ea typeface="Roboto Condensed"/>
              <a:cs typeface="Roboto Condensed"/>
              <a:sym typeface="Roboto Condensed"/>
            </a:endParaRPr>
          </a:p>
          <a:p>
            <a:pPr indent="-444500" lvl="0" marL="456565" marR="251459"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Verdana"/>
                <a:ea typeface="Verdana"/>
                <a:cs typeface="Verdana"/>
                <a:sym typeface="Verdana"/>
              </a:rPr>
              <a:t>★	</a:t>
            </a:r>
            <a:r>
              <a:rPr b="1" i="0" lang="en-US" sz="1700" u="none" cap="none" strike="noStrike">
                <a:solidFill>
                  <a:srgbClr val="000000"/>
                </a:solidFill>
                <a:latin typeface="Roboto Condensed"/>
                <a:ea typeface="Roboto Condensed"/>
                <a:cs typeface="Roboto Condensed"/>
                <a:sym typeface="Roboto Condensed"/>
              </a:rPr>
              <a:t>The main objective of this project is to provide maximum security for the  individual belongings.</a:t>
            </a:r>
            <a:endParaRPr b="0" i="0" sz="1700" u="none" cap="none" strike="noStrike">
              <a:solidFill>
                <a:srgbClr val="000000"/>
              </a:solidFill>
              <a:latin typeface="Roboto Condensed"/>
              <a:ea typeface="Roboto Condensed"/>
              <a:cs typeface="Roboto Condensed"/>
              <a:sym typeface="Roboto Condensed"/>
            </a:endParaRPr>
          </a:p>
          <a:p>
            <a:pPr indent="-444500" lvl="0" marL="456565" marR="9398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Verdana"/>
                <a:ea typeface="Verdana"/>
                <a:cs typeface="Verdana"/>
                <a:sym typeface="Verdana"/>
              </a:rPr>
              <a:t>★	</a:t>
            </a:r>
            <a:r>
              <a:rPr b="1" i="0" lang="en-US" sz="1700" u="none" cap="none" strike="noStrike">
                <a:solidFill>
                  <a:srgbClr val="000000"/>
                </a:solidFill>
                <a:latin typeface="Roboto Condensed"/>
                <a:ea typeface="Roboto Condensed"/>
                <a:cs typeface="Roboto Condensed"/>
                <a:sym typeface="Roboto Condensed"/>
              </a:rPr>
              <a:t>RFID is an identiﬁcation method which receives the input from the receiver  and sends it to the transmitter which then opens up the locker system</a:t>
            </a:r>
            <a:endParaRPr b="0" i="0" sz="1700" u="none" cap="none" strike="noStrike">
              <a:solidFill>
                <a:srgbClr val="000000"/>
              </a:solidFill>
              <a:latin typeface="Roboto Condensed"/>
              <a:ea typeface="Roboto Condensed"/>
              <a:cs typeface="Roboto Condensed"/>
              <a:sym typeface="Roboto Condensed"/>
            </a:endParaRPr>
          </a:p>
          <a:p>
            <a:pPr indent="-444500" lvl="0" marL="456565" marR="508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Verdana"/>
                <a:ea typeface="Verdana"/>
                <a:cs typeface="Verdana"/>
                <a:sym typeface="Verdana"/>
              </a:rPr>
              <a:t>★	</a:t>
            </a:r>
            <a:r>
              <a:rPr b="1" i="0" lang="en-US" sz="1700" u="none" cap="none" strike="noStrike">
                <a:solidFill>
                  <a:srgbClr val="000000"/>
                </a:solidFill>
                <a:latin typeface="Roboto Condensed"/>
                <a:ea typeface="Roboto Condensed"/>
                <a:cs typeface="Roboto Condensed"/>
                <a:sym typeface="Roboto Condensed"/>
              </a:rPr>
              <a:t>This lock System in this project by using RFID card would be forwarded to  the control circuit by arduino as controller then activated the locker to open  the door.</a:t>
            </a:r>
            <a:endParaRPr b="0" i="0" sz="1700" u="none" cap="none" strike="noStrike">
              <a:solidFill>
                <a:srgbClr val="000000"/>
              </a:solidFill>
              <a:latin typeface="Roboto Condensed"/>
              <a:ea typeface="Roboto Condensed"/>
              <a:cs typeface="Roboto Condensed"/>
              <a:sym typeface="Roboto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g11f0f34f239_0_22"/>
          <p:cNvSpPr txBox="1"/>
          <p:nvPr>
            <p:ph type="ctrTitle"/>
          </p:nvPr>
        </p:nvSpPr>
        <p:spPr>
          <a:xfrm>
            <a:off x="685800" y="1594485"/>
            <a:ext cx="7772400" cy="10800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g11f0f34f239_0_22"/>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g11f0f34f239_0_2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g11f0f34f239_0_2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g11f0f34f239_0_22"/>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g11f0f34f239_0_28"/>
          <p:cNvSpPr txBox="1"/>
          <p:nvPr>
            <p:ph type="title"/>
          </p:nvPr>
        </p:nvSpPr>
        <p:spPr>
          <a:xfrm>
            <a:off x="1289464" y="306518"/>
            <a:ext cx="6565200" cy="2997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800">
                <a:solidFill>
                  <a:schemeClr val="dk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g11f0f34f239_0_28"/>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g11f0f34f239_0_28"/>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g11f0f34f239_0_28"/>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g11f0f34f239_0_28"/>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g11f0f34f239_0_28"/>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g11f0f34f239_0_35"/>
          <p:cNvSpPr txBox="1"/>
          <p:nvPr>
            <p:ph type="title"/>
          </p:nvPr>
        </p:nvSpPr>
        <p:spPr>
          <a:xfrm>
            <a:off x="1289464" y="306518"/>
            <a:ext cx="6565200" cy="2997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800">
                <a:solidFill>
                  <a:schemeClr val="dk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g11f0f34f239_0_3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g11f0f34f239_0_3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g11f0f34f239_0_35"/>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7" name="Shape 37"/>
        <p:cNvGrpSpPr/>
        <p:nvPr/>
      </p:nvGrpSpPr>
      <p:grpSpPr>
        <a:xfrm>
          <a:off x="0" y="0"/>
          <a:ext cx="0" cy="0"/>
          <a:chOff x="0" y="0"/>
          <a:chExt cx="0" cy="0"/>
        </a:xfrm>
      </p:grpSpPr>
      <p:sp>
        <p:nvSpPr>
          <p:cNvPr id="38" name="Google Shape;38;g11f0f34f239_0_40"/>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g11f0f34f239_0_40"/>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g11f0f34f239_0_40"/>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11f0f34f239_0_10"/>
          <p:cNvSpPr txBox="1"/>
          <p:nvPr>
            <p:ph type="title"/>
          </p:nvPr>
        </p:nvSpPr>
        <p:spPr>
          <a:xfrm>
            <a:off x="1289464" y="306518"/>
            <a:ext cx="6565200" cy="2997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1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11f0f34f239_0_10"/>
          <p:cNvSpPr txBox="1"/>
          <p:nvPr>
            <p:ph idx="1" type="body"/>
          </p:nvPr>
        </p:nvSpPr>
        <p:spPr>
          <a:xfrm>
            <a:off x="693123" y="1836730"/>
            <a:ext cx="7757700" cy="28752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g11f0f34f239_0_10"/>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g11f0f34f239_0_10"/>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g11f0f34f239_0_10"/>
          <p:cNvSpPr txBox="1"/>
          <p:nvPr>
            <p:ph idx="12" type="sldNum"/>
          </p:nvPr>
        </p:nvSpPr>
        <p:spPr>
          <a:xfrm>
            <a:off x="6583680" y="4783455"/>
            <a:ext cx="2103000" cy="277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
        <p:nvSpPr>
          <p:cNvPr id="11" name="Google Shape;11;g11f0f34f239_0_10"/>
          <p:cNvSpPr txBox="1"/>
          <p:nvPr/>
        </p:nvSpPr>
        <p:spPr>
          <a:xfrm>
            <a:off x="693123" y="1836730"/>
            <a:ext cx="6975600" cy="3153000"/>
          </a:xfrm>
          <a:prstGeom prst="rect">
            <a:avLst/>
          </a:prstGeom>
          <a:noFill/>
          <a:ln>
            <a:noFill/>
          </a:ln>
        </p:spPr>
        <p:txBody>
          <a:bodyPr anchorCtr="0" anchor="t" bIns="0" lIns="0" spcFirstLastPara="1" rIns="0" wrap="square" tIns="12700">
            <a:spAutoFit/>
          </a:bodyPr>
          <a:lstStyle/>
          <a:p>
            <a:pPr indent="-444500" lvl="0" marL="456565" marR="28194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Verdana"/>
                <a:ea typeface="Verdana"/>
                <a:cs typeface="Verdana"/>
                <a:sym typeface="Verdana"/>
              </a:rPr>
              <a:t>★	</a:t>
            </a:r>
            <a:r>
              <a:rPr b="1" i="0" lang="en-US" sz="1700" u="none" cap="none" strike="noStrike">
                <a:solidFill>
                  <a:srgbClr val="000000"/>
                </a:solidFill>
                <a:latin typeface="Roboto Condensed"/>
                <a:ea typeface="Roboto Condensed"/>
                <a:cs typeface="Roboto Condensed"/>
                <a:sym typeface="Roboto Condensed"/>
              </a:rPr>
              <a:t>We are using RFID(Radio Frequency Identiﬁcation) reader which  communicates with arduino to implement a project in automated storage  lock system.</a:t>
            </a:r>
            <a:endParaRPr b="0" i="0" sz="1700" u="none" cap="none" strike="noStrike">
              <a:solidFill>
                <a:srgbClr val="000000"/>
              </a:solidFill>
              <a:latin typeface="Roboto Condensed"/>
              <a:ea typeface="Roboto Condensed"/>
              <a:cs typeface="Roboto Condensed"/>
              <a:sym typeface="Roboto Condensed"/>
            </a:endParaRPr>
          </a:p>
          <a:p>
            <a:pPr indent="0" lvl="0" marL="1270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Verdana"/>
                <a:ea typeface="Verdana"/>
                <a:cs typeface="Verdana"/>
                <a:sym typeface="Verdana"/>
              </a:rPr>
              <a:t>★	</a:t>
            </a:r>
            <a:r>
              <a:rPr b="1" i="0" lang="en-US" sz="1700" u="none" cap="none" strike="noStrike">
                <a:solidFill>
                  <a:srgbClr val="000000"/>
                </a:solidFill>
                <a:latin typeface="Roboto Condensed"/>
                <a:ea typeface="Roboto Condensed"/>
                <a:cs typeface="Roboto Condensed"/>
                <a:sym typeface="Roboto Condensed"/>
              </a:rPr>
              <a:t>This project is to have a safe storage system in educational institutions.</a:t>
            </a:r>
            <a:endParaRPr b="0" i="0" sz="1700" u="none" cap="none" strike="noStrike">
              <a:solidFill>
                <a:srgbClr val="000000"/>
              </a:solidFill>
              <a:latin typeface="Roboto Condensed"/>
              <a:ea typeface="Roboto Condensed"/>
              <a:cs typeface="Roboto Condensed"/>
              <a:sym typeface="Roboto Condensed"/>
            </a:endParaRPr>
          </a:p>
          <a:p>
            <a:pPr indent="-444500" lvl="0" marL="456565" marR="251459"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Verdana"/>
                <a:ea typeface="Verdana"/>
                <a:cs typeface="Verdana"/>
                <a:sym typeface="Verdana"/>
              </a:rPr>
              <a:t>★	</a:t>
            </a:r>
            <a:r>
              <a:rPr b="1" i="0" lang="en-US" sz="1700" u="none" cap="none" strike="noStrike">
                <a:solidFill>
                  <a:srgbClr val="000000"/>
                </a:solidFill>
                <a:latin typeface="Roboto Condensed"/>
                <a:ea typeface="Roboto Condensed"/>
                <a:cs typeface="Roboto Condensed"/>
                <a:sym typeface="Roboto Condensed"/>
              </a:rPr>
              <a:t>The main objective of this project is to provide maximum security for the  individual belongings.</a:t>
            </a:r>
            <a:endParaRPr b="0" i="0" sz="1700" u="none" cap="none" strike="noStrike">
              <a:solidFill>
                <a:srgbClr val="000000"/>
              </a:solidFill>
              <a:latin typeface="Roboto Condensed"/>
              <a:ea typeface="Roboto Condensed"/>
              <a:cs typeface="Roboto Condensed"/>
              <a:sym typeface="Roboto Condensed"/>
            </a:endParaRPr>
          </a:p>
          <a:p>
            <a:pPr indent="-444500" lvl="0" marL="456565" marR="9398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Verdana"/>
                <a:ea typeface="Verdana"/>
                <a:cs typeface="Verdana"/>
                <a:sym typeface="Verdana"/>
              </a:rPr>
              <a:t>★	</a:t>
            </a:r>
            <a:r>
              <a:rPr b="1" i="0" lang="en-US" sz="1700" u="none" cap="none" strike="noStrike">
                <a:solidFill>
                  <a:srgbClr val="000000"/>
                </a:solidFill>
                <a:latin typeface="Roboto Condensed"/>
                <a:ea typeface="Roboto Condensed"/>
                <a:cs typeface="Roboto Condensed"/>
                <a:sym typeface="Roboto Condensed"/>
              </a:rPr>
              <a:t>RFID is an identiﬁcation method which receives the input from the receiver  and sends it to the transmitter which then opens up the locker system</a:t>
            </a:r>
            <a:endParaRPr b="0" i="0" sz="1700" u="none" cap="none" strike="noStrike">
              <a:solidFill>
                <a:srgbClr val="000000"/>
              </a:solidFill>
              <a:latin typeface="Roboto Condensed"/>
              <a:ea typeface="Roboto Condensed"/>
              <a:cs typeface="Roboto Condensed"/>
              <a:sym typeface="Roboto Condensed"/>
            </a:endParaRPr>
          </a:p>
          <a:p>
            <a:pPr indent="-444500" lvl="0" marL="456565" marR="508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Verdana"/>
                <a:ea typeface="Verdana"/>
                <a:cs typeface="Verdana"/>
                <a:sym typeface="Verdana"/>
              </a:rPr>
              <a:t>★	</a:t>
            </a:r>
            <a:r>
              <a:rPr b="1" i="0" lang="en-US" sz="1700" u="none" cap="none" strike="noStrike">
                <a:solidFill>
                  <a:srgbClr val="000000"/>
                </a:solidFill>
                <a:latin typeface="Roboto Condensed"/>
                <a:ea typeface="Roboto Condensed"/>
                <a:cs typeface="Roboto Condensed"/>
                <a:sym typeface="Roboto Condensed"/>
              </a:rPr>
              <a:t>This lock System in this project by using RFID card would be forwarded to  the control circuit by arduino as controller then activated the locker to open  the door.</a:t>
            </a:r>
            <a:endParaRPr b="0" i="0" sz="1700" u="none" cap="none" strike="noStrike">
              <a:solidFill>
                <a:srgbClr val="000000"/>
              </a:solidFill>
              <a:latin typeface="Roboto Condensed"/>
              <a:ea typeface="Roboto Condensed"/>
              <a:cs typeface="Roboto Condensed"/>
              <a:sym typeface="Roboto Condense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 name="Shape 44"/>
        <p:cNvGrpSpPr/>
        <p:nvPr/>
      </p:nvGrpSpPr>
      <p:grpSpPr>
        <a:xfrm>
          <a:off x="0" y="0"/>
          <a:ext cx="0" cy="0"/>
          <a:chOff x="0" y="0"/>
          <a:chExt cx="0" cy="0"/>
        </a:xfrm>
      </p:grpSpPr>
      <p:grpSp>
        <p:nvGrpSpPr>
          <p:cNvPr id="45" name="Google Shape;45;g1361cd7d22e_0_0"/>
          <p:cNvGrpSpPr/>
          <p:nvPr/>
        </p:nvGrpSpPr>
        <p:grpSpPr>
          <a:xfrm>
            <a:off x="0" y="0"/>
            <a:ext cx="9144355" cy="5143500"/>
            <a:chOff x="0" y="0"/>
            <a:chExt cx="9144355" cy="5143500"/>
          </a:xfrm>
        </p:grpSpPr>
        <p:sp>
          <p:nvSpPr>
            <p:cNvPr id="46" name="Google Shape;46;g1361cd7d22e_0_0"/>
            <p:cNvSpPr/>
            <p:nvPr/>
          </p:nvSpPr>
          <p:spPr>
            <a:xfrm>
              <a:off x="0" y="0"/>
              <a:ext cx="8654415" cy="5143500"/>
            </a:xfrm>
            <a:custGeom>
              <a:rect b="b" l="l" r="r" t="t"/>
              <a:pathLst>
                <a:path extrusionOk="0" h="5143500" w="8654415">
                  <a:moveTo>
                    <a:pt x="8654288" y="0"/>
                  </a:moveTo>
                  <a:lnTo>
                    <a:pt x="3524986" y="0"/>
                  </a:lnTo>
                  <a:lnTo>
                    <a:pt x="3517887" y="0"/>
                  </a:lnTo>
                  <a:lnTo>
                    <a:pt x="0" y="0"/>
                  </a:lnTo>
                  <a:lnTo>
                    <a:pt x="0" y="5143500"/>
                  </a:lnTo>
                  <a:lnTo>
                    <a:pt x="3524986" y="5143500"/>
                  </a:lnTo>
                  <a:lnTo>
                    <a:pt x="3524986" y="5129301"/>
                  </a:lnTo>
                  <a:lnTo>
                    <a:pt x="8654288"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 name="Google Shape;47;g1361cd7d22e_0_0"/>
            <p:cNvSpPr/>
            <p:nvPr/>
          </p:nvSpPr>
          <p:spPr>
            <a:xfrm>
              <a:off x="0" y="1166964"/>
              <a:ext cx="8848090" cy="2962275"/>
            </a:xfrm>
            <a:custGeom>
              <a:rect b="b" l="l" r="r" t="t"/>
              <a:pathLst>
                <a:path extrusionOk="0" h="2962275" w="8848090">
                  <a:moveTo>
                    <a:pt x="8847480" y="63"/>
                  </a:moveTo>
                  <a:lnTo>
                    <a:pt x="5888926" y="63"/>
                  </a:lnTo>
                  <a:lnTo>
                    <a:pt x="0" y="0"/>
                  </a:lnTo>
                  <a:lnTo>
                    <a:pt x="0" y="2961906"/>
                  </a:lnTo>
                  <a:lnTo>
                    <a:pt x="5885586" y="2961906"/>
                  </a:lnTo>
                  <a:lnTo>
                    <a:pt x="5888926" y="2961906"/>
                  </a:lnTo>
                  <a:lnTo>
                    <a:pt x="5888926" y="2958617"/>
                  </a:lnTo>
                  <a:lnTo>
                    <a:pt x="8847480" y="63"/>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 name="Google Shape;48;g1361cd7d22e_0_0"/>
            <p:cNvSpPr/>
            <p:nvPr/>
          </p:nvSpPr>
          <p:spPr>
            <a:xfrm>
              <a:off x="3677217" y="4579940"/>
              <a:ext cx="394335" cy="131445"/>
            </a:xfrm>
            <a:custGeom>
              <a:rect b="b" l="l" r="r" t="t"/>
              <a:pathLst>
                <a:path extrusionOk="0" h="131445" w="394335">
                  <a:moveTo>
                    <a:pt x="266399" y="131399"/>
                  </a:moveTo>
                  <a:lnTo>
                    <a:pt x="0" y="0"/>
                  </a:lnTo>
                  <a:lnTo>
                    <a:pt x="394199" y="0"/>
                  </a:lnTo>
                  <a:lnTo>
                    <a:pt x="266399"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 name="Google Shape;49;g1361cd7d22e_0_0"/>
            <p:cNvSpPr/>
            <p:nvPr/>
          </p:nvSpPr>
          <p:spPr>
            <a:xfrm>
              <a:off x="3680180" y="4278350"/>
              <a:ext cx="5464175" cy="304800"/>
            </a:xfrm>
            <a:custGeom>
              <a:rect b="b" l="l" r="r" t="t"/>
              <a:pathLst>
                <a:path extrusionOk="0" h="304800" w="5464175">
                  <a:moveTo>
                    <a:pt x="5463794" y="0"/>
                  </a:moveTo>
                  <a:lnTo>
                    <a:pt x="304558" y="0"/>
                  </a:lnTo>
                  <a:lnTo>
                    <a:pt x="297561" y="0"/>
                  </a:lnTo>
                  <a:lnTo>
                    <a:pt x="297561" y="6997"/>
                  </a:lnTo>
                  <a:lnTo>
                    <a:pt x="0" y="304546"/>
                  </a:lnTo>
                  <a:lnTo>
                    <a:pt x="297561" y="304546"/>
                  </a:lnTo>
                  <a:lnTo>
                    <a:pt x="304558" y="304546"/>
                  </a:lnTo>
                  <a:lnTo>
                    <a:pt x="5463794" y="304546"/>
                  </a:lnTo>
                  <a:lnTo>
                    <a:pt x="5463794" y="0"/>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grpSp>
      <p:sp>
        <p:nvSpPr>
          <p:cNvPr id="50" name="Google Shape;50;g1361cd7d22e_0_0"/>
          <p:cNvSpPr txBox="1"/>
          <p:nvPr/>
        </p:nvSpPr>
        <p:spPr>
          <a:xfrm>
            <a:off x="252524" y="1805145"/>
            <a:ext cx="6212100" cy="8439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2700"/>
              <a:buFont typeface="Arial"/>
              <a:buNone/>
            </a:pPr>
            <a:r>
              <a:rPr b="1" i="0" lang="en-US" sz="2700" u="none" cap="none" strike="noStrike">
                <a:solidFill>
                  <a:srgbClr val="FFFFFF"/>
                </a:solidFill>
                <a:latin typeface="Roboto Condensed"/>
                <a:ea typeface="Roboto Condensed"/>
                <a:cs typeface="Roboto Condensed"/>
                <a:sym typeface="Roboto Condensed"/>
              </a:rPr>
              <a:t>Automated Secure Door Lock System using RFID</a:t>
            </a:r>
            <a:endParaRPr b="1" i="0" sz="2700" u="none" cap="none" strike="noStrike">
              <a:solidFill>
                <a:srgbClr val="000000"/>
              </a:solidFill>
              <a:latin typeface="Roboto Condensed"/>
              <a:ea typeface="Roboto Condensed"/>
              <a:cs typeface="Roboto Condensed"/>
              <a:sym typeface="Roboto Condensed"/>
            </a:endParaRPr>
          </a:p>
        </p:txBody>
      </p:sp>
      <p:sp>
        <p:nvSpPr>
          <p:cNvPr id="51" name="Google Shape;51;g1361cd7d22e_0_0"/>
          <p:cNvSpPr txBox="1"/>
          <p:nvPr>
            <p:ph type="title"/>
          </p:nvPr>
        </p:nvSpPr>
        <p:spPr>
          <a:xfrm>
            <a:off x="520550" y="108225"/>
            <a:ext cx="7783500" cy="1197900"/>
          </a:xfrm>
          <a:prstGeom prst="rect">
            <a:avLst/>
          </a:prstGeom>
          <a:noFill/>
          <a:ln>
            <a:noFill/>
          </a:ln>
        </p:spPr>
        <p:txBody>
          <a:bodyPr anchorCtr="0" anchor="t" bIns="0" lIns="0" spcFirstLastPara="1" rIns="0" wrap="square" tIns="12700">
            <a:spAutoFit/>
          </a:bodyPr>
          <a:lstStyle/>
          <a:p>
            <a:pPr indent="0" lvl="0" marL="0" rtl="0" algn="ctr">
              <a:spcBef>
                <a:spcPts val="0"/>
              </a:spcBef>
              <a:spcAft>
                <a:spcPts val="0"/>
              </a:spcAft>
              <a:buClr>
                <a:schemeClr val="dk1"/>
              </a:buClr>
              <a:buSzPts val="1100"/>
              <a:buFont typeface="Arial"/>
              <a:buNone/>
            </a:pPr>
            <a:r>
              <a:rPr lang="en-US" sz="1900">
                <a:solidFill>
                  <a:srgbClr val="1155CC"/>
                </a:solidFill>
              </a:rPr>
              <a:t>RAJALAKSHMI ENGINEERING COLLEGE</a:t>
            </a:r>
            <a:endParaRPr sz="1900">
              <a:solidFill>
                <a:srgbClr val="1155CC"/>
              </a:solidFill>
            </a:endParaRPr>
          </a:p>
          <a:p>
            <a:pPr indent="0" lvl="0" marL="0" rtl="0" algn="ctr">
              <a:spcBef>
                <a:spcPts val="0"/>
              </a:spcBef>
              <a:spcAft>
                <a:spcPts val="0"/>
              </a:spcAft>
              <a:buClr>
                <a:schemeClr val="dk1"/>
              </a:buClr>
              <a:buSzPts val="1100"/>
              <a:buFont typeface="Arial"/>
              <a:buNone/>
            </a:pPr>
            <a:r>
              <a:rPr lang="en-US" sz="1900">
                <a:solidFill>
                  <a:srgbClr val="1155CC"/>
                </a:solidFill>
              </a:rPr>
              <a:t>(An Autonomous Institution, Affiliated to Anna University)</a:t>
            </a:r>
            <a:endParaRPr sz="1900">
              <a:solidFill>
                <a:srgbClr val="1155CC"/>
              </a:solidFill>
            </a:endParaRPr>
          </a:p>
          <a:p>
            <a:pPr indent="0" lvl="0" marL="1435735" rtl="0" algn="l">
              <a:spcBef>
                <a:spcPts val="0"/>
              </a:spcBef>
              <a:spcAft>
                <a:spcPts val="0"/>
              </a:spcAft>
              <a:buClr>
                <a:schemeClr val="dk1"/>
              </a:buClr>
              <a:buSzPts val="1400"/>
              <a:buFont typeface="Arial"/>
              <a:buNone/>
            </a:pPr>
            <a:r>
              <a:rPr lang="en-US" sz="1900">
                <a:solidFill>
                  <a:srgbClr val="1155CC"/>
                </a:solidFill>
              </a:rPr>
              <a:t>DEPARTMENT OF MECHATRONICS ENGINEERING</a:t>
            </a:r>
            <a:endParaRPr sz="1900">
              <a:solidFill>
                <a:srgbClr val="1155CC"/>
              </a:solidFill>
            </a:endParaRPr>
          </a:p>
          <a:p>
            <a:pPr indent="0" lvl="0" marL="0" rtl="0" algn="l">
              <a:lnSpc>
                <a:spcPct val="100000"/>
              </a:lnSpc>
              <a:spcBef>
                <a:spcPts val="0"/>
              </a:spcBef>
              <a:spcAft>
                <a:spcPts val="0"/>
              </a:spcAft>
              <a:buSzPts val="1400"/>
              <a:buNone/>
            </a:pPr>
            <a:r>
              <a:t/>
            </a:r>
            <a:endParaRPr>
              <a:solidFill>
                <a:srgbClr val="1155CC"/>
              </a:solidFill>
            </a:endParaRPr>
          </a:p>
        </p:txBody>
      </p:sp>
      <p:sp>
        <p:nvSpPr>
          <p:cNvPr id="52" name="Google Shape;52;g1361cd7d22e_0_0"/>
          <p:cNvSpPr txBox="1"/>
          <p:nvPr/>
        </p:nvSpPr>
        <p:spPr>
          <a:xfrm>
            <a:off x="287400" y="4196773"/>
            <a:ext cx="2916300" cy="853800"/>
          </a:xfrm>
          <a:prstGeom prst="rect">
            <a:avLst/>
          </a:prstGeom>
          <a:noFill/>
          <a:ln>
            <a:noFill/>
          </a:ln>
        </p:spPr>
        <p:txBody>
          <a:bodyPr anchorCtr="0" anchor="t" bIns="0" lIns="0" spcFirstLastPara="1" rIns="0" wrap="square" tIns="12700">
            <a:spAutoFit/>
          </a:bodyPr>
          <a:lstStyle/>
          <a:p>
            <a:pPr indent="0" lvl="0" marL="12700" marR="0" rtl="0" algn="l">
              <a:lnSpc>
                <a:spcPct val="119642"/>
              </a:lnSpc>
              <a:spcBef>
                <a:spcPts val="0"/>
              </a:spcBef>
              <a:spcAft>
                <a:spcPts val="0"/>
              </a:spcAft>
              <a:buClr>
                <a:srgbClr val="000000"/>
              </a:buClr>
              <a:buSzPts val="1400"/>
              <a:buFont typeface="Arial"/>
              <a:buNone/>
            </a:pPr>
            <a:r>
              <a:rPr b="1" i="0" lang="en-US" sz="1400" u="none" cap="none" strike="noStrike">
                <a:solidFill>
                  <a:srgbClr val="000000"/>
                </a:solidFill>
                <a:latin typeface="Roboto Condensed"/>
                <a:ea typeface="Roboto Condensed"/>
                <a:cs typeface="Roboto Condensed"/>
                <a:sym typeface="Roboto Condensed"/>
              </a:rPr>
              <a:t>GUIDED BY:</a:t>
            </a:r>
            <a:endParaRPr b="0" i="0" sz="1400" u="none" cap="none" strike="noStrike">
              <a:solidFill>
                <a:srgbClr val="000000"/>
              </a:solidFill>
              <a:latin typeface="Roboto Condensed"/>
              <a:ea typeface="Roboto Condensed"/>
              <a:cs typeface="Roboto Condensed"/>
              <a:sym typeface="Roboto Condensed"/>
            </a:endParaRPr>
          </a:p>
          <a:p>
            <a:pPr indent="0" lvl="0" marL="12700" marR="5080" rtl="0" algn="l">
              <a:lnSpc>
                <a:spcPct val="119941"/>
              </a:lnSpc>
              <a:spcBef>
                <a:spcPts val="60"/>
              </a:spcBef>
              <a:spcAft>
                <a:spcPts val="0"/>
              </a:spcAft>
              <a:buClr>
                <a:srgbClr val="000000"/>
              </a:buClr>
              <a:buSzPts val="1700"/>
              <a:buFont typeface="Arial"/>
              <a:buNone/>
            </a:pPr>
            <a:r>
              <a:rPr b="1" i="0" lang="en-US" sz="1700" u="none" cap="none" strike="noStrike">
                <a:solidFill>
                  <a:srgbClr val="073662"/>
                </a:solidFill>
                <a:latin typeface="Comfortaa"/>
                <a:ea typeface="Comfortaa"/>
                <a:cs typeface="Comfortaa"/>
                <a:sym typeface="Comfortaa"/>
              </a:rPr>
              <a:t>Mr.G.Naresh Babu  (Assistant Professor)</a:t>
            </a:r>
            <a:endParaRPr b="0" i="0" sz="1700" u="none" cap="none" strike="noStrike">
              <a:solidFill>
                <a:srgbClr val="000000"/>
              </a:solidFill>
              <a:latin typeface="Comfortaa"/>
              <a:ea typeface="Comfortaa"/>
              <a:cs typeface="Comfortaa"/>
              <a:sym typeface="Comfortaa"/>
            </a:endParaRPr>
          </a:p>
        </p:txBody>
      </p:sp>
      <p:sp>
        <p:nvSpPr>
          <p:cNvPr id="53" name="Google Shape;53;g1361cd7d22e_0_0"/>
          <p:cNvSpPr txBox="1"/>
          <p:nvPr/>
        </p:nvSpPr>
        <p:spPr>
          <a:xfrm>
            <a:off x="363600" y="2670100"/>
            <a:ext cx="5649300" cy="997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500"/>
              <a:buFont typeface="Arial"/>
              <a:buNone/>
            </a:pPr>
            <a:r>
              <a:rPr b="1" i="0" lang="en-US" sz="1600" u="none" cap="none" strike="noStrike">
                <a:solidFill>
                  <a:srgbClr val="FFFFFF"/>
                </a:solidFill>
                <a:latin typeface="Roboto Condensed"/>
                <a:ea typeface="Roboto Condensed"/>
                <a:cs typeface="Roboto Condensed"/>
                <a:sym typeface="Roboto Condensed"/>
              </a:rPr>
              <a:t>PRESENTED BY:</a:t>
            </a:r>
            <a:endParaRPr b="0" i="0" sz="1600" u="none" cap="none" strike="noStrike">
              <a:solidFill>
                <a:srgbClr val="000000"/>
              </a:solidFill>
              <a:latin typeface="Roboto Condensed"/>
              <a:ea typeface="Roboto Condensed"/>
              <a:cs typeface="Roboto Condensed"/>
              <a:sym typeface="Roboto Condensed"/>
            </a:endParaRPr>
          </a:p>
          <a:p>
            <a:pPr indent="0" lvl="0" marL="2228215" marR="358775" rtl="0" algn="ctr">
              <a:lnSpc>
                <a:spcPct val="100000"/>
              </a:lnSpc>
              <a:spcBef>
                <a:spcPts val="0"/>
              </a:spcBef>
              <a:spcAft>
                <a:spcPts val="0"/>
              </a:spcAft>
              <a:buClr>
                <a:srgbClr val="000000"/>
              </a:buClr>
              <a:buSzPts val="1500"/>
              <a:buFont typeface="Arial"/>
              <a:buNone/>
            </a:pPr>
            <a:r>
              <a:rPr b="1" i="0" lang="en-US" sz="1600" u="none" cap="none" strike="noStrike">
                <a:solidFill>
                  <a:srgbClr val="FF9700"/>
                </a:solidFill>
                <a:latin typeface="Times New Roman"/>
                <a:ea typeface="Times New Roman"/>
                <a:cs typeface="Times New Roman"/>
                <a:sym typeface="Times New Roman"/>
              </a:rPr>
              <a:t>Gopala Krishnan M(191201013)  Keerthivasan S(191201024)</a:t>
            </a:r>
            <a:endParaRPr b="0" i="0" sz="1600" u="none" cap="none" strike="noStrike">
              <a:solidFill>
                <a:srgbClr val="000000"/>
              </a:solidFill>
              <a:latin typeface="Times New Roman"/>
              <a:ea typeface="Times New Roman"/>
              <a:cs typeface="Times New Roman"/>
              <a:sym typeface="Times New Roman"/>
            </a:endParaRPr>
          </a:p>
          <a:p>
            <a:pPr indent="0" lvl="0" marL="1863088" marR="0" rtl="0" algn="ctr">
              <a:lnSpc>
                <a:spcPct val="100000"/>
              </a:lnSpc>
              <a:spcBef>
                <a:spcPts val="0"/>
              </a:spcBef>
              <a:spcAft>
                <a:spcPts val="0"/>
              </a:spcAft>
              <a:buClr>
                <a:srgbClr val="000000"/>
              </a:buClr>
              <a:buSzPts val="1500"/>
              <a:buFont typeface="Arial"/>
              <a:buNone/>
            </a:pPr>
            <a:r>
              <a:rPr b="1" i="0" lang="en-US" sz="1600" u="none" cap="none" strike="noStrike">
                <a:solidFill>
                  <a:srgbClr val="FF9700"/>
                </a:solidFill>
                <a:latin typeface="Times New Roman"/>
                <a:ea typeface="Times New Roman"/>
                <a:cs typeface="Times New Roman"/>
                <a:sym typeface="Times New Roman"/>
              </a:rPr>
              <a:t>Mohammed Asan Wazil A.K(191201026)</a:t>
            </a:r>
            <a:endParaRPr b="0" i="0" sz="1600" u="none" cap="none" strike="noStrike">
              <a:solidFill>
                <a:srgbClr val="000000"/>
              </a:solidFill>
              <a:latin typeface="Times New Roman"/>
              <a:ea typeface="Times New Roman"/>
              <a:cs typeface="Times New Roman"/>
              <a:sym typeface="Times New Roman"/>
            </a:endParaRPr>
          </a:p>
        </p:txBody>
      </p:sp>
      <p:pic>
        <p:nvPicPr>
          <p:cNvPr id="54" name="Google Shape;54;g1361cd7d22e_0_0"/>
          <p:cNvPicPr preferRelativeResize="0"/>
          <p:nvPr/>
        </p:nvPicPr>
        <p:blipFill>
          <a:blip r:embed="rId3">
            <a:alphaModFix/>
          </a:blip>
          <a:stretch>
            <a:fillRect/>
          </a:stretch>
        </p:blipFill>
        <p:spPr>
          <a:xfrm>
            <a:off x="410525" y="108238"/>
            <a:ext cx="889575" cy="889575"/>
          </a:xfrm>
          <a:prstGeom prst="rect">
            <a:avLst/>
          </a:prstGeom>
          <a:noFill/>
          <a:ln>
            <a:noFill/>
          </a:ln>
        </p:spPr>
      </p:pic>
      <p:sp>
        <p:nvSpPr>
          <p:cNvPr id="55" name="Google Shape;55;g1361cd7d22e_0_0"/>
          <p:cNvSpPr/>
          <p:nvPr/>
        </p:nvSpPr>
        <p:spPr>
          <a:xfrm>
            <a:off x="7482484" y="742248"/>
            <a:ext cx="1299845" cy="433069"/>
          </a:xfrm>
          <a:custGeom>
            <a:rect b="b" l="l" r="r" t="t"/>
            <a:pathLst>
              <a:path extrusionOk="0" h="433069" w="1299845">
                <a:moveTo>
                  <a:pt x="1299297" y="432899"/>
                </a:moveTo>
                <a:lnTo>
                  <a:pt x="0" y="432899"/>
                </a:lnTo>
                <a:lnTo>
                  <a:pt x="421299" y="0"/>
                </a:lnTo>
                <a:lnTo>
                  <a:pt x="1299297" y="4328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56" name="Google Shape;56;g1361cd7d22e_0_0"/>
          <p:cNvPicPr preferRelativeResize="0"/>
          <p:nvPr/>
        </p:nvPicPr>
        <p:blipFill>
          <a:blip r:embed="rId4">
            <a:alphaModFix/>
          </a:blip>
          <a:stretch>
            <a:fillRect/>
          </a:stretch>
        </p:blipFill>
        <p:spPr>
          <a:xfrm>
            <a:off x="7482475" y="130200"/>
            <a:ext cx="889575" cy="845655"/>
          </a:xfrm>
          <a:prstGeom prst="rect">
            <a:avLst/>
          </a:prstGeom>
          <a:noFill/>
          <a:ln>
            <a:noFill/>
          </a:ln>
        </p:spPr>
      </p:pic>
      <p:sp>
        <p:nvSpPr>
          <p:cNvPr id="57" name="Google Shape;57;g1361cd7d22e_0_0"/>
          <p:cNvSpPr txBox="1"/>
          <p:nvPr/>
        </p:nvSpPr>
        <p:spPr>
          <a:xfrm>
            <a:off x="-503875" y="1229925"/>
            <a:ext cx="7783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lt1"/>
                </a:solidFill>
                <a:latin typeface="Roboto Condensed"/>
                <a:ea typeface="Roboto Condensed"/>
                <a:cs typeface="Roboto Condensed"/>
                <a:sym typeface="Roboto Condensed"/>
              </a:rPr>
              <a:t>MT19621 - MINI PROJECT</a:t>
            </a:r>
            <a:endParaRPr b="1" sz="2000">
              <a:solidFill>
                <a:schemeClr val="lt1"/>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sp>
        <p:nvSpPr>
          <p:cNvPr id="166" name="Google Shape;166;g123b8e8b9c5_0_125"/>
          <p:cNvSpPr/>
          <p:nvPr/>
        </p:nvSpPr>
        <p:spPr>
          <a:xfrm>
            <a:off x="6292837" y="223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67" name="Google Shape;167;g123b8e8b9c5_0_125"/>
          <p:cNvGrpSpPr/>
          <p:nvPr/>
        </p:nvGrpSpPr>
        <p:grpSpPr>
          <a:xfrm>
            <a:off x="0" y="12"/>
            <a:ext cx="7072630" cy="886031"/>
            <a:chOff x="0" y="50"/>
            <a:chExt cx="7072630" cy="1327785"/>
          </a:xfrm>
        </p:grpSpPr>
        <p:sp>
          <p:nvSpPr>
            <p:cNvPr id="168" name="Google Shape;168;g123b8e8b9c5_0_125"/>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9" name="Google Shape;169;g123b8e8b9c5_0_125"/>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70" name="Google Shape;170;g123b8e8b9c5_0_125"/>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1" name="Google Shape;171;g123b8e8b9c5_0_125"/>
          <p:cNvSpPr/>
          <p:nvPr/>
        </p:nvSpPr>
        <p:spPr>
          <a:xfrm>
            <a:off x="6949783" y="4646726"/>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t>9</a:t>
            </a:r>
            <a:endParaRPr b="1" i="0" sz="1800" u="none" cap="none" strike="noStrike">
              <a:solidFill>
                <a:srgbClr val="000000"/>
              </a:solidFill>
              <a:latin typeface="Arial"/>
              <a:ea typeface="Arial"/>
              <a:cs typeface="Arial"/>
              <a:sym typeface="Arial"/>
            </a:endParaRPr>
          </a:p>
        </p:txBody>
      </p:sp>
      <p:sp>
        <p:nvSpPr>
          <p:cNvPr id="172" name="Google Shape;172;g123b8e8b9c5_0_125"/>
          <p:cNvSpPr txBox="1"/>
          <p:nvPr>
            <p:ph type="title"/>
          </p:nvPr>
        </p:nvSpPr>
        <p:spPr>
          <a:xfrm>
            <a:off x="738900" y="373275"/>
            <a:ext cx="44055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Block Diagram:</a:t>
            </a:r>
            <a:endParaRPr sz="2000">
              <a:latin typeface="Roboto Condensed"/>
              <a:ea typeface="Roboto Condensed"/>
              <a:cs typeface="Roboto Condensed"/>
              <a:sym typeface="Roboto Condensed"/>
            </a:endParaRPr>
          </a:p>
        </p:txBody>
      </p:sp>
      <p:sp>
        <p:nvSpPr>
          <p:cNvPr id="173" name="Google Shape;173;g123b8e8b9c5_0_125"/>
          <p:cNvSpPr/>
          <p:nvPr/>
        </p:nvSpPr>
        <p:spPr>
          <a:xfrm>
            <a:off x="257375" y="282687"/>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74" name="Google Shape;174;g123b8e8b9c5_0_125"/>
          <p:cNvPicPr preferRelativeResize="0"/>
          <p:nvPr/>
        </p:nvPicPr>
        <p:blipFill>
          <a:blip r:embed="rId3">
            <a:alphaModFix/>
          </a:blip>
          <a:stretch>
            <a:fillRect/>
          </a:stretch>
        </p:blipFill>
        <p:spPr>
          <a:xfrm>
            <a:off x="1563250" y="1424813"/>
            <a:ext cx="5824300" cy="2984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g13394b4a0f4_1_0"/>
          <p:cNvSpPr/>
          <p:nvPr/>
        </p:nvSpPr>
        <p:spPr>
          <a:xfrm>
            <a:off x="6292837" y="223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80" name="Google Shape;180;g13394b4a0f4_1_0"/>
          <p:cNvGrpSpPr/>
          <p:nvPr/>
        </p:nvGrpSpPr>
        <p:grpSpPr>
          <a:xfrm>
            <a:off x="0" y="12"/>
            <a:ext cx="7072630" cy="886031"/>
            <a:chOff x="0" y="50"/>
            <a:chExt cx="7072630" cy="1327785"/>
          </a:xfrm>
        </p:grpSpPr>
        <p:sp>
          <p:nvSpPr>
            <p:cNvPr id="181" name="Google Shape;181;g13394b4a0f4_1_0"/>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2" name="Google Shape;182;g13394b4a0f4_1_0"/>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83" name="Google Shape;183;g13394b4a0f4_1_0"/>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 name="Google Shape;184;g13394b4a0f4_1_0"/>
          <p:cNvSpPr/>
          <p:nvPr/>
        </p:nvSpPr>
        <p:spPr>
          <a:xfrm>
            <a:off x="6946833" y="4646301"/>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1</a:t>
            </a:r>
            <a:r>
              <a:rPr b="1" lang="en-US" sz="1800"/>
              <a:t>0</a:t>
            </a:r>
            <a:endParaRPr b="1" i="0" sz="1800" u="none" cap="none" strike="noStrike">
              <a:solidFill>
                <a:srgbClr val="000000"/>
              </a:solidFill>
              <a:latin typeface="Arial"/>
              <a:ea typeface="Arial"/>
              <a:cs typeface="Arial"/>
              <a:sym typeface="Arial"/>
            </a:endParaRPr>
          </a:p>
        </p:txBody>
      </p:sp>
      <p:sp>
        <p:nvSpPr>
          <p:cNvPr id="185" name="Google Shape;185;g13394b4a0f4_1_0"/>
          <p:cNvSpPr txBox="1"/>
          <p:nvPr>
            <p:ph type="title"/>
          </p:nvPr>
        </p:nvSpPr>
        <p:spPr>
          <a:xfrm>
            <a:off x="826775" y="366525"/>
            <a:ext cx="4405500" cy="3360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Clr>
                <a:schemeClr val="dk1"/>
              </a:buClr>
              <a:buSzPts val="1100"/>
              <a:buFont typeface="Arial"/>
              <a:buNone/>
            </a:pPr>
            <a:r>
              <a:rPr lang="en-US" sz="2100">
                <a:solidFill>
                  <a:schemeClr val="lt1"/>
                </a:solidFill>
              </a:rPr>
              <a:t>Flow Chart</a:t>
            </a:r>
            <a:endParaRPr sz="2100">
              <a:solidFill>
                <a:schemeClr val="lt1"/>
              </a:solidFill>
              <a:latin typeface="Roboto Condensed"/>
              <a:ea typeface="Roboto Condensed"/>
              <a:cs typeface="Roboto Condensed"/>
              <a:sym typeface="Roboto Condensed"/>
            </a:endParaRPr>
          </a:p>
        </p:txBody>
      </p:sp>
      <p:sp>
        <p:nvSpPr>
          <p:cNvPr id="186" name="Google Shape;186;g13394b4a0f4_1_0"/>
          <p:cNvSpPr/>
          <p:nvPr/>
        </p:nvSpPr>
        <p:spPr>
          <a:xfrm>
            <a:off x="257375" y="282687"/>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 name="Google Shape;187;g13394b4a0f4_1_0"/>
          <p:cNvSpPr txBox="1"/>
          <p:nvPr/>
        </p:nvSpPr>
        <p:spPr>
          <a:xfrm>
            <a:off x="566625" y="1138700"/>
            <a:ext cx="728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5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88" name="Google Shape;188;g13394b4a0f4_1_0"/>
          <p:cNvPicPr preferRelativeResize="0"/>
          <p:nvPr/>
        </p:nvPicPr>
        <p:blipFill>
          <a:blip r:embed="rId3">
            <a:alphaModFix/>
          </a:blip>
          <a:stretch>
            <a:fillRect/>
          </a:stretch>
        </p:blipFill>
        <p:spPr>
          <a:xfrm>
            <a:off x="1582700" y="1014700"/>
            <a:ext cx="5418139" cy="4065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2" name="Shape 192"/>
        <p:cNvGrpSpPr/>
        <p:nvPr/>
      </p:nvGrpSpPr>
      <p:grpSpPr>
        <a:xfrm>
          <a:off x="0" y="0"/>
          <a:ext cx="0" cy="0"/>
          <a:chOff x="0" y="0"/>
          <a:chExt cx="0" cy="0"/>
        </a:xfrm>
      </p:grpSpPr>
      <p:sp>
        <p:nvSpPr>
          <p:cNvPr id="193" name="Google Shape;193;g1361cd7d22e_3_13"/>
          <p:cNvSpPr/>
          <p:nvPr/>
        </p:nvSpPr>
        <p:spPr>
          <a:xfrm>
            <a:off x="6292837" y="223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94" name="Google Shape;194;g1361cd7d22e_3_13"/>
          <p:cNvGrpSpPr/>
          <p:nvPr/>
        </p:nvGrpSpPr>
        <p:grpSpPr>
          <a:xfrm>
            <a:off x="0" y="12"/>
            <a:ext cx="7072630" cy="886031"/>
            <a:chOff x="0" y="50"/>
            <a:chExt cx="7072630" cy="1327785"/>
          </a:xfrm>
        </p:grpSpPr>
        <p:sp>
          <p:nvSpPr>
            <p:cNvPr id="195" name="Google Shape;195;g1361cd7d22e_3_13"/>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6" name="Google Shape;196;g1361cd7d22e_3_13"/>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97" name="Google Shape;197;g1361cd7d22e_3_13"/>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 name="Google Shape;198;g1361cd7d22e_3_13"/>
          <p:cNvSpPr/>
          <p:nvPr/>
        </p:nvSpPr>
        <p:spPr>
          <a:xfrm>
            <a:off x="6946833" y="4646301"/>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1</a:t>
            </a:r>
            <a:r>
              <a:rPr b="1" lang="en-US" sz="1800"/>
              <a:t>1</a:t>
            </a:r>
            <a:endParaRPr b="1" i="0" sz="1800" u="none" cap="none" strike="noStrike">
              <a:solidFill>
                <a:srgbClr val="000000"/>
              </a:solidFill>
              <a:latin typeface="Arial"/>
              <a:ea typeface="Arial"/>
              <a:cs typeface="Arial"/>
              <a:sym typeface="Arial"/>
            </a:endParaRPr>
          </a:p>
        </p:txBody>
      </p:sp>
      <p:sp>
        <p:nvSpPr>
          <p:cNvPr id="199" name="Google Shape;199;g1361cd7d22e_3_13"/>
          <p:cNvSpPr txBox="1"/>
          <p:nvPr>
            <p:ph type="title"/>
          </p:nvPr>
        </p:nvSpPr>
        <p:spPr>
          <a:xfrm>
            <a:off x="826775" y="366525"/>
            <a:ext cx="4405500" cy="3360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Clr>
                <a:schemeClr val="dk1"/>
              </a:buClr>
              <a:buSzPts val="1100"/>
              <a:buFont typeface="Arial"/>
              <a:buNone/>
            </a:pPr>
            <a:r>
              <a:rPr lang="en-US" sz="2100">
                <a:solidFill>
                  <a:schemeClr val="lt1"/>
                </a:solidFill>
              </a:rPr>
              <a:t>Fabrication process</a:t>
            </a:r>
            <a:endParaRPr sz="2100">
              <a:solidFill>
                <a:schemeClr val="lt1"/>
              </a:solidFill>
              <a:latin typeface="Roboto Condensed"/>
              <a:ea typeface="Roboto Condensed"/>
              <a:cs typeface="Roboto Condensed"/>
              <a:sym typeface="Roboto Condensed"/>
            </a:endParaRPr>
          </a:p>
        </p:txBody>
      </p:sp>
      <p:sp>
        <p:nvSpPr>
          <p:cNvPr id="200" name="Google Shape;200;g1361cd7d22e_3_13"/>
          <p:cNvSpPr/>
          <p:nvPr/>
        </p:nvSpPr>
        <p:spPr>
          <a:xfrm>
            <a:off x="257375" y="282687"/>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1" name="Google Shape;201;g1361cd7d22e_3_13"/>
          <p:cNvSpPr txBox="1"/>
          <p:nvPr/>
        </p:nvSpPr>
        <p:spPr>
          <a:xfrm>
            <a:off x="566625" y="1138700"/>
            <a:ext cx="728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5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g1219d1c195d_0_98"/>
          <p:cNvSpPr/>
          <p:nvPr/>
        </p:nvSpPr>
        <p:spPr>
          <a:xfrm>
            <a:off x="6292837" y="223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07" name="Google Shape;207;g1219d1c195d_0_98"/>
          <p:cNvGrpSpPr/>
          <p:nvPr/>
        </p:nvGrpSpPr>
        <p:grpSpPr>
          <a:xfrm>
            <a:off x="0" y="12"/>
            <a:ext cx="7072630" cy="886031"/>
            <a:chOff x="0" y="50"/>
            <a:chExt cx="7072630" cy="1327785"/>
          </a:xfrm>
        </p:grpSpPr>
        <p:sp>
          <p:nvSpPr>
            <p:cNvPr id="208" name="Google Shape;208;g1219d1c195d_0_98"/>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9" name="Google Shape;209;g1219d1c195d_0_98"/>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10" name="Google Shape;210;g1219d1c195d_0_98"/>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1" name="Google Shape;211;g1219d1c195d_0_98"/>
          <p:cNvSpPr/>
          <p:nvPr/>
        </p:nvSpPr>
        <p:spPr>
          <a:xfrm>
            <a:off x="6946833" y="4646301"/>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1</a:t>
            </a:r>
            <a:r>
              <a:rPr b="1" lang="en-US" sz="1800"/>
              <a:t>2</a:t>
            </a:r>
            <a:endParaRPr b="1" i="0" sz="1800" u="none" cap="none" strike="noStrike">
              <a:solidFill>
                <a:srgbClr val="000000"/>
              </a:solidFill>
              <a:latin typeface="Arial"/>
              <a:ea typeface="Arial"/>
              <a:cs typeface="Arial"/>
              <a:sym typeface="Arial"/>
            </a:endParaRPr>
          </a:p>
        </p:txBody>
      </p:sp>
      <p:sp>
        <p:nvSpPr>
          <p:cNvPr id="212" name="Google Shape;212;g1219d1c195d_0_98"/>
          <p:cNvSpPr txBox="1"/>
          <p:nvPr>
            <p:ph type="title"/>
          </p:nvPr>
        </p:nvSpPr>
        <p:spPr>
          <a:xfrm>
            <a:off x="826775" y="366525"/>
            <a:ext cx="4405500" cy="3207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lt1"/>
                </a:solidFill>
              </a:rPr>
              <a:t>Methodology:</a:t>
            </a:r>
            <a:endParaRPr sz="2500">
              <a:solidFill>
                <a:schemeClr val="lt1"/>
              </a:solidFill>
              <a:latin typeface="Roboto Condensed"/>
              <a:ea typeface="Roboto Condensed"/>
              <a:cs typeface="Roboto Condensed"/>
              <a:sym typeface="Roboto Condensed"/>
            </a:endParaRPr>
          </a:p>
        </p:txBody>
      </p:sp>
      <p:sp>
        <p:nvSpPr>
          <p:cNvPr id="213" name="Google Shape;213;g1219d1c195d_0_98"/>
          <p:cNvSpPr/>
          <p:nvPr/>
        </p:nvSpPr>
        <p:spPr>
          <a:xfrm>
            <a:off x="257375" y="282687"/>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4" name="Google Shape;214;g1219d1c195d_0_98"/>
          <p:cNvSpPr txBox="1"/>
          <p:nvPr/>
        </p:nvSpPr>
        <p:spPr>
          <a:xfrm>
            <a:off x="566625" y="1138700"/>
            <a:ext cx="7287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5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5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5" name="Google Shape;215;g1219d1c195d_0_98"/>
          <p:cNvSpPr txBox="1"/>
          <p:nvPr/>
        </p:nvSpPr>
        <p:spPr>
          <a:xfrm>
            <a:off x="385525" y="785250"/>
            <a:ext cx="8111700" cy="42945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Roboto Condensed"/>
              <a:ea typeface="Roboto Condensed"/>
              <a:cs typeface="Roboto Condensed"/>
              <a:sym typeface="Roboto Condensed"/>
            </a:endParaRPr>
          </a:p>
          <a:p>
            <a:pPr indent="-342900" lvl="0" marL="457200" marR="0" rtl="0" algn="just">
              <a:lnSpc>
                <a:spcPct val="100000"/>
              </a:lnSpc>
              <a:spcBef>
                <a:spcPts val="0"/>
              </a:spcBef>
              <a:spcAft>
                <a:spcPts val="0"/>
              </a:spcAft>
              <a:buClr>
                <a:schemeClr val="dk1"/>
              </a:buClr>
              <a:buSzPts val="1800"/>
              <a:buFont typeface="Roboto Condensed"/>
              <a:buChar char="➔"/>
            </a:pPr>
            <a:r>
              <a:rPr b="1" i="0" lang="en-US" sz="1800" u="none" cap="none" strike="noStrike">
                <a:solidFill>
                  <a:schemeClr val="dk1"/>
                </a:solidFill>
                <a:highlight>
                  <a:srgbClr val="FFFFFF"/>
                </a:highlight>
                <a:latin typeface="Roboto Condensed"/>
                <a:ea typeface="Roboto Condensed"/>
                <a:cs typeface="Roboto Condensed"/>
                <a:sym typeface="Roboto Condensed"/>
              </a:rPr>
              <a:t>Similar to a barcode reader, RFID readers work by sending and receiving data, but instead of having to scan a code, the data is transmitted over radio frequencies. An RFID door locking system requires RFID tags, antennas, an RFID reader, and a transceiver in order to function as a complete system.</a:t>
            </a:r>
            <a:endParaRPr b="1" i="0" sz="1800" u="none" cap="none" strike="noStrike">
              <a:solidFill>
                <a:schemeClr val="dk1"/>
              </a:solidFill>
              <a:highlight>
                <a:srgbClr val="FFFFFF"/>
              </a:highlight>
              <a:latin typeface="Roboto Condensed"/>
              <a:ea typeface="Roboto Condensed"/>
              <a:cs typeface="Roboto Condensed"/>
              <a:sym typeface="Roboto Condensed"/>
            </a:endParaRPr>
          </a:p>
          <a:p>
            <a:pPr indent="-342900" lvl="0" marL="457200" marR="0" rtl="0" algn="just">
              <a:lnSpc>
                <a:spcPct val="100000"/>
              </a:lnSpc>
              <a:spcBef>
                <a:spcPts val="0"/>
              </a:spcBef>
              <a:spcAft>
                <a:spcPts val="0"/>
              </a:spcAft>
              <a:buClr>
                <a:schemeClr val="dk1"/>
              </a:buClr>
              <a:buSzPts val="1800"/>
              <a:buFont typeface="Roboto Condensed"/>
              <a:buChar char="➔"/>
            </a:pPr>
            <a:r>
              <a:rPr b="1" i="0" lang="en-US" sz="1800" u="none" cap="none" strike="noStrike">
                <a:solidFill>
                  <a:schemeClr val="dk1"/>
                </a:solidFill>
                <a:highlight>
                  <a:srgbClr val="FFFFFF"/>
                </a:highlight>
                <a:latin typeface="Roboto Condensed"/>
                <a:ea typeface="Roboto Condensed"/>
                <a:cs typeface="Roboto Condensed"/>
                <a:sym typeface="Roboto Condensed"/>
              </a:rPr>
              <a:t>In an RFID door lock access control system, the user’s credential (usually a keycard or fob with an RFID chip) contains unique identifying information called a tag. </a:t>
            </a:r>
            <a:endParaRPr b="1" i="0" sz="1800" u="none" cap="none" strike="noStrike">
              <a:solidFill>
                <a:schemeClr val="dk1"/>
              </a:solidFill>
              <a:highlight>
                <a:srgbClr val="FFFFFF"/>
              </a:highlight>
              <a:latin typeface="Roboto Condensed"/>
              <a:ea typeface="Roboto Condensed"/>
              <a:cs typeface="Roboto Condensed"/>
              <a:sym typeface="Roboto Condensed"/>
            </a:endParaRPr>
          </a:p>
          <a:p>
            <a:pPr indent="-342900" lvl="0" marL="457200" marR="0" rtl="0" algn="just">
              <a:lnSpc>
                <a:spcPct val="100000"/>
              </a:lnSpc>
              <a:spcBef>
                <a:spcPts val="0"/>
              </a:spcBef>
              <a:spcAft>
                <a:spcPts val="0"/>
              </a:spcAft>
              <a:buClr>
                <a:schemeClr val="dk1"/>
              </a:buClr>
              <a:buSzPts val="1800"/>
              <a:buFont typeface="Roboto Condensed"/>
              <a:buChar char="➔"/>
            </a:pPr>
            <a:r>
              <a:rPr b="1" i="0" lang="en-US" sz="1800" u="none" cap="none" strike="noStrike">
                <a:solidFill>
                  <a:schemeClr val="dk1"/>
                </a:solidFill>
                <a:highlight>
                  <a:srgbClr val="FFFFFF"/>
                </a:highlight>
                <a:latin typeface="Roboto Condensed"/>
                <a:ea typeface="Roboto Condensed"/>
                <a:cs typeface="Roboto Condensed"/>
                <a:sym typeface="Roboto Condensed"/>
              </a:rPr>
              <a:t>When the user comes within proximity of a reader, the reader’s signal locates the information stored on the user’s RFID tag, can access  system. Once read, the system will either accept or deny the request to unlock the door. </a:t>
            </a:r>
            <a:endParaRPr b="1" i="0" sz="1800" u="none" cap="none" strike="noStrike">
              <a:solidFill>
                <a:schemeClr val="dk1"/>
              </a:solidFill>
              <a:highlight>
                <a:srgbClr val="FFFFFF"/>
              </a:highlight>
              <a:latin typeface="Roboto Condensed"/>
              <a:ea typeface="Roboto Condensed"/>
              <a:cs typeface="Roboto Condensed"/>
              <a:sym typeface="Roboto Condensed"/>
            </a:endParaRPr>
          </a:p>
          <a:p>
            <a:pPr indent="-342900" lvl="0" marL="457200" marR="0" rtl="0" algn="just">
              <a:lnSpc>
                <a:spcPct val="100000"/>
              </a:lnSpc>
              <a:spcBef>
                <a:spcPts val="0"/>
              </a:spcBef>
              <a:spcAft>
                <a:spcPts val="0"/>
              </a:spcAft>
              <a:buClr>
                <a:schemeClr val="dk1"/>
              </a:buClr>
              <a:buSzPts val="1800"/>
              <a:buFont typeface="Roboto Condensed"/>
              <a:buChar char="➔"/>
            </a:pPr>
            <a:r>
              <a:rPr b="1" i="0" lang="en-US" sz="1800" u="none" cap="none" strike="noStrike">
                <a:solidFill>
                  <a:schemeClr val="dk1"/>
                </a:solidFill>
                <a:highlight>
                  <a:srgbClr val="FFFFFF"/>
                </a:highlight>
                <a:latin typeface="Roboto Condensed"/>
                <a:ea typeface="Roboto Condensed"/>
                <a:cs typeface="Roboto Condensed"/>
                <a:sym typeface="Roboto Condensed"/>
              </a:rPr>
              <a:t>Data programed from an Arduino-enabled system to automatically operate the servo motor, making it possible to control door locker system to secure the things.</a:t>
            </a:r>
            <a:endParaRPr b="1" i="0" sz="1800" u="none" cap="none" strike="noStrike">
              <a:solidFill>
                <a:schemeClr val="dk1"/>
              </a:solidFill>
              <a:highlight>
                <a:srgbClr val="FFFFFF"/>
              </a:highlight>
              <a:latin typeface="Roboto Condensed"/>
              <a:ea typeface="Roboto Condensed"/>
              <a:cs typeface="Roboto Condensed"/>
              <a:sym typeface="Roboto Condensed"/>
            </a:endParaRPr>
          </a:p>
          <a:p>
            <a:pPr indent="0" lvl="0" marL="0" marR="0" rtl="0" algn="just">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highlight>
                <a:srgbClr val="FFFFFF"/>
              </a:highlight>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9" name="Shape 219"/>
        <p:cNvGrpSpPr/>
        <p:nvPr/>
      </p:nvGrpSpPr>
      <p:grpSpPr>
        <a:xfrm>
          <a:off x="0" y="0"/>
          <a:ext cx="0" cy="0"/>
          <a:chOff x="0" y="0"/>
          <a:chExt cx="0" cy="0"/>
        </a:xfrm>
      </p:grpSpPr>
      <p:sp>
        <p:nvSpPr>
          <p:cNvPr id="220" name="Google Shape;220;g7f4258253e3404d3_3"/>
          <p:cNvSpPr/>
          <p:nvPr/>
        </p:nvSpPr>
        <p:spPr>
          <a:xfrm>
            <a:off x="6292837" y="223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21" name="Google Shape;221;g7f4258253e3404d3_3"/>
          <p:cNvGrpSpPr/>
          <p:nvPr/>
        </p:nvGrpSpPr>
        <p:grpSpPr>
          <a:xfrm>
            <a:off x="0" y="12"/>
            <a:ext cx="7072630" cy="886031"/>
            <a:chOff x="0" y="50"/>
            <a:chExt cx="7072630" cy="1327785"/>
          </a:xfrm>
        </p:grpSpPr>
        <p:sp>
          <p:nvSpPr>
            <p:cNvPr id="222" name="Google Shape;222;g7f4258253e3404d3_3"/>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3" name="Google Shape;223;g7f4258253e3404d3_3"/>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24" name="Google Shape;224;g7f4258253e3404d3_3"/>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 name="Google Shape;225;g7f4258253e3404d3_3"/>
          <p:cNvSpPr/>
          <p:nvPr/>
        </p:nvSpPr>
        <p:spPr>
          <a:xfrm>
            <a:off x="6946833" y="4646301"/>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t>13</a:t>
            </a:r>
            <a:endParaRPr b="1" i="0" sz="1800" u="none" cap="none" strike="noStrike">
              <a:solidFill>
                <a:srgbClr val="000000"/>
              </a:solidFill>
              <a:latin typeface="Arial"/>
              <a:ea typeface="Arial"/>
              <a:cs typeface="Arial"/>
              <a:sym typeface="Arial"/>
            </a:endParaRPr>
          </a:p>
        </p:txBody>
      </p:sp>
      <p:sp>
        <p:nvSpPr>
          <p:cNvPr id="226" name="Google Shape;226;g7f4258253e3404d3_3"/>
          <p:cNvSpPr txBox="1"/>
          <p:nvPr>
            <p:ph type="title"/>
          </p:nvPr>
        </p:nvSpPr>
        <p:spPr>
          <a:xfrm>
            <a:off x="826775" y="366525"/>
            <a:ext cx="4405500" cy="3360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Clr>
                <a:schemeClr val="dk1"/>
              </a:buClr>
              <a:buSzPts val="1100"/>
              <a:buFont typeface="Arial"/>
              <a:buNone/>
            </a:pPr>
            <a:r>
              <a:rPr lang="en-US" sz="2100">
                <a:solidFill>
                  <a:schemeClr val="lt1"/>
                </a:solidFill>
              </a:rPr>
              <a:t>Project Result</a:t>
            </a:r>
            <a:endParaRPr sz="2100">
              <a:solidFill>
                <a:schemeClr val="lt1"/>
              </a:solidFill>
              <a:latin typeface="Roboto Condensed"/>
              <a:ea typeface="Roboto Condensed"/>
              <a:cs typeface="Roboto Condensed"/>
              <a:sym typeface="Roboto Condensed"/>
            </a:endParaRPr>
          </a:p>
        </p:txBody>
      </p:sp>
      <p:sp>
        <p:nvSpPr>
          <p:cNvPr id="227" name="Google Shape;227;g7f4258253e3404d3_3"/>
          <p:cNvSpPr/>
          <p:nvPr/>
        </p:nvSpPr>
        <p:spPr>
          <a:xfrm>
            <a:off x="257375" y="282687"/>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8" name="Google Shape;228;g7f4258253e3404d3_3"/>
          <p:cNvSpPr txBox="1"/>
          <p:nvPr/>
        </p:nvSpPr>
        <p:spPr>
          <a:xfrm>
            <a:off x="486525" y="1367688"/>
            <a:ext cx="7947900" cy="2604900"/>
          </a:xfrm>
          <a:prstGeom prst="rect">
            <a:avLst/>
          </a:prstGeom>
          <a:noFill/>
          <a:ln>
            <a:noFill/>
          </a:ln>
        </p:spPr>
        <p:txBody>
          <a:bodyPr anchorCtr="0" anchor="t" bIns="91425" lIns="91425" spcFirstLastPara="1" rIns="91425" wrap="square" tIns="91425">
            <a:spAutoFit/>
          </a:bodyPr>
          <a:lstStyle/>
          <a:p>
            <a:pPr indent="0" lvl="0" marL="0" marR="228600" rtl="0" algn="just">
              <a:lnSpc>
                <a:spcPct val="115000"/>
              </a:lnSpc>
              <a:spcBef>
                <a:spcPts val="0"/>
              </a:spcBef>
              <a:spcAft>
                <a:spcPts val="0"/>
              </a:spcAft>
              <a:buClr>
                <a:schemeClr val="dk1"/>
              </a:buClr>
              <a:buSzPts val="1100"/>
              <a:buFont typeface="Arial"/>
              <a:buNone/>
            </a:pPr>
            <a:r>
              <a:rPr b="1" lang="en-US" sz="1800">
                <a:solidFill>
                  <a:schemeClr val="dk1"/>
                </a:solidFill>
                <a:latin typeface="Roboto Condensed"/>
                <a:ea typeface="Roboto Condensed"/>
                <a:cs typeface="Roboto Condensed"/>
                <a:sym typeface="Roboto Condensed"/>
              </a:rPr>
              <a:t>We have achieved the process of designing the Automated Secure Door Lock System by using RFID Reader that automatically opens and closes the latches of the door through servo motor by scanning the RFID tag which was already registered by their unique RFID tag, Which allow the permission to access the door otherwise it displays an invalid tag or invalid user. Thereby reducing the risk of larceny and the security of students, organizations and family devices and their belongings can be safely secured at the lowest possible cost.</a:t>
            </a:r>
            <a:endParaRPr b="1" sz="1800">
              <a:solidFill>
                <a:schemeClr val="dk1"/>
              </a:solidFill>
              <a:latin typeface="Roboto Condensed"/>
              <a:ea typeface="Roboto Condensed"/>
              <a:cs typeface="Roboto Condensed"/>
              <a:sym typeface="Roboto Condensed"/>
            </a:endParaRPr>
          </a:p>
          <a:p>
            <a:pPr indent="0" lvl="0" marL="0" rtl="0" algn="just">
              <a:lnSpc>
                <a:spcPct val="115000"/>
              </a:lnSpc>
              <a:spcBef>
                <a:spcPts val="100"/>
              </a:spcBef>
              <a:spcAft>
                <a:spcPts val="300"/>
              </a:spcAft>
              <a:buClr>
                <a:schemeClr val="dk1"/>
              </a:buClr>
              <a:buSzPts val="1100"/>
              <a:buFont typeface="Arial"/>
              <a:buNone/>
            </a:pPr>
            <a:r>
              <a:rPr lang="en-US" sz="1150">
                <a:solidFill>
                  <a:schemeClr val="dk1"/>
                </a:solidFill>
              </a:rPr>
              <a:t> </a:t>
            </a:r>
            <a:endParaRPr sz="115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2" name="Shape 232"/>
        <p:cNvGrpSpPr/>
        <p:nvPr/>
      </p:nvGrpSpPr>
      <p:grpSpPr>
        <a:xfrm>
          <a:off x="0" y="0"/>
          <a:ext cx="0" cy="0"/>
          <a:chOff x="0" y="0"/>
          <a:chExt cx="0" cy="0"/>
        </a:xfrm>
      </p:grpSpPr>
      <p:sp>
        <p:nvSpPr>
          <p:cNvPr id="233" name="Google Shape;233;g13394b4a0f4_1_15"/>
          <p:cNvSpPr/>
          <p:nvPr/>
        </p:nvSpPr>
        <p:spPr>
          <a:xfrm>
            <a:off x="6292837" y="223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34" name="Google Shape;234;g13394b4a0f4_1_15"/>
          <p:cNvGrpSpPr/>
          <p:nvPr/>
        </p:nvGrpSpPr>
        <p:grpSpPr>
          <a:xfrm>
            <a:off x="0" y="12"/>
            <a:ext cx="7072630" cy="886031"/>
            <a:chOff x="0" y="50"/>
            <a:chExt cx="7072630" cy="1327785"/>
          </a:xfrm>
        </p:grpSpPr>
        <p:sp>
          <p:nvSpPr>
            <p:cNvPr id="235" name="Google Shape;235;g13394b4a0f4_1_15"/>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6" name="Google Shape;236;g13394b4a0f4_1_15"/>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37" name="Google Shape;237;g13394b4a0f4_1_15"/>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8" name="Google Shape;238;g13394b4a0f4_1_15"/>
          <p:cNvSpPr/>
          <p:nvPr/>
        </p:nvSpPr>
        <p:spPr>
          <a:xfrm>
            <a:off x="6946833" y="4646301"/>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t>14</a:t>
            </a:r>
            <a:endParaRPr b="1" i="0" sz="1800" u="none" cap="none" strike="noStrike">
              <a:solidFill>
                <a:srgbClr val="000000"/>
              </a:solidFill>
              <a:latin typeface="Arial"/>
              <a:ea typeface="Arial"/>
              <a:cs typeface="Arial"/>
              <a:sym typeface="Arial"/>
            </a:endParaRPr>
          </a:p>
        </p:txBody>
      </p:sp>
      <p:sp>
        <p:nvSpPr>
          <p:cNvPr id="239" name="Google Shape;239;g13394b4a0f4_1_15"/>
          <p:cNvSpPr txBox="1"/>
          <p:nvPr>
            <p:ph type="title"/>
          </p:nvPr>
        </p:nvSpPr>
        <p:spPr>
          <a:xfrm>
            <a:off x="826775" y="366525"/>
            <a:ext cx="4405500" cy="3360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Clr>
                <a:schemeClr val="dk1"/>
              </a:buClr>
              <a:buSzPts val="1100"/>
              <a:buFont typeface="Arial"/>
              <a:buNone/>
            </a:pPr>
            <a:r>
              <a:rPr lang="en-US" sz="2100">
                <a:solidFill>
                  <a:schemeClr val="lt1"/>
                </a:solidFill>
              </a:rPr>
              <a:t>Sample result</a:t>
            </a:r>
            <a:endParaRPr sz="2100">
              <a:solidFill>
                <a:schemeClr val="lt1"/>
              </a:solidFill>
              <a:latin typeface="Roboto Condensed"/>
              <a:ea typeface="Roboto Condensed"/>
              <a:cs typeface="Roboto Condensed"/>
              <a:sym typeface="Roboto Condensed"/>
            </a:endParaRPr>
          </a:p>
        </p:txBody>
      </p:sp>
      <p:sp>
        <p:nvSpPr>
          <p:cNvPr id="240" name="Google Shape;240;g13394b4a0f4_1_15"/>
          <p:cNvSpPr/>
          <p:nvPr/>
        </p:nvSpPr>
        <p:spPr>
          <a:xfrm>
            <a:off x="257375" y="282687"/>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 name="Google Shape;241;g13394b4a0f4_1_15"/>
          <p:cNvSpPr txBox="1"/>
          <p:nvPr/>
        </p:nvSpPr>
        <p:spPr>
          <a:xfrm>
            <a:off x="598050" y="1614750"/>
            <a:ext cx="3479700" cy="693000"/>
          </a:xfrm>
          <a:prstGeom prst="rect">
            <a:avLst/>
          </a:prstGeom>
          <a:noFill/>
          <a:ln>
            <a:noFill/>
          </a:ln>
        </p:spPr>
        <p:txBody>
          <a:bodyPr anchorCtr="0" anchor="t" bIns="91425" lIns="91425" spcFirstLastPara="1" rIns="91425" wrap="square" tIns="91425">
            <a:spAutoFit/>
          </a:bodyPr>
          <a:lstStyle/>
          <a:p>
            <a:pPr indent="0" lvl="0" marL="457200" marR="228600" rtl="0" algn="just">
              <a:lnSpc>
                <a:spcPct val="115000"/>
              </a:lnSpc>
              <a:spcBef>
                <a:spcPts val="0"/>
              </a:spcBef>
              <a:spcAft>
                <a:spcPts val="0"/>
              </a:spcAft>
              <a:buNone/>
            </a:pPr>
            <a:r>
              <a:t/>
            </a:r>
            <a:endParaRPr b="1" sz="1800">
              <a:solidFill>
                <a:schemeClr val="dk1"/>
              </a:solidFill>
              <a:latin typeface="Roboto Condensed"/>
              <a:ea typeface="Roboto Condensed"/>
              <a:cs typeface="Roboto Condensed"/>
              <a:sym typeface="Roboto Condensed"/>
            </a:endParaRPr>
          </a:p>
          <a:p>
            <a:pPr indent="0" lvl="0" marL="0" rtl="0" algn="just">
              <a:lnSpc>
                <a:spcPct val="115000"/>
              </a:lnSpc>
              <a:spcBef>
                <a:spcPts val="100"/>
              </a:spcBef>
              <a:spcAft>
                <a:spcPts val="300"/>
              </a:spcAft>
              <a:buNone/>
            </a:pPr>
            <a:r>
              <a:rPr lang="en-US" sz="1150">
                <a:solidFill>
                  <a:schemeClr val="dk1"/>
                </a:solidFill>
              </a:rPr>
              <a:t> </a:t>
            </a:r>
            <a:endParaRPr sz="1150">
              <a:solidFill>
                <a:schemeClr val="dk1"/>
              </a:solidFill>
            </a:endParaRPr>
          </a:p>
        </p:txBody>
      </p:sp>
      <p:pic>
        <p:nvPicPr>
          <p:cNvPr id="242" name="Google Shape;242;g13394b4a0f4_1_15"/>
          <p:cNvPicPr preferRelativeResize="0"/>
          <p:nvPr/>
        </p:nvPicPr>
        <p:blipFill>
          <a:blip r:embed="rId3">
            <a:alphaModFix/>
          </a:blip>
          <a:stretch>
            <a:fillRect/>
          </a:stretch>
        </p:blipFill>
        <p:spPr>
          <a:xfrm>
            <a:off x="734400" y="1166200"/>
            <a:ext cx="3058150" cy="3013675"/>
          </a:xfrm>
          <a:prstGeom prst="rect">
            <a:avLst/>
          </a:prstGeom>
          <a:noFill/>
          <a:ln>
            <a:noFill/>
          </a:ln>
        </p:spPr>
      </p:pic>
      <p:pic>
        <p:nvPicPr>
          <p:cNvPr id="243" name="Google Shape;243;g13394b4a0f4_1_15"/>
          <p:cNvPicPr preferRelativeResize="0"/>
          <p:nvPr/>
        </p:nvPicPr>
        <p:blipFill>
          <a:blip r:embed="rId4">
            <a:alphaModFix/>
          </a:blip>
          <a:stretch>
            <a:fillRect/>
          </a:stretch>
        </p:blipFill>
        <p:spPr>
          <a:xfrm>
            <a:off x="5056750" y="1166200"/>
            <a:ext cx="2937377" cy="2954424"/>
          </a:xfrm>
          <a:prstGeom prst="rect">
            <a:avLst/>
          </a:prstGeom>
          <a:noFill/>
          <a:ln>
            <a:noFill/>
          </a:ln>
        </p:spPr>
      </p:pic>
      <p:sp>
        <p:nvSpPr>
          <p:cNvPr id="244" name="Google Shape;244;g13394b4a0f4_1_15"/>
          <p:cNvSpPr txBox="1"/>
          <p:nvPr/>
        </p:nvSpPr>
        <p:spPr>
          <a:xfrm>
            <a:off x="734375" y="4370000"/>
            <a:ext cx="305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Fig 1.1.Frame Exterior (a)</a:t>
            </a:r>
            <a:endParaRPr>
              <a:latin typeface="Calibri"/>
              <a:ea typeface="Calibri"/>
              <a:cs typeface="Calibri"/>
              <a:sym typeface="Calibri"/>
            </a:endParaRPr>
          </a:p>
        </p:txBody>
      </p:sp>
      <p:sp>
        <p:nvSpPr>
          <p:cNvPr id="245" name="Google Shape;245;g13394b4a0f4_1_15"/>
          <p:cNvSpPr txBox="1"/>
          <p:nvPr/>
        </p:nvSpPr>
        <p:spPr>
          <a:xfrm>
            <a:off x="5056750" y="4334375"/>
            <a:ext cx="305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Fig 1.2 </a:t>
            </a:r>
            <a:r>
              <a:rPr lang="en-US">
                <a:latin typeface="Calibri"/>
                <a:ea typeface="Calibri"/>
                <a:cs typeface="Calibri"/>
                <a:sym typeface="Calibri"/>
              </a:rPr>
              <a:t>Frame Exterior (b)</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9" name="Shape 249"/>
        <p:cNvGrpSpPr/>
        <p:nvPr/>
      </p:nvGrpSpPr>
      <p:grpSpPr>
        <a:xfrm>
          <a:off x="0" y="0"/>
          <a:ext cx="0" cy="0"/>
          <a:chOff x="0" y="0"/>
          <a:chExt cx="0" cy="0"/>
        </a:xfrm>
      </p:grpSpPr>
      <p:sp>
        <p:nvSpPr>
          <p:cNvPr id="250" name="Google Shape;250;g1361cd7d22e_0_50"/>
          <p:cNvSpPr/>
          <p:nvPr/>
        </p:nvSpPr>
        <p:spPr>
          <a:xfrm>
            <a:off x="6292837" y="223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51" name="Google Shape;251;g1361cd7d22e_0_50"/>
          <p:cNvGrpSpPr/>
          <p:nvPr/>
        </p:nvGrpSpPr>
        <p:grpSpPr>
          <a:xfrm>
            <a:off x="0" y="12"/>
            <a:ext cx="7072630" cy="886031"/>
            <a:chOff x="0" y="50"/>
            <a:chExt cx="7072630" cy="1327785"/>
          </a:xfrm>
        </p:grpSpPr>
        <p:sp>
          <p:nvSpPr>
            <p:cNvPr id="252" name="Google Shape;252;g1361cd7d22e_0_50"/>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3" name="Google Shape;253;g1361cd7d22e_0_50"/>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54" name="Google Shape;254;g1361cd7d22e_0_50"/>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5" name="Google Shape;255;g1361cd7d22e_0_50"/>
          <p:cNvSpPr/>
          <p:nvPr/>
        </p:nvSpPr>
        <p:spPr>
          <a:xfrm>
            <a:off x="6946833" y="4646301"/>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t>15</a:t>
            </a:r>
            <a:endParaRPr b="1" i="0" sz="1800" u="none" cap="none" strike="noStrike">
              <a:solidFill>
                <a:srgbClr val="000000"/>
              </a:solidFill>
              <a:latin typeface="Arial"/>
              <a:ea typeface="Arial"/>
              <a:cs typeface="Arial"/>
              <a:sym typeface="Arial"/>
            </a:endParaRPr>
          </a:p>
        </p:txBody>
      </p:sp>
      <p:sp>
        <p:nvSpPr>
          <p:cNvPr id="256" name="Google Shape;256;g1361cd7d22e_0_50"/>
          <p:cNvSpPr txBox="1"/>
          <p:nvPr>
            <p:ph type="title"/>
          </p:nvPr>
        </p:nvSpPr>
        <p:spPr>
          <a:xfrm>
            <a:off x="826775" y="366525"/>
            <a:ext cx="4405500" cy="3360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Clr>
                <a:schemeClr val="dk1"/>
              </a:buClr>
              <a:buSzPts val="1100"/>
              <a:buFont typeface="Arial"/>
              <a:buNone/>
            </a:pPr>
            <a:r>
              <a:rPr lang="en-US" sz="2100">
                <a:solidFill>
                  <a:schemeClr val="lt1"/>
                </a:solidFill>
              </a:rPr>
              <a:t>Sample result</a:t>
            </a:r>
            <a:endParaRPr sz="2100">
              <a:solidFill>
                <a:schemeClr val="lt1"/>
              </a:solidFill>
              <a:latin typeface="Roboto Condensed"/>
              <a:ea typeface="Roboto Condensed"/>
              <a:cs typeface="Roboto Condensed"/>
              <a:sym typeface="Roboto Condensed"/>
            </a:endParaRPr>
          </a:p>
        </p:txBody>
      </p:sp>
      <p:sp>
        <p:nvSpPr>
          <p:cNvPr id="257" name="Google Shape;257;g1361cd7d22e_0_50"/>
          <p:cNvSpPr/>
          <p:nvPr/>
        </p:nvSpPr>
        <p:spPr>
          <a:xfrm>
            <a:off x="257375" y="282687"/>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8" name="Google Shape;258;g1361cd7d22e_0_50"/>
          <p:cNvSpPr txBox="1"/>
          <p:nvPr/>
        </p:nvSpPr>
        <p:spPr>
          <a:xfrm>
            <a:off x="598050" y="1614750"/>
            <a:ext cx="3479700" cy="693000"/>
          </a:xfrm>
          <a:prstGeom prst="rect">
            <a:avLst/>
          </a:prstGeom>
          <a:noFill/>
          <a:ln>
            <a:noFill/>
          </a:ln>
        </p:spPr>
        <p:txBody>
          <a:bodyPr anchorCtr="0" anchor="t" bIns="91425" lIns="91425" spcFirstLastPara="1" rIns="91425" wrap="square" tIns="91425">
            <a:spAutoFit/>
          </a:bodyPr>
          <a:lstStyle/>
          <a:p>
            <a:pPr indent="0" lvl="0" marL="457200" marR="228600" rtl="0" algn="just">
              <a:lnSpc>
                <a:spcPct val="115000"/>
              </a:lnSpc>
              <a:spcBef>
                <a:spcPts val="0"/>
              </a:spcBef>
              <a:spcAft>
                <a:spcPts val="0"/>
              </a:spcAft>
              <a:buNone/>
            </a:pPr>
            <a:r>
              <a:t/>
            </a:r>
            <a:endParaRPr b="1" sz="1800">
              <a:solidFill>
                <a:schemeClr val="dk1"/>
              </a:solidFill>
              <a:latin typeface="Roboto Condensed"/>
              <a:ea typeface="Roboto Condensed"/>
              <a:cs typeface="Roboto Condensed"/>
              <a:sym typeface="Roboto Condensed"/>
            </a:endParaRPr>
          </a:p>
          <a:p>
            <a:pPr indent="0" lvl="0" marL="0" rtl="0" algn="just">
              <a:lnSpc>
                <a:spcPct val="115000"/>
              </a:lnSpc>
              <a:spcBef>
                <a:spcPts val="100"/>
              </a:spcBef>
              <a:spcAft>
                <a:spcPts val="300"/>
              </a:spcAft>
              <a:buNone/>
            </a:pPr>
            <a:r>
              <a:rPr lang="en-US" sz="1150">
                <a:solidFill>
                  <a:schemeClr val="dk1"/>
                </a:solidFill>
              </a:rPr>
              <a:t> </a:t>
            </a:r>
            <a:endParaRPr sz="1150">
              <a:solidFill>
                <a:schemeClr val="dk1"/>
              </a:solidFill>
            </a:endParaRPr>
          </a:p>
        </p:txBody>
      </p:sp>
      <p:pic>
        <p:nvPicPr>
          <p:cNvPr id="259" name="Google Shape;259;g1361cd7d22e_0_50"/>
          <p:cNvPicPr preferRelativeResize="0"/>
          <p:nvPr/>
        </p:nvPicPr>
        <p:blipFill>
          <a:blip r:embed="rId3">
            <a:alphaModFix/>
          </a:blip>
          <a:stretch>
            <a:fillRect/>
          </a:stretch>
        </p:blipFill>
        <p:spPr>
          <a:xfrm>
            <a:off x="2082175" y="1103075"/>
            <a:ext cx="4300700" cy="3394575"/>
          </a:xfrm>
          <a:prstGeom prst="rect">
            <a:avLst/>
          </a:prstGeom>
          <a:noFill/>
          <a:ln>
            <a:noFill/>
          </a:ln>
        </p:spPr>
      </p:pic>
      <p:sp>
        <p:nvSpPr>
          <p:cNvPr id="260" name="Google Shape;260;g1361cd7d22e_0_50"/>
          <p:cNvSpPr txBox="1"/>
          <p:nvPr/>
        </p:nvSpPr>
        <p:spPr>
          <a:xfrm>
            <a:off x="2703425" y="4598600"/>
            <a:ext cx="305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Fig 1.3.</a:t>
            </a:r>
            <a:r>
              <a:rPr lang="en-US">
                <a:latin typeface="Calibri"/>
                <a:ea typeface="Calibri"/>
                <a:cs typeface="Calibri"/>
                <a:sym typeface="Calibri"/>
              </a:rPr>
              <a:t>Frame Interior</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4" name="Shape 264"/>
        <p:cNvGrpSpPr/>
        <p:nvPr/>
      </p:nvGrpSpPr>
      <p:grpSpPr>
        <a:xfrm>
          <a:off x="0" y="0"/>
          <a:ext cx="0" cy="0"/>
          <a:chOff x="0" y="0"/>
          <a:chExt cx="0" cy="0"/>
        </a:xfrm>
      </p:grpSpPr>
      <p:sp>
        <p:nvSpPr>
          <p:cNvPr id="265" name="Google Shape;265;g11c361fae17_0_1"/>
          <p:cNvSpPr/>
          <p:nvPr/>
        </p:nvSpPr>
        <p:spPr>
          <a:xfrm>
            <a:off x="6292837" y="223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66" name="Google Shape;266;g11c361fae17_0_1"/>
          <p:cNvGrpSpPr/>
          <p:nvPr/>
        </p:nvGrpSpPr>
        <p:grpSpPr>
          <a:xfrm>
            <a:off x="0" y="12"/>
            <a:ext cx="7072630" cy="886031"/>
            <a:chOff x="0" y="50"/>
            <a:chExt cx="7072630" cy="1327785"/>
          </a:xfrm>
        </p:grpSpPr>
        <p:sp>
          <p:nvSpPr>
            <p:cNvPr id="267" name="Google Shape;267;g11c361fae17_0_1"/>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8" name="Google Shape;268;g11c361fae17_0_1"/>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69" name="Google Shape;269;g11c361fae17_0_1"/>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0" name="Google Shape;270;g11c361fae17_0_1"/>
          <p:cNvSpPr/>
          <p:nvPr/>
        </p:nvSpPr>
        <p:spPr>
          <a:xfrm>
            <a:off x="6949783" y="4646726"/>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1</a:t>
            </a:r>
            <a:r>
              <a:rPr b="1" lang="en-US" sz="1800"/>
              <a:t>6</a:t>
            </a:r>
            <a:endParaRPr b="1" i="0" sz="1800" u="none" cap="none" strike="noStrike">
              <a:solidFill>
                <a:srgbClr val="000000"/>
              </a:solidFill>
              <a:latin typeface="Arial"/>
              <a:ea typeface="Arial"/>
              <a:cs typeface="Arial"/>
              <a:sym typeface="Arial"/>
            </a:endParaRPr>
          </a:p>
        </p:txBody>
      </p:sp>
      <p:sp>
        <p:nvSpPr>
          <p:cNvPr id="271" name="Google Shape;271;g11c361fae17_0_1"/>
          <p:cNvSpPr txBox="1"/>
          <p:nvPr>
            <p:ph type="title"/>
          </p:nvPr>
        </p:nvSpPr>
        <p:spPr>
          <a:xfrm>
            <a:off x="826775" y="327975"/>
            <a:ext cx="44055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Deviations from the work with reasons</a:t>
            </a:r>
            <a:r>
              <a:rPr lang="en-US"/>
              <a:t>:</a:t>
            </a:r>
            <a:endParaRPr sz="2000">
              <a:latin typeface="Roboto Condensed"/>
              <a:ea typeface="Roboto Condensed"/>
              <a:cs typeface="Roboto Condensed"/>
              <a:sym typeface="Roboto Condensed"/>
            </a:endParaRPr>
          </a:p>
        </p:txBody>
      </p:sp>
      <p:sp>
        <p:nvSpPr>
          <p:cNvPr id="272" name="Google Shape;272;g11c361fae17_0_1"/>
          <p:cNvSpPr/>
          <p:nvPr/>
        </p:nvSpPr>
        <p:spPr>
          <a:xfrm>
            <a:off x="257375" y="282687"/>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3" name="Google Shape;273;g11c361fae17_0_1"/>
          <p:cNvSpPr txBox="1"/>
          <p:nvPr/>
        </p:nvSpPr>
        <p:spPr>
          <a:xfrm>
            <a:off x="560850" y="1531325"/>
            <a:ext cx="8022300" cy="3417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SzPts val="1800"/>
              <a:buFont typeface="Roboto Condensed"/>
              <a:buChar char="➔"/>
            </a:pPr>
            <a:r>
              <a:rPr b="1" lang="en-US" sz="1800">
                <a:latin typeface="Roboto Condensed"/>
                <a:ea typeface="Roboto Condensed"/>
                <a:cs typeface="Roboto Condensed"/>
                <a:sym typeface="Roboto Condensed"/>
              </a:rPr>
              <a:t>In frame designing </a:t>
            </a:r>
            <a:r>
              <a:rPr b="1" lang="en-US" sz="1800">
                <a:latin typeface="Roboto Condensed"/>
                <a:ea typeface="Roboto Condensed"/>
                <a:cs typeface="Roboto Condensed"/>
                <a:sym typeface="Roboto Condensed"/>
              </a:rPr>
              <a:t>initial</a:t>
            </a:r>
            <a:r>
              <a:rPr b="1" lang="en-US" sz="1800">
                <a:latin typeface="Roboto Condensed"/>
                <a:ea typeface="Roboto Condensed"/>
                <a:cs typeface="Roboto Condensed"/>
                <a:sym typeface="Roboto Condensed"/>
              </a:rPr>
              <a:t>ly we have used acrylic sheet but the sheet was shatter during t</a:t>
            </a:r>
            <a:r>
              <a:rPr b="1" lang="en-US" sz="1800">
                <a:latin typeface="Roboto Condensed"/>
                <a:ea typeface="Roboto Condensed"/>
                <a:cs typeface="Roboto Condensed"/>
                <a:sym typeface="Roboto Condensed"/>
              </a:rPr>
              <a:t>h</a:t>
            </a:r>
            <a:r>
              <a:rPr b="1" lang="en-US" sz="1800">
                <a:latin typeface="Roboto Condensed"/>
                <a:ea typeface="Roboto Condensed"/>
                <a:cs typeface="Roboto Condensed"/>
                <a:sym typeface="Roboto Condensed"/>
              </a:rPr>
              <a:t>e halfway of the project then we have used wood for the framework.</a:t>
            </a:r>
            <a:endParaRPr b="1" sz="1800">
              <a:latin typeface="Roboto Condensed"/>
              <a:ea typeface="Roboto Condensed"/>
              <a:cs typeface="Roboto Condensed"/>
              <a:sym typeface="Roboto Condensed"/>
            </a:endParaRPr>
          </a:p>
          <a:p>
            <a:pPr indent="-342900" lvl="0" marL="457200" marR="0" rtl="0" algn="l">
              <a:lnSpc>
                <a:spcPct val="150000"/>
              </a:lnSpc>
              <a:spcBef>
                <a:spcPts val="0"/>
              </a:spcBef>
              <a:spcAft>
                <a:spcPts val="0"/>
              </a:spcAft>
              <a:buSzPts val="1800"/>
              <a:buFont typeface="Roboto Condensed"/>
              <a:buChar char="➔"/>
            </a:pPr>
            <a:r>
              <a:rPr b="1" lang="en-US" sz="1800">
                <a:latin typeface="Roboto Condensed"/>
                <a:ea typeface="Roboto Condensed"/>
                <a:cs typeface="Roboto Condensed"/>
                <a:sym typeface="Roboto Condensed"/>
              </a:rPr>
              <a:t>The error in controlling the speed of the motor have noticed and we resolve it by changing the in the programme</a:t>
            </a:r>
            <a:endParaRPr b="1" sz="1800">
              <a:latin typeface="Roboto Condensed"/>
              <a:ea typeface="Roboto Condensed"/>
              <a:cs typeface="Roboto Condensed"/>
              <a:sym typeface="Roboto Condensed"/>
            </a:endParaRPr>
          </a:p>
          <a:p>
            <a:pPr indent="-342900" lvl="0" marL="457200" marR="0" rtl="0" algn="l">
              <a:lnSpc>
                <a:spcPct val="150000"/>
              </a:lnSpc>
              <a:spcBef>
                <a:spcPts val="0"/>
              </a:spcBef>
              <a:spcAft>
                <a:spcPts val="0"/>
              </a:spcAft>
              <a:buSzPts val="1800"/>
              <a:buFont typeface="Roboto Condensed"/>
              <a:buChar char="➔"/>
            </a:pPr>
            <a:r>
              <a:rPr b="1" lang="en-US" sz="1800">
                <a:latin typeface="Roboto Condensed"/>
                <a:ea typeface="Roboto Condensed"/>
                <a:cs typeface="Roboto Condensed"/>
                <a:sym typeface="Roboto Condensed"/>
              </a:rPr>
              <a:t>we had observe problem in scanning the RFID card and eventually we had fix it.</a:t>
            </a:r>
            <a:endParaRPr b="1" sz="1800">
              <a:latin typeface="Roboto Condensed"/>
              <a:ea typeface="Roboto Condensed"/>
              <a:cs typeface="Roboto Condensed"/>
              <a:sym typeface="Roboto Condensed"/>
            </a:endParaRPr>
          </a:p>
          <a:p>
            <a:pPr indent="0" lvl="0" marL="0" marR="0" rtl="0" algn="l">
              <a:lnSpc>
                <a:spcPct val="150000"/>
              </a:lnSpc>
              <a:spcBef>
                <a:spcPts val="0"/>
              </a:spcBef>
              <a:spcAft>
                <a:spcPts val="0"/>
              </a:spcAft>
              <a:buNone/>
            </a:pPr>
            <a:r>
              <a:t/>
            </a:r>
            <a:endParaRPr b="1" sz="1800">
              <a:latin typeface="Roboto Condensed"/>
              <a:ea typeface="Roboto Condensed"/>
              <a:cs typeface="Roboto Condensed"/>
              <a:sym typeface="Roboto Condensed"/>
            </a:endParaRPr>
          </a:p>
          <a:p>
            <a:pPr indent="0" lvl="0" marL="457200" marR="0" rtl="0" algn="l">
              <a:lnSpc>
                <a:spcPct val="150000"/>
              </a:lnSpc>
              <a:spcBef>
                <a:spcPts val="0"/>
              </a:spcBef>
              <a:spcAft>
                <a:spcPts val="0"/>
              </a:spcAft>
              <a:buNone/>
            </a:pPr>
            <a:r>
              <a:t/>
            </a:r>
            <a:endParaRPr b="1" sz="1800">
              <a:latin typeface="Roboto Condensed"/>
              <a:ea typeface="Roboto Condensed"/>
              <a:cs typeface="Roboto Condensed"/>
              <a:sym typeface="Roboto Condensed"/>
            </a:endParaRPr>
          </a:p>
          <a:p>
            <a:pPr indent="0" lvl="0" marL="457200" marR="0" rtl="0" algn="l">
              <a:lnSpc>
                <a:spcPct val="150000"/>
              </a:lnSpc>
              <a:spcBef>
                <a:spcPts val="0"/>
              </a:spcBef>
              <a:spcAft>
                <a:spcPts val="0"/>
              </a:spcAft>
              <a:buNone/>
            </a:pPr>
            <a:r>
              <a:t/>
            </a:r>
            <a:endParaRPr b="1" sz="2100">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7" name="Shape 277"/>
        <p:cNvGrpSpPr/>
        <p:nvPr/>
      </p:nvGrpSpPr>
      <p:grpSpPr>
        <a:xfrm>
          <a:off x="0" y="0"/>
          <a:ext cx="0" cy="0"/>
          <a:chOff x="0" y="0"/>
          <a:chExt cx="0" cy="0"/>
        </a:xfrm>
      </p:grpSpPr>
      <p:sp>
        <p:nvSpPr>
          <p:cNvPr id="278" name="Google Shape;278;g13394b4a0f4_1_29"/>
          <p:cNvSpPr/>
          <p:nvPr/>
        </p:nvSpPr>
        <p:spPr>
          <a:xfrm>
            <a:off x="6292837" y="223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79" name="Google Shape;279;g13394b4a0f4_1_29"/>
          <p:cNvGrpSpPr/>
          <p:nvPr/>
        </p:nvGrpSpPr>
        <p:grpSpPr>
          <a:xfrm>
            <a:off x="0" y="12"/>
            <a:ext cx="7072630" cy="886031"/>
            <a:chOff x="0" y="50"/>
            <a:chExt cx="7072630" cy="1327785"/>
          </a:xfrm>
        </p:grpSpPr>
        <p:sp>
          <p:nvSpPr>
            <p:cNvPr id="280" name="Google Shape;280;g13394b4a0f4_1_29"/>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1" name="Google Shape;281;g13394b4a0f4_1_29"/>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82" name="Google Shape;282;g13394b4a0f4_1_29"/>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3" name="Google Shape;283;g13394b4a0f4_1_29"/>
          <p:cNvSpPr/>
          <p:nvPr/>
        </p:nvSpPr>
        <p:spPr>
          <a:xfrm>
            <a:off x="6946833" y="4646301"/>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t>17</a:t>
            </a:r>
            <a:endParaRPr b="1" i="0" sz="1800" u="none" cap="none" strike="noStrike">
              <a:solidFill>
                <a:srgbClr val="000000"/>
              </a:solidFill>
              <a:latin typeface="Arial"/>
              <a:ea typeface="Arial"/>
              <a:cs typeface="Arial"/>
              <a:sym typeface="Arial"/>
            </a:endParaRPr>
          </a:p>
        </p:txBody>
      </p:sp>
      <p:sp>
        <p:nvSpPr>
          <p:cNvPr id="284" name="Google Shape;284;g13394b4a0f4_1_29"/>
          <p:cNvSpPr txBox="1"/>
          <p:nvPr>
            <p:ph type="title"/>
          </p:nvPr>
        </p:nvSpPr>
        <p:spPr>
          <a:xfrm>
            <a:off x="826775" y="366525"/>
            <a:ext cx="4405500" cy="3207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lt1"/>
                </a:solidFill>
              </a:rPr>
              <a:t>Final outcome of the work</a:t>
            </a:r>
            <a:r>
              <a:rPr lang="en-US" sz="1600">
                <a:solidFill>
                  <a:schemeClr val="lt1"/>
                </a:solidFill>
              </a:rPr>
              <a:t>:</a:t>
            </a:r>
            <a:endParaRPr sz="2100">
              <a:solidFill>
                <a:schemeClr val="lt1"/>
              </a:solidFill>
              <a:latin typeface="Roboto Condensed"/>
              <a:ea typeface="Roboto Condensed"/>
              <a:cs typeface="Roboto Condensed"/>
              <a:sym typeface="Roboto Condensed"/>
            </a:endParaRPr>
          </a:p>
        </p:txBody>
      </p:sp>
      <p:sp>
        <p:nvSpPr>
          <p:cNvPr id="285" name="Google Shape;285;g13394b4a0f4_1_29"/>
          <p:cNvSpPr/>
          <p:nvPr/>
        </p:nvSpPr>
        <p:spPr>
          <a:xfrm>
            <a:off x="257375" y="282687"/>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6" name="Google Shape;286;g13394b4a0f4_1_29"/>
          <p:cNvSpPr txBox="1"/>
          <p:nvPr/>
        </p:nvSpPr>
        <p:spPr>
          <a:xfrm>
            <a:off x="374425" y="1007050"/>
            <a:ext cx="8111700" cy="32169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1" i="0" sz="1700" u="none" cap="none" strike="noStrike">
              <a:solidFill>
                <a:srgbClr val="000000"/>
              </a:solidFill>
              <a:latin typeface="Roboto Condensed"/>
              <a:ea typeface="Roboto Condensed"/>
              <a:cs typeface="Roboto Condensed"/>
              <a:sym typeface="Roboto Condensed"/>
            </a:endParaRPr>
          </a:p>
          <a:p>
            <a:pPr indent="-342900" lvl="0" marL="457200" marR="0" rtl="0" algn="just">
              <a:lnSpc>
                <a:spcPct val="100000"/>
              </a:lnSpc>
              <a:spcBef>
                <a:spcPts val="0"/>
              </a:spcBef>
              <a:spcAft>
                <a:spcPts val="0"/>
              </a:spcAft>
              <a:buClr>
                <a:schemeClr val="dk1"/>
              </a:buClr>
              <a:buSzPts val="1800"/>
              <a:buFont typeface="Roboto Condensed"/>
              <a:buChar char="➔"/>
            </a:pPr>
            <a:r>
              <a:rPr b="1" lang="en-US" sz="1800">
                <a:solidFill>
                  <a:schemeClr val="dk1"/>
                </a:solidFill>
                <a:highlight>
                  <a:srgbClr val="FFFFFF"/>
                </a:highlight>
                <a:latin typeface="Roboto Condensed"/>
                <a:ea typeface="Roboto Condensed"/>
                <a:cs typeface="Roboto Condensed"/>
                <a:sym typeface="Roboto Condensed"/>
              </a:rPr>
              <a:t>The locker system had been examine with distinct RFID tag to guide the servo motor for apparent the door.</a:t>
            </a:r>
            <a:endParaRPr b="1" sz="1800">
              <a:solidFill>
                <a:schemeClr val="dk1"/>
              </a:solidFill>
              <a:highlight>
                <a:srgbClr val="FFFFFF"/>
              </a:highlight>
              <a:latin typeface="Roboto Condensed"/>
              <a:ea typeface="Roboto Condensed"/>
              <a:cs typeface="Roboto Condensed"/>
              <a:sym typeface="Roboto Condensed"/>
            </a:endParaRPr>
          </a:p>
          <a:p>
            <a:pPr indent="0" lvl="0" marL="457200" marR="0" rtl="0" algn="just">
              <a:lnSpc>
                <a:spcPct val="100000"/>
              </a:lnSpc>
              <a:spcBef>
                <a:spcPts val="0"/>
              </a:spcBef>
              <a:spcAft>
                <a:spcPts val="0"/>
              </a:spcAft>
              <a:buNone/>
            </a:pPr>
            <a:r>
              <a:rPr b="1" lang="en-US" sz="1800">
                <a:solidFill>
                  <a:schemeClr val="dk1"/>
                </a:solidFill>
                <a:highlight>
                  <a:srgbClr val="FFFFFF"/>
                </a:highlight>
                <a:latin typeface="Roboto Condensed"/>
                <a:ea typeface="Roboto Condensed"/>
                <a:cs typeface="Roboto Condensed"/>
                <a:sym typeface="Roboto Condensed"/>
              </a:rPr>
              <a:t> </a:t>
            </a:r>
            <a:endParaRPr b="1" sz="1800">
              <a:solidFill>
                <a:schemeClr val="dk1"/>
              </a:solidFill>
              <a:highlight>
                <a:srgbClr val="FFFFFF"/>
              </a:highlight>
              <a:latin typeface="Roboto Condensed"/>
              <a:ea typeface="Roboto Condensed"/>
              <a:cs typeface="Roboto Condensed"/>
              <a:sym typeface="Roboto Condensed"/>
            </a:endParaRPr>
          </a:p>
          <a:p>
            <a:pPr indent="-342900" lvl="0" marL="457200" marR="0" rtl="0" algn="just">
              <a:lnSpc>
                <a:spcPct val="100000"/>
              </a:lnSpc>
              <a:spcBef>
                <a:spcPts val="0"/>
              </a:spcBef>
              <a:spcAft>
                <a:spcPts val="0"/>
              </a:spcAft>
              <a:buClr>
                <a:schemeClr val="dk1"/>
              </a:buClr>
              <a:buSzPts val="1800"/>
              <a:buFont typeface="Roboto Condensed"/>
              <a:buChar char="➔"/>
            </a:pPr>
            <a:r>
              <a:rPr b="1" lang="en-US" sz="1800">
                <a:solidFill>
                  <a:schemeClr val="dk1"/>
                </a:solidFill>
                <a:highlight>
                  <a:srgbClr val="FFFFFF"/>
                </a:highlight>
                <a:latin typeface="Roboto Condensed"/>
                <a:ea typeface="Roboto Condensed"/>
                <a:cs typeface="Roboto Condensed"/>
                <a:sym typeface="Roboto Condensed"/>
              </a:rPr>
              <a:t>Each locker has unique RFID frequency so the user whose has been registered could access the locker using their own unique RFID tag . while </a:t>
            </a:r>
            <a:r>
              <a:rPr b="1" lang="en-US" sz="1800">
                <a:solidFill>
                  <a:schemeClr val="dk1"/>
                </a:solidFill>
                <a:highlight>
                  <a:schemeClr val="lt1"/>
                </a:highlight>
                <a:latin typeface="Roboto Condensed"/>
                <a:ea typeface="Roboto Condensed"/>
                <a:cs typeface="Roboto Condensed"/>
                <a:sym typeface="Roboto Condensed"/>
              </a:rPr>
              <a:t>the non user or the unknown person were unable to access the locker</a:t>
            </a:r>
            <a:endParaRPr b="1" sz="1800">
              <a:solidFill>
                <a:schemeClr val="dk1"/>
              </a:solidFill>
              <a:highlight>
                <a:srgbClr val="FFFFFF"/>
              </a:highlight>
              <a:latin typeface="Roboto Condensed"/>
              <a:ea typeface="Roboto Condensed"/>
              <a:cs typeface="Roboto Condensed"/>
              <a:sym typeface="Roboto Condensed"/>
            </a:endParaRPr>
          </a:p>
          <a:p>
            <a:pPr indent="0" lvl="0" marL="457200" marR="0" rtl="0" algn="just">
              <a:lnSpc>
                <a:spcPct val="100000"/>
              </a:lnSpc>
              <a:spcBef>
                <a:spcPts val="0"/>
              </a:spcBef>
              <a:spcAft>
                <a:spcPts val="0"/>
              </a:spcAft>
              <a:buNone/>
            </a:pPr>
            <a:r>
              <a:rPr b="1" lang="en-US" sz="1800">
                <a:solidFill>
                  <a:schemeClr val="dk1"/>
                </a:solidFill>
                <a:highlight>
                  <a:srgbClr val="FFFFFF"/>
                </a:highlight>
                <a:latin typeface="Roboto Condensed"/>
                <a:ea typeface="Roboto Condensed"/>
                <a:cs typeface="Roboto Condensed"/>
                <a:sym typeface="Roboto Condensed"/>
              </a:rPr>
              <a:t> </a:t>
            </a:r>
            <a:endParaRPr b="1" sz="1800">
              <a:solidFill>
                <a:schemeClr val="dk1"/>
              </a:solidFill>
              <a:highlight>
                <a:srgbClr val="FFFFFF"/>
              </a:highlight>
              <a:latin typeface="Roboto Condensed"/>
              <a:ea typeface="Roboto Condensed"/>
              <a:cs typeface="Roboto Condensed"/>
              <a:sym typeface="Roboto Condensed"/>
            </a:endParaRPr>
          </a:p>
          <a:p>
            <a:pPr indent="-342900" lvl="0" marL="457200" marR="0" rtl="0" algn="just">
              <a:lnSpc>
                <a:spcPct val="100000"/>
              </a:lnSpc>
              <a:spcBef>
                <a:spcPts val="0"/>
              </a:spcBef>
              <a:spcAft>
                <a:spcPts val="0"/>
              </a:spcAft>
              <a:buClr>
                <a:schemeClr val="dk1"/>
              </a:buClr>
              <a:buSzPts val="1800"/>
              <a:buFont typeface="Roboto Condensed"/>
              <a:buChar char="➔"/>
            </a:pPr>
            <a:r>
              <a:rPr b="1" lang="en-US" sz="1800">
                <a:solidFill>
                  <a:schemeClr val="dk1"/>
                </a:solidFill>
                <a:highlight>
                  <a:srgbClr val="FFFFFF"/>
                </a:highlight>
                <a:latin typeface="Roboto Condensed"/>
                <a:ea typeface="Roboto Condensed"/>
                <a:cs typeface="Roboto Condensed"/>
                <a:sym typeface="Roboto Condensed"/>
              </a:rPr>
              <a:t>Based on the implementation this system helps the students to improve the authentication approach to enhance the security , comfortability and privacy requirements.</a:t>
            </a:r>
            <a:endParaRPr b="1" sz="1800">
              <a:solidFill>
                <a:schemeClr val="dk1"/>
              </a:solidFill>
              <a:highlight>
                <a:srgbClr val="FFFFFF"/>
              </a:highlight>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0" name="Shape 290"/>
        <p:cNvGrpSpPr/>
        <p:nvPr/>
      </p:nvGrpSpPr>
      <p:grpSpPr>
        <a:xfrm>
          <a:off x="0" y="0"/>
          <a:ext cx="0" cy="0"/>
          <a:chOff x="0" y="0"/>
          <a:chExt cx="0" cy="0"/>
        </a:xfrm>
      </p:grpSpPr>
      <p:sp>
        <p:nvSpPr>
          <p:cNvPr id="291" name="Google Shape;291;g1361cd7d22e_0_113"/>
          <p:cNvSpPr/>
          <p:nvPr/>
        </p:nvSpPr>
        <p:spPr>
          <a:xfrm>
            <a:off x="6292837" y="223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92" name="Google Shape;292;g1361cd7d22e_0_113"/>
          <p:cNvGrpSpPr/>
          <p:nvPr/>
        </p:nvGrpSpPr>
        <p:grpSpPr>
          <a:xfrm>
            <a:off x="0" y="12"/>
            <a:ext cx="7072630" cy="886031"/>
            <a:chOff x="0" y="50"/>
            <a:chExt cx="7072630" cy="1327785"/>
          </a:xfrm>
        </p:grpSpPr>
        <p:sp>
          <p:nvSpPr>
            <p:cNvPr id="293" name="Google Shape;293;g1361cd7d22e_0_113"/>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4" name="Google Shape;294;g1361cd7d22e_0_113"/>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95" name="Google Shape;295;g1361cd7d22e_0_113"/>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6" name="Google Shape;296;g1361cd7d22e_0_113"/>
          <p:cNvSpPr/>
          <p:nvPr/>
        </p:nvSpPr>
        <p:spPr>
          <a:xfrm>
            <a:off x="6946833" y="4646301"/>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t>18</a:t>
            </a:r>
            <a:endParaRPr b="1" i="0" sz="1800" u="none" cap="none" strike="noStrike">
              <a:solidFill>
                <a:srgbClr val="000000"/>
              </a:solidFill>
              <a:latin typeface="Arial"/>
              <a:ea typeface="Arial"/>
              <a:cs typeface="Arial"/>
              <a:sym typeface="Arial"/>
            </a:endParaRPr>
          </a:p>
        </p:txBody>
      </p:sp>
      <p:sp>
        <p:nvSpPr>
          <p:cNvPr id="297" name="Google Shape;297;g1361cd7d22e_0_113"/>
          <p:cNvSpPr txBox="1"/>
          <p:nvPr>
            <p:ph type="title"/>
          </p:nvPr>
        </p:nvSpPr>
        <p:spPr>
          <a:xfrm>
            <a:off x="826775" y="366525"/>
            <a:ext cx="4405500" cy="3207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lt1"/>
                </a:solidFill>
              </a:rPr>
              <a:t>Future Scope</a:t>
            </a:r>
            <a:endParaRPr>
              <a:solidFill>
                <a:schemeClr val="lt1"/>
              </a:solidFill>
            </a:endParaRPr>
          </a:p>
        </p:txBody>
      </p:sp>
      <p:sp>
        <p:nvSpPr>
          <p:cNvPr id="298" name="Google Shape;298;g1361cd7d22e_0_113"/>
          <p:cNvSpPr/>
          <p:nvPr/>
        </p:nvSpPr>
        <p:spPr>
          <a:xfrm>
            <a:off x="257375" y="282687"/>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9" name="Google Shape;299;g1361cd7d22e_0_113"/>
          <p:cNvSpPr txBox="1"/>
          <p:nvPr/>
        </p:nvSpPr>
        <p:spPr>
          <a:xfrm>
            <a:off x="598050" y="1045950"/>
            <a:ext cx="7812600" cy="693000"/>
          </a:xfrm>
          <a:prstGeom prst="rect">
            <a:avLst/>
          </a:prstGeom>
          <a:noFill/>
          <a:ln>
            <a:noFill/>
          </a:ln>
        </p:spPr>
        <p:txBody>
          <a:bodyPr anchorCtr="0" anchor="t" bIns="91425" lIns="91425" spcFirstLastPara="1" rIns="91425" wrap="square" tIns="91425">
            <a:spAutoFit/>
          </a:bodyPr>
          <a:lstStyle/>
          <a:p>
            <a:pPr indent="0" lvl="0" marL="457200" marR="228600" rtl="0" algn="just">
              <a:lnSpc>
                <a:spcPct val="115000"/>
              </a:lnSpc>
              <a:spcBef>
                <a:spcPts val="0"/>
              </a:spcBef>
              <a:spcAft>
                <a:spcPts val="0"/>
              </a:spcAft>
              <a:buNone/>
            </a:pPr>
            <a:r>
              <a:t/>
            </a:r>
            <a:endParaRPr b="1" sz="1800">
              <a:solidFill>
                <a:schemeClr val="dk1"/>
              </a:solidFill>
              <a:latin typeface="Roboto Condensed"/>
              <a:ea typeface="Roboto Condensed"/>
              <a:cs typeface="Roboto Condensed"/>
              <a:sym typeface="Roboto Condensed"/>
            </a:endParaRPr>
          </a:p>
          <a:p>
            <a:pPr indent="0" lvl="0" marL="0" rtl="0" algn="just">
              <a:lnSpc>
                <a:spcPct val="115000"/>
              </a:lnSpc>
              <a:spcBef>
                <a:spcPts val="100"/>
              </a:spcBef>
              <a:spcAft>
                <a:spcPts val="300"/>
              </a:spcAft>
              <a:buNone/>
            </a:pPr>
            <a:r>
              <a:rPr lang="en-US" sz="1150">
                <a:solidFill>
                  <a:schemeClr val="dk1"/>
                </a:solidFill>
              </a:rPr>
              <a:t> </a:t>
            </a:r>
            <a:endParaRPr sz="1150">
              <a:solidFill>
                <a:schemeClr val="dk1"/>
              </a:solidFill>
            </a:endParaRPr>
          </a:p>
        </p:txBody>
      </p:sp>
      <p:sp>
        <p:nvSpPr>
          <p:cNvPr id="300" name="Google Shape;300;g1361cd7d22e_0_113"/>
          <p:cNvSpPr txBox="1"/>
          <p:nvPr/>
        </p:nvSpPr>
        <p:spPr>
          <a:xfrm>
            <a:off x="433800" y="1127850"/>
            <a:ext cx="824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01" name="Google Shape;301;g1361cd7d22e_0_113"/>
          <p:cNvSpPr txBox="1"/>
          <p:nvPr/>
        </p:nvSpPr>
        <p:spPr>
          <a:xfrm>
            <a:off x="533700" y="1412575"/>
            <a:ext cx="7941300" cy="28536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0"/>
              </a:spcBef>
              <a:spcAft>
                <a:spcPts val="0"/>
              </a:spcAft>
              <a:buSzPts val="1700"/>
              <a:buFont typeface="Roboto Condensed"/>
              <a:buChar char="➔"/>
            </a:pPr>
            <a:r>
              <a:rPr b="1" lang="en-US" sz="1700">
                <a:latin typeface="Roboto Condensed"/>
                <a:ea typeface="Roboto Condensed"/>
                <a:cs typeface="Roboto Condensed"/>
                <a:sym typeface="Roboto Condensed"/>
              </a:rPr>
              <a:t>Currently our project application is to provide the students, to secure their mobile phone, smart watches, and other devices during the exam hour in colleges and also for hostellers to safely secure their wallets, ornaments etc…</a:t>
            </a:r>
            <a:endParaRPr b="1" sz="1700">
              <a:latin typeface="Roboto Condensed"/>
              <a:ea typeface="Roboto Condensed"/>
              <a:cs typeface="Roboto Condensed"/>
              <a:sym typeface="Roboto Condensed"/>
            </a:endParaRPr>
          </a:p>
          <a:p>
            <a:pPr indent="0" lvl="0" marL="457200" rtl="0" algn="just">
              <a:lnSpc>
                <a:spcPct val="115000"/>
              </a:lnSpc>
              <a:spcBef>
                <a:spcPts val="0"/>
              </a:spcBef>
              <a:spcAft>
                <a:spcPts val="0"/>
              </a:spcAft>
              <a:buNone/>
            </a:pPr>
            <a:r>
              <a:t/>
            </a:r>
            <a:endParaRPr b="1" sz="1700">
              <a:latin typeface="Roboto Condensed"/>
              <a:ea typeface="Roboto Condensed"/>
              <a:cs typeface="Roboto Condensed"/>
              <a:sym typeface="Roboto Condensed"/>
            </a:endParaRPr>
          </a:p>
          <a:p>
            <a:pPr indent="-336550" lvl="0" marL="457200" rtl="0" algn="just">
              <a:lnSpc>
                <a:spcPct val="115000"/>
              </a:lnSpc>
              <a:spcBef>
                <a:spcPts val="0"/>
              </a:spcBef>
              <a:spcAft>
                <a:spcPts val="0"/>
              </a:spcAft>
              <a:buSzPts val="1700"/>
              <a:buFont typeface="Roboto Condensed"/>
              <a:buChar char="➔"/>
            </a:pPr>
            <a:r>
              <a:rPr b="1" lang="en-US" sz="1700">
                <a:latin typeface="Roboto Condensed"/>
                <a:ea typeface="Roboto Condensed"/>
                <a:cs typeface="Roboto Condensed"/>
                <a:sym typeface="Roboto Condensed"/>
              </a:rPr>
              <a:t>But Our future scope is to implement the project in the public places like Examination center, Industries, Malls, Provision Stores, Temple etc. So that people can safely kept their things in the public places.</a:t>
            </a:r>
            <a:endParaRPr b="1" sz="1700">
              <a:latin typeface="Roboto Condensed"/>
              <a:ea typeface="Roboto Condensed"/>
              <a:cs typeface="Roboto Condensed"/>
              <a:sym typeface="Roboto Condensed"/>
            </a:endParaRPr>
          </a:p>
          <a:p>
            <a:pPr indent="0" lvl="0" marL="0" rtl="0" algn="just">
              <a:lnSpc>
                <a:spcPct val="115000"/>
              </a:lnSpc>
              <a:spcBef>
                <a:spcPts val="0"/>
              </a:spcBef>
              <a:spcAft>
                <a:spcPts val="0"/>
              </a:spcAft>
              <a:buNone/>
            </a:pPr>
            <a:r>
              <a:t/>
            </a:r>
            <a:endParaRPr b="1" sz="1700">
              <a:latin typeface="Roboto Condensed"/>
              <a:ea typeface="Roboto Condensed"/>
              <a:cs typeface="Roboto Condensed"/>
              <a:sym typeface="Roboto Condensed"/>
            </a:endParaRPr>
          </a:p>
          <a:p>
            <a:pPr indent="-336550" lvl="0" marL="457200" rtl="0" algn="just">
              <a:lnSpc>
                <a:spcPct val="115000"/>
              </a:lnSpc>
              <a:spcBef>
                <a:spcPts val="0"/>
              </a:spcBef>
              <a:spcAft>
                <a:spcPts val="0"/>
              </a:spcAft>
              <a:buSzPts val="1700"/>
              <a:buFont typeface="Roboto Condensed"/>
              <a:buChar char="➔"/>
            </a:pPr>
            <a:r>
              <a:rPr b="1" lang="en-US" sz="1700">
                <a:latin typeface="Roboto Condensed"/>
                <a:ea typeface="Roboto Condensed"/>
                <a:cs typeface="Roboto Condensed"/>
                <a:sym typeface="Roboto Condensed"/>
              </a:rPr>
              <a:t>RFID can also be used for bill payment in the stores, ATM machines, Game centers.</a:t>
            </a:r>
            <a:endParaRPr b="1" sz="1700">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 name="Shape 61"/>
        <p:cNvGrpSpPr/>
        <p:nvPr/>
      </p:nvGrpSpPr>
      <p:grpSpPr>
        <a:xfrm>
          <a:off x="0" y="0"/>
          <a:ext cx="0" cy="0"/>
          <a:chOff x="0" y="0"/>
          <a:chExt cx="0" cy="0"/>
        </a:xfrm>
      </p:grpSpPr>
      <p:sp>
        <p:nvSpPr>
          <p:cNvPr id="62" name="Google Shape;62;g11f0f34f239_0_158"/>
          <p:cNvSpPr/>
          <p:nvPr/>
        </p:nvSpPr>
        <p:spPr>
          <a:xfrm>
            <a:off x="6292637" y="1264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63" name="Google Shape;63;g11f0f34f239_0_158"/>
          <p:cNvGrpSpPr/>
          <p:nvPr/>
        </p:nvGrpSpPr>
        <p:grpSpPr>
          <a:xfrm>
            <a:off x="0" y="50"/>
            <a:ext cx="7072630" cy="1327785"/>
            <a:chOff x="0" y="50"/>
            <a:chExt cx="7072630" cy="1327785"/>
          </a:xfrm>
        </p:grpSpPr>
        <p:sp>
          <p:nvSpPr>
            <p:cNvPr id="64" name="Google Shape;64;g11f0f34f239_0_158"/>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5" name="Google Shape;65;g11f0f34f239_0_158"/>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66" name="Google Shape;66;g11f0f34f239_0_158"/>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 name="Google Shape;67;g11f0f34f239_0_158"/>
          <p:cNvSpPr txBox="1"/>
          <p:nvPr>
            <p:ph type="title"/>
          </p:nvPr>
        </p:nvSpPr>
        <p:spPr>
          <a:xfrm>
            <a:off x="887300" y="600450"/>
            <a:ext cx="271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Abstract</a:t>
            </a:r>
            <a:endParaRPr/>
          </a:p>
        </p:txBody>
      </p:sp>
      <p:sp>
        <p:nvSpPr>
          <p:cNvPr id="68" name="Google Shape;68;g11f0f34f239_0_158"/>
          <p:cNvSpPr/>
          <p:nvPr/>
        </p:nvSpPr>
        <p:spPr>
          <a:xfrm>
            <a:off x="293700" y="574125"/>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 name="Google Shape;69;g11f0f34f239_0_158"/>
          <p:cNvSpPr/>
          <p:nvPr/>
        </p:nvSpPr>
        <p:spPr>
          <a:xfrm>
            <a:off x="6949783" y="4646726"/>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1</a:t>
            </a:r>
            <a:endParaRPr b="1" i="0" sz="1800" u="none" cap="none" strike="noStrike">
              <a:solidFill>
                <a:srgbClr val="000000"/>
              </a:solidFill>
              <a:latin typeface="Arial"/>
              <a:ea typeface="Arial"/>
              <a:cs typeface="Arial"/>
              <a:sym typeface="Arial"/>
            </a:endParaRPr>
          </a:p>
        </p:txBody>
      </p:sp>
      <p:sp>
        <p:nvSpPr>
          <p:cNvPr id="70" name="Google Shape;70;g11f0f34f239_0_158"/>
          <p:cNvSpPr txBox="1"/>
          <p:nvPr/>
        </p:nvSpPr>
        <p:spPr>
          <a:xfrm>
            <a:off x="458575" y="1627825"/>
            <a:ext cx="8204700" cy="3211800"/>
          </a:xfrm>
          <a:prstGeom prst="rect">
            <a:avLst/>
          </a:prstGeom>
          <a:noFill/>
          <a:ln>
            <a:noFill/>
          </a:ln>
        </p:spPr>
        <p:txBody>
          <a:bodyPr anchorCtr="0" anchor="t" bIns="91425" lIns="91425" spcFirstLastPara="1" rIns="91425" wrap="square" tIns="91425">
            <a:spAutoFit/>
          </a:bodyPr>
          <a:lstStyle/>
          <a:p>
            <a:pPr indent="-190500" lvl="0" marL="228600" rtl="0" algn="just">
              <a:lnSpc>
                <a:spcPct val="100000"/>
              </a:lnSpc>
              <a:spcBef>
                <a:spcPts val="0"/>
              </a:spcBef>
              <a:spcAft>
                <a:spcPts val="0"/>
              </a:spcAft>
              <a:buClr>
                <a:schemeClr val="dk1"/>
              </a:buClr>
              <a:buSzPts val="1800"/>
              <a:buFont typeface="Roboto Condensed"/>
              <a:buChar char="•"/>
            </a:pPr>
            <a:r>
              <a:rPr b="1" lang="en-US" sz="1800">
                <a:solidFill>
                  <a:schemeClr val="dk1"/>
                </a:solidFill>
                <a:latin typeface="Roboto Condensed"/>
                <a:ea typeface="Roboto Condensed"/>
                <a:cs typeface="Roboto Condensed"/>
                <a:sym typeface="Roboto Condensed"/>
              </a:rPr>
              <a:t>Our project is to enhance the authenticity of the Security in India and make the safety  more reliable and efficient. </a:t>
            </a:r>
            <a:endParaRPr b="1" sz="1800">
              <a:solidFill>
                <a:schemeClr val="dk1"/>
              </a:solidFill>
              <a:latin typeface="Roboto Condensed"/>
              <a:ea typeface="Roboto Condensed"/>
              <a:cs typeface="Roboto Condensed"/>
              <a:sym typeface="Roboto Condensed"/>
            </a:endParaRPr>
          </a:p>
          <a:p>
            <a:pPr indent="-190500" lvl="0" marL="228600" rtl="0" algn="just">
              <a:lnSpc>
                <a:spcPct val="100000"/>
              </a:lnSpc>
              <a:spcBef>
                <a:spcPts val="1000"/>
              </a:spcBef>
              <a:spcAft>
                <a:spcPts val="0"/>
              </a:spcAft>
              <a:buClr>
                <a:schemeClr val="dk1"/>
              </a:buClr>
              <a:buSzPts val="1800"/>
              <a:buFont typeface="Roboto Condensed"/>
              <a:buChar char="•"/>
            </a:pPr>
            <a:r>
              <a:rPr b="1" lang="en-US" sz="1800">
                <a:solidFill>
                  <a:schemeClr val="dk1"/>
                </a:solidFill>
                <a:latin typeface="Roboto Condensed"/>
                <a:ea typeface="Roboto Condensed"/>
                <a:cs typeface="Roboto Condensed"/>
                <a:sym typeface="Roboto Condensed"/>
              </a:rPr>
              <a:t>Today’s Security is one of major concerning problem in India. Traditional process needs high concentration  and attention to safeguard the things . It is not possible in this modern world in all time.</a:t>
            </a:r>
            <a:endParaRPr b="1" sz="1800">
              <a:solidFill>
                <a:schemeClr val="dk1"/>
              </a:solidFill>
              <a:latin typeface="Roboto Condensed"/>
              <a:ea typeface="Roboto Condensed"/>
              <a:cs typeface="Roboto Condensed"/>
              <a:sym typeface="Roboto Condensed"/>
            </a:endParaRPr>
          </a:p>
          <a:p>
            <a:pPr indent="-190500" lvl="0" marL="228600" rtl="0" algn="just">
              <a:lnSpc>
                <a:spcPct val="100000"/>
              </a:lnSpc>
              <a:spcBef>
                <a:spcPts val="1000"/>
              </a:spcBef>
              <a:spcAft>
                <a:spcPts val="0"/>
              </a:spcAft>
              <a:buClr>
                <a:schemeClr val="dk1"/>
              </a:buClr>
              <a:buSzPts val="1800"/>
              <a:buFont typeface="Roboto Condensed"/>
              <a:buChar char="•"/>
            </a:pPr>
            <a:r>
              <a:rPr b="1" lang="en-US" sz="1800">
                <a:solidFill>
                  <a:schemeClr val="dk1"/>
                </a:solidFill>
                <a:latin typeface="Roboto Condensed"/>
                <a:ea typeface="Roboto Condensed"/>
                <a:cs typeface="Roboto Condensed"/>
                <a:sym typeface="Roboto Condensed"/>
              </a:rPr>
              <a:t>Our proposed system converts all conventional doors into automated door . It allows </a:t>
            </a:r>
            <a:r>
              <a:rPr lang="en-US" sz="1050">
                <a:solidFill>
                  <a:srgbClr val="333333"/>
                </a:solidFill>
                <a:highlight>
                  <a:srgbClr val="FFFFFF"/>
                </a:highlight>
                <a:latin typeface="Roboto"/>
                <a:ea typeface="Roboto"/>
                <a:cs typeface="Roboto"/>
                <a:sym typeface="Roboto"/>
              </a:rPr>
              <a:t> </a:t>
            </a:r>
            <a:r>
              <a:rPr b="1" lang="en-US" sz="1800">
                <a:solidFill>
                  <a:srgbClr val="333333"/>
                </a:solidFill>
                <a:highlight>
                  <a:srgbClr val="FFFFFF"/>
                </a:highlight>
                <a:latin typeface="Roboto Condensed"/>
                <a:ea typeface="Roboto Condensed"/>
                <a:cs typeface="Roboto Condensed"/>
                <a:sym typeface="Roboto Condensed"/>
              </a:rPr>
              <a:t>the system captures the user unique identifier (UID) and compares it with the stored UID for a match. If the user UID captured match with any of the stored UID, access is granted; otherwise access is denied. </a:t>
            </a:r>
            <a:endParaRPr b="1" sz="1800">
              <a:solidFill>
                <a:schemeClr val="dk1"/>
              </a:solidFill>
              <a:latin typeface="Roboto Condensed"/>
              <a:ea typeface="Roboto Condensed"/>
              <a:cs typeface="Roboto Condensed"/>
              <a:sym typeface="Roboto Condensed"/>
            </a:endParaRPr>
          </a:p>
          <a:p>
            <a:pPr indent="0" lvl="0" marL="0" marR="0" rtl="0" algn="just">
              <a:lnSpc>
                <a:spcPct val="100000"/>
              </a:lnSpc>
              <a:spcBef>
                <a:spcPts val="0"/>
              </a:spcBef>
              <a:spcAft>
                <a:spcPts val="0"/>
              </a:spcAft>
              <a:buClr>
                <a:srgbClr val="000000"/>
              </a:buClr>
              <a:buSzPts val="1800"/>
              <a:buFont typeface="Arial"/>
              <a:buNone/>
            </a:pPr>
            <a:r>
              <a:t/>
            </a:r>
            <a:endParaRPr b="1" sz="1800">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5" name="Shape 305"/>
        <p:cNvGrpSpPr/>
        <p:nvPr/>
      </p:nvGrpSpPr>
      <p:grpSpPr>
        <a:xfrm>
          <a:off x="0" y="0"/>
          <a:ext cx="0" cy="0"/>
          <a:chOff x="0" y="0"/>
          <a:chExt cx="0" cy="0"/>
        </a:xfrm>
      </p:grpSpPr>
      <p:sp>
        <p:nvSpPr>
          <p:cNvPr id="306" name="Google Shape;306;g11c03a7075f_0_18"/>
          <p:cNvSpPr/>
          <p:nvPr/>
        </p:nvSpPr>
        <p:spPr>
          <a:xfrm>
            <a:off x="6292837" y="223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07" name="Google Shape;307;g11c03a7075f_0_18"/>
          <p:cNvGrpSpPr/>
          <p:nvPr/>
        </p:nvGrpSpPr>
        <p:grpSpPr>
          <a:xfrm>
            <a:off x="0" y="12"/>
            <a:ext cx="7072630" cy="886031"/>
            <a:chOff x="0" y="50"/>
            <a:chExt cx="7072630" cy="1327785"/>
          </a:xfrm>
        </p:grpSpPr>
        <p:sp>
          <p:nvSpPr>
            <p:cNvPr id="308" name="Google Shape;308;g11c03a7075f_0_18"/>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9" name="Google Shape;309;g11c03a7075f_0_18"/>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10" name="Google Shape;310;g11c03a7075f_0_18"/>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1" name="Google Shape;311;g11c03a7075f_0_18"/>
          <p:cNvSpPr/>
          <p:nvPr/>
        </p:nvSpPr>
        <p:spPr>
          <a:xfrm>
            <a:off x="6946833" y="4646301"/>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t>19</a:t>
            </a:r>
            <a:endParaRPr b="1" i="0" sz="1800" u="none" cap="none" strike="noStrike">
              <a:solidFill>
                <a:srgbClr val="000000"/>
              </a:solidFill>
              <a:latin typeface="Arial"/>
              <a:ea typeface="Arial"/>
              <a:cs typeface="Arial"/>
              <a:sym typeface="Arial"/>
            </a:endParaRPr>
          </a:p>
        </p:txBody>
      </p:sp>
      <p:sp>
        <p:nvSpPr>
          <p:cNvPr id="312" name="Google Shape;312;g11c03a7075f_0_18"/>
          <p:cNvSpPr txBox="1"/>
          <p:nvPr>
            <p:ph type="title"/>
          </p:nvPr>
        </p:nvSpPr>
        <p:spPr>
          <a:xfrm>
            <a:off x="826775" y="366525"/>
            <a:ext cx="4405500" cy="3207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Clr>
                <a:schemeClr val="dk1"/>
              </a:buClr>
              <a:buSzPts val="1100"/>
              <a:buFont typeface="Arial"/>
              <a:buNone/>
            </a:pPr>
            <a:r>
              <a:rPr lang="en-US">
                <a:solidFill>
                  <a:schemeClr val="lt1"/>
                </a:solidFill>
              </a:rPr>
              <a:t>Conclusion</a:t>
            </a:r>
            <a:endParaRPr sz="2100">
              <a:solidFill>
                <a:schemeClr val="lt1"/>
              </a:solidFill>
              <a:latin typeface="Roboto Condensed"/>
              <a:ea typeface="Roboto Condensed"/>
              <a:cs typeface="Roboto Condensed"/>
              <a:sym typeface="Roboto Condensed"/>
            </a:endParaRPr>
          </a:p>
        </p:txBody>
      </p:sp>
      <p:sp>
        <p:nvSpPr>
          <p:cNvPr id="313" name="Google Shape;313;g11c03a7075f_0_18"/>
          <p:cNvSpPr/>
          <p:nvPr/>
        </p:nvSpPr>
        <p:spPr>
          <a:xfrm>
            <a:off x="257375" y="282687"/>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4" name="Google Shape;314;g11c03a7075f_0_18"/>
          <p:cNvSpPr txBox="1"/>
          <p:nvPr/>
        </p:nvSpPr>
        <p:spPr>
          <a:xfrm>
            <a:off x="399225" y="1284100"/>
            <a:ext cx="8111700" cy="26628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1" i="0" sz="1700" u="none" cap="none" strike="noStrike">
              <a:solidFill>
                <a:srgbClr val="000000"/>
              </a:solidFill>
              <a:latin typeface="Roboto Condensed"/>
              <a:ea typeface="Roboto Condensed"/>
              <a:cs typeface="Roboto Condensed"/>
              <a:sym typeface="Roboto Condensed"/>
            </a:endParaRPr>
          </a:p>
          <a:p>
            <a:pPr indent="0" lvl="0" marL="457200" marR="0" rtl="0" algn="just">
              <a:lnSpc>
                <a:spcPct val="100000"/>
              </a:lnSpc>
              <a:spcBef>
                <a:spcPts val="0"/>
              </a:spcBef>
              <a:spcAft>
                <a:spcPts val="0"/>
              </a:spcAft>
              <a:buNone/>
            </a:pPr>
            <a:r>
              <a:rPr b="1" lang="en-US" sz="1800">
                <a:solidFill>
                  <a:schemeClr val="dk1"/>
                </a:solidFill>
                <a:latin typeface="Roboto Condensed"/>
                <a:ea typeface="Roboto Condensed"/>
                <a:cs typeface="Roboto Condensed"/>
                <a:sym typeface="Roboto Condensed"/>
              </a:rPr>
              <a:t>Thus hereby we would like to conclude that this Automated Secure Door Lock System </a:t>
            </a:r>
            <a:r>
              <a:rPr b="1" lang="en-US" sz="1800">
                <a:solidFill>
                  <a:schemeClr val="dk1"/>
                </a:solidFill>
                <a:highlight>
                  <a:srgbClr val="FFFFFF"/>
                </a:highlight>
                <a:latin typeface="Roboto Condensed"/>
                <a:ea typeface="Roboto Condensed"/>
                <a:cs typeface="Roboto Condensed"/>
                <a:sym typeface="Roboto Condensed"/>
              </a:rPr>
              <a:t>uses passive RFID to construct a digital security system that includes a door lock mechanism. When the user places the tag in contact with the scanner, the door locking system activates in real time.</a:t>
            </a:r>
            <a:r>
              <a:rPr b="1" lang="en-US" sz="1800">
                <a:solidFill>
                  <a:schemeClr val="dk1"/>
                </a:solidFill>
                <a:latin typeface="Roboto Condensed"/>
                <a:ea typeface="Roboto Condensed"/>
                <a:cs typeface="Roboto Condensed"/>
                <a:sym typeface="Roboto Condensed"/>
              </a:rPr>
              <a:t>This Secure Door Lock System provides a convenient way to automate the access control feature thereby enhancing security and enabling the owner of the property carefree. It is a low cost, flexible, and a very easy to install system with no overhead like planning, cabling, and construction works</a:t>
            </a:r>
            <a:endParaRPr b="1" sz="1800">
              <a:solidFill>
                <a:schemeClr val="dk1"/>
              </a:solidFill>
              <a:highlight>
                <a:srgbClr val="FFFFFF"/>
              </a:highlight>
              <a:latin typeface="Roboto Condensed"/>
              <a:ea typeface="Roboto Condensed"/>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8" name="Shape 318"/>
        <p:cNvGrpSpPr/>
        <p:nvPr/>
      </p:nvGrpSpPr>
      <p:grpSpPr>
        <a:xfrm>
          <a:off x="0" y="0"/>
          <a:ext cx="0" cy="0"/>
          <a:chOff x="0" y="0"/>
          <a:chExt cx="0" cy="0"/>
        </a:xfrm>
      </p:grpSpPr>
      <p:sp>
        <p:nvSpPr>
          <p:cNvPr id="319" name="Google Shape;319;g1361cd7d22e_0_74"/>
          <p:cNvSpPr/>
          <p:nvPr/>
        </p:nvSpPr>
        <p:spPr>
          <a:xfrm>
            <a:off x="6292837" y="223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20" name="Google Shape;320;g1361cd7d22e_0_74"/>
          <p:cNvGrpSpPr/>
          <p:nvPr/>
        </p:nvGrpSpPr>
        <p:grpSpPr>
          <a:xfrm>
            <a:off x="0" y="12"/>
            <a:ext cx="7072630" cy="886031"/>
            <a:chOff x="0" y="50"/>
            <a:chExt cx="7072630" cy="1327785"/>
          </a:xfrm>
        </p:grpSpPr>
        <p:sp>
          <p:nvSpPr>
            <p:cNvPr id="321" name="Google Shape;321;g1361cd7d22e_0_74"/>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2" name="Google Shape;322;g1361cd7d22e_0_74"/>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23" name="Google Shape;323;g1361cd7d22e_0_74"/>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4" name="Google Shape;324;g1361cd7d22e_0_74"/>
          <p:cNvSpPr/>
          <p:nvPr/>
        </p:nvSpPr>
        <p:spPr>
          <a:xfrm>
            <a:off x="6946833" y="4646301"/>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t>20</a:t>
            </a:r>
            <a:endParaRPr b="1" i="0" sz="1800" u="none" cap="none" strike="noStrike">
              <a:solidFill>
                <a:srgbClr val="000000"/>
              </a:solidFill>
              <a:latin typeface="Arial"/>
              <a:ea typeface="Arial"/>
              <a:cs typeface="Arial"/>
              <a:sym typeface="Arial"/>
            </a:endParaRPr>
          </a:p>
        </p:txBody>
      </p:sp>
      <p:sp>
        <p:nvSpPr>
          <p:cNvPr id="325" name="Google Shape;325;g1361cd7d22e_0_74"/>
          <p:cNvSpPr txBox="1"/>
          <p:nvPr/>
        </p:nvSpPr>
        <p:spPr>
          <a:xfrm>
            <a:off x="451050" y="2153800"/>
            <a:ext cx="8241900" cy="923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4800">
                <a:latin typeface="Calibri"/>
                <a:ea typeface="Calibri"/>
                <a:cs typeface="Calibri"/>
                <a:sym typeface="Calibri"/>
              </a:rPr>
              <a:t>THANK YOU</a:t>
            </a:r>
            <a:endParaRPr sz="4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 name="Shape 74"/>
        <p:cNvGrpSpPr/>
        <p:nvPr/>
      </p:nvGrpSpPr>
      <p:grpSpPr>
        <a:xfrm>
          <a:off x="0" y="0"/>
          <a:ext cx="0" cy="0"/>
          <a:chOff x="0" y="0"/>
          <a:chExt cx="0" cy="0"/>
        </a:xfrm>
      </p:grpSpPr>
      <p:sp>
        <p:nvSpPr>
          <p:cNvPr id="75" name="Google Shape;75;g1361cd7d22e_0_100"/>
          <p:cNvSpPr/>
          <p:nvPr/>
        </p:nvSpPr>
        <p:spPr>
          <a:xfrm>
            <a:off x="6292637" y="1264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76" name="Google Shape;76;g1361cd7d22e_0_100"/>
          <p:cNvGrpSpPr/>
          <p:nvPr/>
        </p:nvGrpSpPr>
        <p:grpSpPr>
          <a:xfrm>
            <a:off x="0" y="50"/>
            <a:ext cx="7072630" cy="1327785"/>
            <a:chOff x="0" y="50"/>
            <a:chExt cx="7072630" cy="1327785"/>
          </a:xfrm>
        </p:grpSpPr>
        <p:sp>
          <p:nvSpPr>
            <p:cNvPr id="77" name="Google Shape;77;g1361cd7d22e_0_100"/>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 name="Google Shape;78;g1361cd7d22e_0_100"/>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9" name="Google Shape;79;g1361cd7d22e_0_100"/>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0" name="Google Shape;80;g1361cd7d22e_0_100"/>
          <p:cNvSpPr txBox="1"/>
          <p:nvPr>
            <p:ph type="title"/>
          </p:nvPr>
        </p:nvSpPr>
        <p:spPr>
          <a:xfrm>
            <a:off x="887300" y="600450"/>
            <a:ext cx="27111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Problem Statement:</a:t>
            </a:r>
            <a:endParaRPr/>
          </a:p>
        </p:txBody>
      </p:sp>
      <p:sp>
        <p:nvSpPr>
          <p:cNvPr id="81" name="Google Shape;81;g1361cd7d22e_0_100"/>
          <p:cNvSpPr/>
          <p:nvPr/>
        </p:nvSpPr>
        <p:spPr>
          <a:xfrm>
            <a:off x="293700" y="574125"/>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2" name="Google Shape;82;g1361cd7d22e_0_100"/>
          <p:cNvSpPr/>
          <p:nvPr/>
        </p:nvSpPr>
        <p:spPr>
          <a:xfrm>
            <a:off x="6949783" y="4646726"/>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t>2</a:t>
            </a:r>
            <a:endParaRPr b="1" i="0" sz="1800" u="none" cap="none" strike="noStrike">
              <a:solidFill>
                <a:srgbClr val="000000"/>
              </a:solidFill>
              <a:latin typeface="Arial"/>
              <a:ea typeface="Arial"/>
              <a:cs typeface="Arial"/>
              <a:sym typeface="Arial"/>
            </a:endParaRPr>
          </a:p>
        </p:txBody>
      </p:sp>
      <p:sp>
        <p:nvSpPr>
          <p:cNvPr id="83" name="Google Shape;83;g1361cd7d22e_0_100"/>
          <p:cNvSpPr txBox="1"/>
          <p:nvPr/>
        </p:nvSpPr>
        <p:spPr>
          <a:xfrm>
            <a:off x="602950" y="1627825"/>
            <a:ext cx="7941300" cy="2678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Roboto Condensed"/>
                <a:ea typeface="Roboto Condensed"/>
                <a:cs typeface="Roboto Condensed"/>
                <a:sym typeface="Roboto Condensed"/>
              </a:rPr>
              <a:t>The need for safety has been one of the primary factors behind people’s attempts to build security for their own things. Every</a:t>
            </a:r>
            <a:r>
              <a:rPr b="1" lang="en-US" sz="1800">
                <a:latin typeface="Roboto Condensed"/>
                <a:ea typeface="Roboto Condensed"/>
                <a:cs typeface="Roboto Condensed"/>
                <a:sym typeface="Roboto Condensed"/>
              </a:rPr>
              <a:t> </a:t>
            </a:r>
            <a:r>
              <a:rPr b="1" i="0" lang="en-US" sz="1800" u="none" cap="none" strike="noStrike">
                <a:solidFill>
                  <a:srgbClr val="000000"/>
                </a:solidFill>
                <a:latin typeface="Roboto Condensed"/>
                <a:ea typeface="Roboto Condensed"/>
                <a:cs typeface="Roboto Condensed"/>
                <a:sym typeface="Roboto Condensed"/>
              </a:rPr>
              <a:t>schools, colleges, organizations and industries come up with confidential things t</a:t>
            </a:r>
            <a:r>
              <a:rPr b="1" lang="en-US" sz="1800">
                <a:latin typeface="Roboto Condensed"/>
                <a:ea typeface="Roboto Condensed"/>
                <a:cs typeface="Roboto Condensed"/>
                <a:sym typeface="Roboto Condensed"/>
              </a:rPr>
              <a:t>o</a:t>
            </a:r>
            <a:r>
              <a:rPr b="1" i="0" lang="en-US" sz="1800" u="none" cap="none" strike="noStrike">
                <a:solidFill>
                  <a:srgbClr val="000000"/>
                </a:solidFill>
                <a:latin typeface="Roboto Condensed"/>
                <a:ea typeface="Roboto Condensed"/>
                <a:cs typeface="Roboto Condensed"/>
                <a:sym typeface="Roboto Condensed"/>
              </a:rPr>
              <a:t> ensure having mechanisms or security measures in these places to control the access.Where doors come with locks.In an attempt to ensure security,various kinds of door locks such as mechanical or electronic, have been implemented.Even after using those kinds of locks, the crimes do happen due to the fact that such locks have well-known weak points of their own. Some locks can be picked and others can be disabled in some way. So there is a need to invent other kinds of locks which cannot be easily broken.</a:t>
            </a:r>
            <a:endParaRPr b="1" i="0" sz="1800" u="none" cap="none" strike="noStrike">
              <a:solidFill>
                <a:srgbClr val="000000"/>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2"/>
          <p:cNvSpPr/>
          <p:nvPr/>
        </p:nvSpPr>
        <p:spPr>
          <a:xfrm>
            <a:off x="6292637" y="126424"/>
            <a:ext cx="779780"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89" name="Google Shape;89;p2"/>
          <p:cNvGrpSpPr/>
          <p:nvPr/>
        </p:nvGrpSpPr>
        <p:grpSpPr>
          <a:xfrm>
            <a:off x="0" y="50"/>
            <a:ext cx="7072630" cy="1327785"/>
            <a:chOff x="0" y="50"/>
            <a:chExt cx="7072630" cy="1327785"/>
          </a:xfrm>
        </p:grpSpPr>
        <p:sp>
          <p:nvSpPr>
            <p:cNvPr id="90" name="Google Shape;90;p2"/>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 name="Google Shape;91;p2"/>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2" name="Google Shape;92;p2"/>
          <p:cNvSpPr/>
          <p:nvPr/>
        </p:nvSpPr>
        <p:spPr>
          <a:xfrm>
            <a:off x="6946835" y="4948315"/>
            <a:ext cx="394335"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 name="Google Shape;93;p2"/>
          <p:cNvSpPr txBox="1"/>
          <p:nvPr>
            <p:ph type="title"/>
          </p:nvPr>
        </p:nvSpPr>
        <p:spPr>
          <a:xfrm>
            <a:off x="887298" y="600438"/>
            <a:ext cx="12579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000">
                <a:solidFill>
                  <a:srgbClr val="FFFFFF"/>
                </a:solidFill>
                <a:latin typeface="Roboto Condensed"/>
                <a:ea typeface="Roboto Condensed"/>
                <a:cs typeface="Roboto Condensed"/>
                <a:sym typeface="Roboto Condensed"/>
              </a:rPr>
              <a:t>OBJECTIVE:</a:t>
            </a:r>
            <a:endParaRPr sz="2000">
              <a:latin typeface="Roboto Condensed"/>
              <a:ea typeface="Roboto Condensed"/>
              <a:cs typeface="Roboto Condensed"/>
              <a:sym typeface="Roboto Condensed"/>
            </a:endParaRPr>
          </a:p>
        </p:txBody>
      </p:sp>
      <p:sp>
        <p:nvSpPr>
          <p:cNvPr id="94" name="Google Shape;94;p2"/>
          <p:cNvSpPr/>
          <p:nvPr/>
        </p:nvSpPr>
        <p:spPr>
          <a:xfrm>
            <a:off x="293700" y="574125"/>
            <a:ext cx="309245" cy="411289"/>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 name="Google Shape;95;p2"/>
          <p:cNvSpPr/>
          <p:nvPr/>
        </p:nvSpPr>
        <p:spPr>
          <a:xfrm>
            <a:off x="6949783" y="4646726"/>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t>3</a:t>
            </a:r>
            <a:endParaRPr b="1" i="0" sz="1800" u="none" cap="none" strike="noStrike">
              <a:solidFill>
                <a:srgbClr val="000000"/>
              </a:solidFill>
              <a:latin typeface="Arial"/>
              <a:ea typeface="Arial"/>
              <a:cs typeface="Arial"/>
              <a:sym typeface="Arial"/>
            </a:endParaRPr>
          </a:p>
        </p:txBody>
      </p:sp>
      <p:sp>
        <p:nvSpPr>
          <p:cNvPr id="96" name="Google Shape;96;p2"/>
          <p:cNvSpPr txBox="1"/>
          <p:nvPr/>
        </p:nvSpPr>
        <p:spPr>
          <a:xfrm>
            <a:off x="689825" y="1768050"/>
            <a:ext cx="7871100" cy="3060600"/>
          </a:xfrm>
          <a:prstGeom prst="rect">
            <a:avLst/>
          </a:prstGeom>
          <a:noFill/>
          <a:ln>
            <a:noFill/>
          </a:ln>
        </p:spPr>
        <p:txBody>
          <a:bodyPr anchorCtr="0" anchor="ctr" bIns="0" lIns="0" spcFirstLastPara="1" rIns="0" wrap="square" tIns="12700">
            <a:spAutoFit/>
          </a:bodyPr>
          <a:lstStyle/>
          <a:p>
            <a:pPr indent="0" lvl="0" marL="0" marR="281940" rtl="0" algn="just">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Roboto Condensed"/>
                <a:ea typeface="Roboto Condensed"/>
                <a:cs typeface="Roboto Condensed"/>
                <a:sym typeface="Roboto Condensed"/>
              </a:rPr>
              <a:t>Security is a main concern in our everyday life. An access control for doors forms an essential part in our security pattern, By considering the problem stated above we come up with this Project “</a:t>
            </a:r>
            <a:r>
              <a:rPr b="1" i="0" lang="en-US" sz="1800" u="none" cap="none" strike="noStrike">
                <a:solidFill>
                  <a:srgbClr val="000000"/>
                </a:solidFill>
              </a:rPr>
              <a:t>Automated Secure Door Lock System Using RFID” to implement the secure automated door lock which is intended to offer high security, easy access, and control. Therefore, thus proposed system makes use of RFID Reader and RFID Tags to implement a high secure and easy-to use system. It has the possibility to replace the traditional door lock system. By using the proposed method, the security of the things of the students, institutions and even the household can be enhanced at a very low cost.</a:t>
            </a:r>
            <a:endParaRPr b="1" i="0" sz="1800" u="none" cap="none" strike="noStrike">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sp>
        <p:nvSpPr>
          <p:cNvPr id="101" name="Google Shape;101;g11f0f34f239_0_178"/>
          <p:cNvSpPr/>
          <p:nvPr/>
        </p:nvSpPr>
        <p:spPr>
          <a:xfrm>
            <a:off x="6292637" y="1264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02" name="Google Shape;102;g11f0f34f239_0_178"/>
          <p:cNvGrpSpPr/>
          <p:nvPr/>
        </p:nvGrpSpPr>
        <p:grpSpPr>
          <a:xfrm>
            <a:off x="0" y="50"/>
            <a:ext cx="7072630" cy="1327785"/>
            <a:chOff x="0" y="50"/>
            <a:chExt cx="7072630" cy="1327785"/>
          </a:xfrm>
        </p:grpSpPr>
        <p:sp>
          <p:nvSpPr>
            <p:cNvPr id="103" name="Google Shape;103;g11f0f34f239_0_178"/>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4" name="Google Shape;104;g11f0f34f239_0_178"/>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05" name="Google Shape;105;g11f0f34f239_0_178"/>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6" name="Google Shape;106;g11f0f34f239_0_178"/>
          <p:cNvSpPr/>
          <p:nvPr/>
        </p:nvSpPr>
        <p:spPr>
          <a:xfrm>
            <a:off x="6949783" y="4646726"/>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t>4</a:t>
            </a:r>
            <a:endParaRPr b="1" i="0" sz="1800" u="none" cap="none" strike="noStrike">
              <a:solidFill>
                <a:srgbClr val="000000"/>
              </a:solidFill>
              <a:latin typeface="Arial"/>
              <a:ea typeface="Arial"/>
              <a:cs typeface="Arial"/>
              <a:sym typeface="Arial"/>
            </a:endParaRPr>
          </a:p>
        </p:txBody>
      </p:sp>
      <p:sp>
        <p:nvSpPr>
          <p:cNvPr id="107" name="Google Shape;107;g11f0f34f239_0_178"/>
          <p:cNvSpPr txBox="1"/>
          <p:nvPr>
            <p:ph type="title"/>
          </p:nvPr>
        </p:nvSpPr>
        <p:spPr>
          <a:xfrm>
            <a:off x="887303" y="600450"/>
            <a:ext cx="28887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Novelty Of The Work</a:t>
            </a:r>
            <a:r>
              <a:rPr lang="en-US" sz="2000">
                <a:solidFill>
                  <a:srgbClr val="FFFFFF"/>
                </a:solidFill>
                <a:latin typeface="Roboto Condensed"/>
                <a:ea typeface="Roboto Condensed"/>
                <a:cs typeface="Roboto Condensed"/>
                <a:sym typeface="Roboto Condensed"/>
              </a:rPr>
              <a:t>:</a:t>
            </a:r>
            <a:endParaRPr sz="2000">
              <a:latin typeface="Roboto Condensed"/>
              <a:ea typeface="Roboto Condensed"/>
              <a:cs typeface="Roboto Condensed"/>
              <a:sym typeface="Roboto Condensed"/>
            </a:endParaRPr>
          </a:p>
        </p:txBody>
      </p:sp>
      <p:sp>
        <p:nvSpPr>
          <p:cNvPr id="108" name="Google Shape;108;g11f0f34f239_0_178"/>
          <p:cNvSpPr/>
          <p:nvPr/>
        </p:nvSpPr>
        <p:spPr>
          <a:xfrm>
            <a:off x="293700" y="574125"/>
            <a:ext cx="309245" cy="411289"/>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9" name="Google Shape;109;g11f0f34f239_0_178"/>
          <p:cNvSpPr txBox="1"/>
          <p:nvPr/>
        </p:nvSpPr>
        <p:spPr>
          <a:xfrm>
            <a:off x="539750" y="1539350"/>
            <a:ext cx="7457100" cy="2678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Roboto Condensed"/>
                <a:ea typeface="Roboto Condensed"/>
                <a:cs typeface="Roboto Condensed"/>
                <a:sym typeface="Roboto Condensed"/>
              </a:rPr>
              <a:t>Doors locked using conventional locks are not as safe as they used to be, anyone can break in by breaking these locks. And also in colleges where mobile phones and smart watches or smart devices are not allowable to carry it for the exam hall so there is chance of getting lost of these devices if we are kept in bag. So  We are not just making this project  as a innovation to solve the problem of  conventional lock in public places  but also to secure our mobile phone and smart watches or devices during the exam hours in colleges from lost and also for hostellers to safely secure their belongings such as mobile phones,money, ornaments etc…</a:t>
            </a:r>
            <a:endParaRPr b="1" i="0" sz="1800" u="none" cap="none" strike="noStrike">
              <a:solidFill>
                <a:srgbClr val="000000"/>
              </a:solidFill>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 name="Shape 113"/>
        <p:cNvGrpSpPr/>
        <p:nvPr/>
      </p:nvGrpSpPr>
      <p:grpSpPr>
        <a:xfrm>
          <a:off x="0" y="0"/>
          <a:ext cx="0" cy="0"/>
          <a:chOff x="0" y="0"/>
          <a:chExt cx="0" cy="0"/>
        </a:xfrm>
      </p:grpSpPr>
      <p:sp>
        <p:nvSpPr>
          <p:cNvPr id="114" name="Google Shape;114;g11f0f34f239_0_245"/>
          <p:cNvSpPr/>
          <p:nvPr/>
        </p:nvSpPr>
        <p:spPr>
          <a:xfrm>
            <a:off x="6292837" y="223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15" name="Google Shape;115;g11f0f34f239_0_245"/>
          <p:cNvGrpSpPr/>
          <p:nvPr/>
        </p:nvGrpSpPr>
        <p:grpSpPr>
          <a:xfrm>
            <a:off x="0" y="12"/>
            <a:ext cx="7072630" cy="886031"/>
            <a:chOff x="0" y="50"/>
            <a:chExt cx="7072630" cy="1327785"/>
          </a:xfrm>
        </p:grpSpPr>
        <p:sp>
          <p:nvSpPr>
            <p:cNvPr id="116" name="Google Shape;116;g11f0f34f239_0_245"/>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7" name="Google Shape;117;g11f0f34f239_0_245"/>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18" name="Google Shape;118;g11f0f34f239_0_245"/>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9" name="Google Shape;119;g11f0f34f239_0_245"/>
          <p:cNvSpPr/>
          <p:nvPr/>
        </p:nvSpPr>
        <p:spPr>
          <a:xfrm>
            <a:off x="6949783" y="4646726"/>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t>5</a:t>
            </a:r>
            <a:endParaRPr b="1" i="0" sz="1800" u="none" cap="none" strike="noStrike">
              <a:solidFill>
                <a:srgbClr val="000000"/>
              </a:solidFill>
              <a:latin typeface="Arial"/>
              <a:ea typeface="Arial"/>
              <a:cs typeface="Arial"/>
              <a:sym typeface="Arial"/>
            </a:endParaRPr>
          </a:p>
        </p:txBody>
      </p:sp>
      <p:sp>
        <p:nvSpPr>
          <p:cNvPr id="120" name="Google Shape;120;g11f0f34f239_0_245"/>
          <p:cNvSpPr txBox="1"/>
          <p:nvPr>
            <p:ph type="title"/>
          </p:nvPr>
        </p:nvSpPr>
        <p:spPr>
          <a:xfrm>
            <a:off x="826775" y="282663"/>
            <a:ext cx="23682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Literature Survey:</a:t>
            </a:r>
            <a:endParaRPr sz="2000">
              <a:latin typeface="Roboto Condensed"/>
              <a:ea typeface="Roboto Condensed"/>
              <a:cs typeface="Roboto Condensed"/>
              <a:sym typeface="Roboto Condensed"/>
            </a:endParaRPr>
          </a:p>
        </p:txBody>
      </p:sp>
      <p:sp>
        <p:nvSpPr>
          <p:cNvPr id="121" name="Google Shape;121;g11f0f34f239_0_245"/>
          <p:cNvSpPr/>
          <p:nvPr/>
        </p:nvSpPr>
        <p:spPr>
          <a:xfrm>
            <a:off x="257375" y="282687"/>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aphicFrame>
        <p:nvGraphicFramePr>
          <p:cNvPr id="122" name="Google Shape;122;g11f0f34f239_0_245"/>
          <p:cNvGraphicFramePr/>
          <p:nvPr/>
        </p:nvGraphicFramePr>
        <p:xfrm>
          <a:off x="511063" y="1012789"/>
          <a:ext cx="3000000" cy="3000000"/>
        </p:xfrm>
        <a:graphic>
          <a:graphicData uri="http://schemas.openxmlformats.org/drawingml/2006/table">
            <a:tbl>
              <a:tblPr>
                <a:noFill/>
                <a:tableStyleId>{341CAC70-4571-4F2B-9F61-C6BED4C1E67C}</a:tableStyleId>
              </a:tblPr>
              <a:tblGrid>
                <a:gridCol w="595100"/>
                <a:gridCol w="4084875"/>
                <a:gridCol w="3441900"/>
              </a:tblGrid>
              <a:tr h="502000">
                <a:tc>
                  <a:txBody>
                    <a:bodyPr/>
                    <a:lstStyle/>
                    <a:p>
                      <a:pPr indent="0" lvl="0" marL="0" marR="0" rtl="0" algn="ctr">
                        <a:lnSpc>
                          <a:spcPct val="150000"/>
                        </a:lnSpc>
                        <a:spcBef>
                          <a:spcPts val="0"/>
                        </a:spcBef>
                        <a:spcAft>
                          <a:spcPts val="0"/>
                        </a:spcAft>
                        <a:buClr>
                          <a:srgbClr val="000000"/>
                        </a:buClr>
                        <a:buSzPts val="1200"/>
                        <a:buFont typeface="Arial"/>
                        <a:buNone/>
                      </a:pPr>
                      <a:r>
                        <a:rPr b="1" lang="en-US" sz="1200" u="none" cap="none" strike="noStrike">
                          <a:solidFill>
                            <a:srgbClr val="333333"/>
                          </a:solidFill>
                          <a:highlight>
                            <a:srgbClr val="FFFFFF"/>
                          </a:highlight>
                          <a:latin typeface="Roboto Condensed"/>
                          <a:ea typeface="Roboto Condensed"/>
                          <a:cs typeface="Roboto Condensed"/>
                          <a:sym typeface="Roboto Condensed"/>
                        </a:rPr>
                        <a:t>S.No</a:t>
                      </a:r>
                      <a:endParaRPr b="1" sz="1200" u="none" cap="none" strike="noStrike">
                        <a:solidFill>
                          <a:srgbClr val="333333"/>
                        </a:solidFill>
                        <a:highlight>
                          <a:srgbClr val="FFFFFF"/>
                        </a:highlight>
                        <a:latin typeface="Roboto Condensed"/>
                        <a:ea typeface="Roboto Condensed"/>
                        <a:cs typeface="Roboto Condensed"/>
                        <a:sym typeface="Roboto Condensed"/>
                      </a:endParaRPr>
                    </a:p>
                  </a:txBody>
                  <a:tcPr marT="91425" marB="91425" marR="68575" marL="6857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1400" u="none" cap="none" strike="noStrike">
                          <a:solidFill>
                            <a:schemeClr val="dk1"/>
                          </a:solidFill>
                          <a:latin typeface="Roboto Condensed"/>
                          <a:ea typeface="Roboto Condensed"/>
                          <a:cs typeface="Roboto Condensed"/>
                          <a:sym typeface="Roboto Condensed"/>
                        </a:rPr>
                        <a:t>TITLE OF THE RESEARCH PAPER</a:t>
                      </a:r>
                      <a:r>
                        <a:rPr lang="en-US" sz="1400" u="none" cap="none" strike="noStrike">
                          <a:solidFill>
                            <a:schemeClr val="dk1"/>
                          </a:solidFill>
                          <a:latin typeface="Roboto Condensed"/>
                          <a:ea typeface="Roboto Condensed"/>
                          <a:cs typeface="Roboto Condensed"/>
                          <a:sym typeface="Roboto Condensed"/>
                        </a:rPr>
                        <a:t> </a:t>
                      </a:r>
                      <a:endParaRPr sz="1200" u="none" cap="none" strike="noStrike">
                        <a:solidFill>
                          <a:srgbClr val="333333"/>
                        </a:solidFill>
                        <a:highlight>
                          <a:srgbClr val="FFFFFF"/>
                        </a:highlight>
                        <a:latin typeface="Roboto Condensed"/>
                        <a:ea typeface="Roboto Condensed"/>
                        <a:cs typeface="Roboto Condensed"/>
                        <a:sym typeface="Roboto Condensed"/>
                      </a:endParaRPr>
                    </a:p>
                  </a:txBody>
                  <a:tcPr marT="91425" marB="91425" marR="68575" marL="6857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1400" u="none" cap="none" strike="noStrike">
                          <a:solidFill>
                            <a:schemeClr val="dk1"/>
                          </a:solidFill>
                        </a:rPr>
                        <a:t>INFERENCE ABOUT THE PAPER</a:t>
                      </a:r>
                      <a:endParaRPr sz="1300" u="none" cap="none" strike="noStrike"/>
                    </a:p>
                  </a:txBody>
                  <a:tcPr marT="91425" marB="91425" marR="68575" marL="6857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r>
              <a:tr h="1275000">
                <a:tc>
                  <a:txBody>
                    <a:bodyPr/>
                    <a:lstStyle/>
                    <a:p>
                      <a:pPr indent="0" lvl="0" marL="0" marR="0" rtl="0" algn="ctr">
                        <a:lnSpc>
                          <a:spcPct val="115000"/>
                        </a:lnSpc>
                        <a:spcBef>
                          <a:spcPts val="0"/>
                        </a:spcBef>
                        <a:spcAft>
                          <a:spcPts val="0"/>
                        </a:spcAft>
                        <a:buClr>
                          <a:srgbClr val="000000"/>
                        </a:buClr>
                        <a:buSzPts val="1400"/>
                        <a:buFont typeface="Arial"/>
                        <a:buNone/>
                      </a:pPr>
                      <a:r>
                        <a:rPr b="1" lang="en-US" sz="1400" u="none" cap="none" strike="noStrike">
                          <a:solidFill>
                            <a:srgbClr val="333333"/>
                          </a:solidFill>
                          <a:highlight>
                            <a:srgbClr val="FFFFFF"/>
                          </a:highlight>
                          <a:latin typeface="Roboto Condensed"/>
                          <a:ea typeface="Roboto Condensed"/>
                          <a:cs typeface="Roboto Condensed"/>
                          <a:sym typeface="Roboto Condensed"/>
                        </a:rPr>
                        <a:t>1.</a:t>
                      </a:r>
                      <a:endParaRPr b="1" sz="1400" u="none" cap="none" strike="noStrike">
                        <a:solidFill>
                          <a:srgbClr val="333333"/>
                        </a:solidFill>
                        <a:highlight>
                          <a:srgbClr val="FFFFFF"/>
                        </a:highlight>
                        <a:latin typeface="Roboto Condensed"/>
                        <a:ea typeface="Roboto Condensed"/>
                        <a:cs typeface="Roboto Condensed"/>
                        <a:sym typeface="Roboto Condensed"/>
                      </a:endParaRPr>
                    </a:p>
                  </a:txBody>
                  <a:tcPr marT="91425" marB="91425" marR="68575" marL="6857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solidFill>
                            <a:srgbClr val="333333"/>
                          </a:solidFill>
                          <a:highlight>
                            <a:srgbClr val="FFFFFF"/>
                          </a:highlight>
                          <a:latin typeface="Roboto Condensed"/>
                          <a:ea typeface="Roboto Condensed"/>
                          <a:cs typeface="Roboto Condensed"/>
                          <a:sym typeface="Roboto Condensed"/>
                        </a:rPr>
                        <a:t>H. F. Alqahtani </a:t>
                      </a:r>
                      <a:r>
                        <a:rPr i="1" lang="en-US" sz="1400" u="none" cap="none" strike="noStrike">
                          <a:solidFill>
                            <a:srgbClr val="333333"/>
                          </a:solidFill>
                          <a:highlight>
                            <a:srgbClr val="FFFFFF"/>
                          </a:highlight>
                          <a:latin typeface="Roboto Condensed"/>
                          <a:ea typeface="Roboto Condensed"/>
                          <a:cs typeface="Roboto Condensed"/>
                          <a:sym typeface="Roboto Condensed"/>
                        </a:rPr>
                        <a:t>et al</a:t>
                      </a:r>
                      <a:r>
                        <a:rPr lang="en-US" sz="1400" u="none" cap="none" strike="noStrike">
                          <a:solidFill>
                            <a:srgbClr val="333333"/>
                          </a:solidFill>
                          <a:highlight>
                            <a:srgbClr val="FFFFFF"/>
                          </a:highlight>
                          <a:latin typeface="Roboto Condensed"/>
                          <a:ea typeface="Roboto Condensed"/>
                          <a:cs typeface="Roboto Condensed"/>
                          <a:sym typeface="Roboto Condensed"/>
                        </a:rPr>
                        <a:t>., "Automated Smart Locker for College," </a:t>
                      </a:r>
                      <a:r>
                        <a:rPr i="1" lang="en-US" sz="1400" u="none" cap="none" strike="noStrike">
                          <a:solidFill>
                            <a:srgbClr val="333333"/>
                          </a:solidFill>
                          <a:highlight>
                            <a:srgbClr val="FFFFFF"/>
                          </a:highlight>
                          <a:latin typeface="Roboto Condensed"/>
                          <a:ea typeface="Roboto Condensed"/>
                          <a:cs typeface="Roboto Condensed"/>
                          <a:sym typeface="Roboto Condensed"/>
                        </a:rPr>
                        <a:t>2020 3rd International Conference on Computer Applications &amp; Information Security (ICCAIS)</a:t>
                      </a:r>
                      <a:r>
                        <a:rPr lang="en-US" sz="1400" u="none" cap="none" strike="noStrike">
                          <a:solidFill>
                            <a:srgbClr val="333333"/>
                          </a:solidFill>
                          <a:highlight>
                            <a:srgbClr val="FFFFFF"/>
                          </a:highlight>
                          <a:latin typeface="Roboto Condensed"/>
                          <a:ea typeface="Roboto Condensed"/>
                          <a:cs typeface="Roboto Condensed"/>
                          <a:sym typeface="Roboto Condensed"/>
                        </a:rPr>
                        <a:t>, 2020, pp. 1-6, doi: 10.1109/ICCAIS48893.2020.9096868.</a:t>
                      </a:r>
                      <a:endParaRPr sz="1400" u="none" cap="none" strike="noStrike">
                        <a:solidFill>
                          <a:srgbClr val="333333"/>
                        </a:solidFill>
                        <a:highlight>
                          <a:srgbClr val="FFFFFF"/>
                        </a:highlight>
                        <a:latin typeface="Roboto Condensed"/>
                        <a:ea typeface="Roboto Condensed"/>
                        <a:cs typeface="Roboto Condensed"/>
                        <a:sym typeface="Roboto Condensed"/>
                      </a:endParaRPr>
                    </a:p>
                  </a:txBody>
                  <a:tcPr marT="91425" marB="91425" marR="68575" marL="6857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Roboto Condensed"/>
                          <a:ea typeface="Roboto Condensed"/>
                          <a:cs typeface="Roboto Condensed"/>
                          <a:sym typeface="Roboto Condensed"/>
                        </a:rPr>
                        <a:t>In this study, the proposed Smart Locker based on the Bluetooth technique can be controlled remotely using a mobile phone application to design the interfaces that help to enhance security and convenience.</a:t>
                      </a:r>
                      <a:endParaRPr sz="1400" u="none" cap="none" strike="noStrike">
                        <a:latin typeface="Roboto Condensed"/>
                        <a:ea typeface="Roboto Condensed"/>
                        <a:cs typeface="Roboto Condensed"/>
                        <a:sym typeface="Roboto Condensed"/>
                      </a:endParaRPr>
                    </a:p>
                  </a:txBody>
                  <a:tcPr marT="91425" marB="91425" marR="68575" marL="6857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05587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333333"/>
                          </a:solidFill>
                          <a:highlight>
                            <a:srgbClr val="FFFFFF"/>
                          </a:highlight>
                          <a:latin typeface="Roboto Condensed"/>
                          <a:ea typeface="Roboto Condensed"/>
                          <a:cs typeface="Roboto Condensed"/>
                          <a:sym typeface="Roboto Condensed"/>
                        </a:rPr>
                        <a:t>2.</a:t>
                      </a:r>
                      <a:endParaRPr b="1" sz="1400" u="none" cap="none" strike="noStrike">
                        <a:solidFill>
                          <a:srgbClr val="333333"/>
                        </a:solidFill>
                        <a:highlight>
                          <a:srgbClr val="FFFFFF"/>
                        </a:highlight>
                        <a:latin typeface="Roboto Condensed"/>
                        <a:ea typeface="Roboto Condensed"/>
                        <a:cs typeface="Roboto Condensed"/>
                        <a:sym typeface="Roboto Condense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333333"/>
                          </a:solidFill>
                          <a:highlight>
                            <a:srgbClr val="FFFFFF"/>
                          </a:highlight>
                        </a:rPr>
                        <a:t>M. Jeste, P. Gokhale, S. Tare, Y. Chougule and A. Chaudhari, "Two-point security system for doors/lockers using Machine learning and Internet Of Things," 2020 Fourth International Conference on Inventive Systems and Control (ICISC), 2020, pp. 740-744, doi 10.1109/ICISC47916.2020.9171080.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Roboto Condensed"/>
                          <a:ea typeface="Roboto Condensed"/>
                          <a:cs typeface="Roboto Condensed"/>
                          <a:sym typeface="Roboto Condensed"/>
                        </a:rPr>
                        <a:t>In this system access to the fingerprint (touch sensor) from mobile is proposed using an android app developed in android studio and authentication for the same is also proposed. On identification of both face and fingerprint together, access to door or locker is provided.</a:t>
                      </a:r>
                      <a:endParaRPr sz="1400" u="none" cap="none" strike="noStrike">
                        <a:latin typeface="Roboto Condensed"/>
                        <a:ea typeface="Roboto Condensed"/>
                        <a:cs typeface="Roboto Condensed"/>
                        <a:sym typeface="Roboto Condensed"/>
                      </a:endParaRPr>
                    </a:p>
                  </a:txBody>
                  <a:tcPr marT="91425" marB="91425" marR="68575" marL="6857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sp>
        <p:nvSpPr>
          <p:cNvPr id="127" name="Google Shape;127;g123b8e8b9c5_0_28"/>
          <p:cNvSpPr/>
          <p:nvPr/>
        </p:nvSpPr>
        <p:spPr>
          <a:xfrm>
            <a:off x="6292837" y="223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28" name="Google Shape;128;g123b8e8b9c5_0_28"/>
          <p:cNvGrpSpPr/>
          <p:nvPr/>
        </p:nvGrpSpPr>
        <p:grpSpPr>
          <a:xfrm>
            <a:off x="0" y="12"/>
            <a:ext cx="7072630" cy="886031"/>
            <a:chOff x="0" y="50"/>
            <a:chExt cx="7072630" cy="1327785"/>
          </a:xfrm>
        </p:grpSpPr>
        <p:sp>
          <p:nvSpPr>
            <p:cNvPr id="129" name="Google Shape;129;g123b8e8b9c5_0_28"/>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0" name="Google Shape;130;g123b8e8b9c5_0_28"/>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31" name="Google Shape;131;g123b8e8b9c5_0_28"/>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 name="Google Shape;132;g123b8e8b9c5_0_28"/>
          <p:cNvSpPr/>
          <p:nvPr/>
        </p:nvSpPr>
        <p:spPr>
          <a:xfrm>
            <a:off x="6949783" y="4646726"/>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t>6</a:t>
            </a:r>
            <a:endParaRPr b="1" i="0" sz="1800" u="none" cap="none" strike="noStrike">
              <a:solidFill>
                <a:srgbClr val="000000"/>
              </a:solidFill>
              <a:latin typeface="Arial"/>
              <a:ea typeface="Arial"/>
              <a:cs typeface="Arial"/>
              <a:sym typeface="Arial"/>
            </a:endParaRPr>
          </a:p>
        </p:txBody>
      </p:sp>
      <p:sp>
        <p:nvSpPr>
          <p:cNvPr id="133" name="Google Shape;133;g123b8e8b9c5_0_28"/>
          <p:cNvSpPr txBox="1"/>
          <p:nvPr>
            <p:ph type="title"/>
          </p:nvPr>
        </p:nvSpPr>
        <p:spPr>
          <a:xfrm>
            <a:off x="826775" y="282663"/>
            <a:ext cx="23682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Literature Survey:</a:t>
            </a:r>
            <a:endParaRPr sz="2000">
              <a:latin typeface="Roboto Condensed"/>
              <a:ea typeface="Roboto Condensed"/>
              <a:cs typeface="Roboto Condensed"/>
              <a:sym typeface="Roboto Condensed"/>
            </a:endParaRPr>
          </a:p>
        </p:txBody>
      </p:sp>
      <p:sp>
        <p:nvSpPr>
          <p:cNvPr id="134" name="Google Shape;134;g123b8e8b9c5_0_28"/>
          <p:cNvSpPr/>
          <p:nvPr/>
        </p:nvSpPr>
        <p:spPr>
          <a:xfrm>
            <a:off x="257375" y="282687"/>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aphicFrame>
        <p:nvGraphicFramePr>
          <p:cNvPr id="135" name="Google Shape;135;g123b8e8b9c5_0_28"/>
          <p:cNvGraphicFramePr/>
          <p:nvPr/>
        </p:nvGraphicFramePr>
        <p:xfrm>
          <a:off x="581801" y="978450"/>
          <a:ext cx="3000000" cy="3000000"/>
        </p:xfrm>
        <a:graphic>
          <a:graphicData uri="http://schemas.openxmlformats.org/drawingml/2006/table">
            <a:tbl>
              <a:tblPr>
                <a:noFill/>
                <a:tableStyleId>{341CAC70-4571-4F2B-9F61-C6BED4C1E67C}</a:tableStyleId>
              </a:tblPr>
              <a:tblGrid>
                <a:gridCol w="622800"/>
                <a:gridCol w="3928550"/>
                <a:gridCol w="3429025"/>
              </a:tblGrid>
              <a:tr h="522000">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solidFill>
                            <a:srgbClr val="333333"/>
                          </a:solidFill>
                          <a:highlight>
                            <a:srgbClr val="FFFFFF"/>
                          </a:highlight>
                        </a:rPr>
                        <a:t>S.No</a:t>
                      </a:r>
                      <a:endParaRPr b="1" sz="1300" u="none" cap="none" strike="noStrike">
                        <a:solidFill>
                          <a:srgbClr val="333333"/>
                        </a:solidFill>
                        <a:highlight>
                          <a:srgbClr val="FFFFFF"/>
                        </a:high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1400" u="none" cap="none" strike="noStrike">
                          <a:solidFill>
                            <a:schemeClr val="dk1"/>
                          </a:solidFill>
                        </a:rPr>
                        <a:t>TITLE OF THE RESEARCH PAPER</a:t>
                      </a:r>
                      <a:r>
                        <a:rPr lang="en-US" sz="1400" u="none" cap="none" strike="noStrike">
                          <a:solidFill>
                            <a:schemeClr val="dk1"/>
                          </a:solidFill>
                        </a:rPr>
                        <a:t> </a:t>
                      </a:r>
                      <a:endParaRPr sz="14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chemeClr val="dk1"/>
                        </a:buClr>
                        <a:buSzPts val="1100"/>
                        <a:buFont typeface="Arial"/>
                        <a:buNone/>
                      </a:pPr>
                      <a:r>
                        <a:rPr b="1" lang="en-US" sz="1400" u="none" cap="none" strike="noStrike">
                          <a:solidFill>
                            <a:schemeClr val="dk1"/>
                          </a:solidFill>
                        </a:rPr>
                        <a:t>INFERENCE ABOUT THE PAPER</a:t>
                      </a:r>
                      <a:endParaRPr sz="14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2650">
                      <a:solidFill>
                        <a:srgbClr val="000000"/>
                      </a:solidFill>
                      <a:prstDash val="solid"/>
                      <a:round/>
                      <a:headEnd len="sm" w="sm" type="none"/>
                      <a:tailEnd len="sm" w="sm" type="none"/>
                    </a:lnB>
                    <a:solidFill>
                      <a:srgbClr val="FFE599"/>
                    </a:solidFill>
                  </a:tcPr>
                </a:tc>
              </a:tr>
              <a:tr h="1602775">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solidFill>
                            <a:srgbClr val="333333"/>
                          </a:solidFill>
                          <a:highlight>
                            <a:srgbClr val="FFFFFF"/>
                          </a:highlight>
                        </a:rPr>
                        <a:t>3.</a:t>
                      </a:r>
                      <a:endParaRPr b="1" sz="1300" u="none" cap="none" strike="noStrike">
                        <a:solidFill>
                          <a:srgbClr val="333333"/>
                        </a:solidFill>
                        <a:highlight>
                          <a:srgbClr val="FFFFFF"/>
                        </a:high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solidFill>
                            <a:srgbClr val="333333"/>
                          </a:solidFill>
                          <a:highlight>
                            <a:srgbClr val="FFFFFF"/>
                          </a:highlight>
                          <a:latin typeface="Roboto Condensed"/>
                          <a:ea typeface="Roboto Condensed"/>
                          <a:cs typeface="Roboto Condensed"/>
                          <a:sym typeface="Roboto Condensed"/>
                        </a:rPr>
                        <a:t>A. Chikara, P. Choudekar, Ruchira and D. Asija, "Smart Bank Locker Using Fingerprint Scanning and Image Processing," 2020 6th International Conference on Advanced Computing and Communication Systems (ICACCS), 2020, pp. 725-728, doi: 10.1109/ICACCS48705.2020.9074482.</a:t>
                      </a:r>
                      <a:endParaRPr sz="1400" u="none" cap="none" strike="noStrike">
                        <a:solidFill>
                          <a:srgbClr val="333333"/>
                        </a:solidFill>
                        <a:highlight>
                          <a:srgbClr val="FFFFFF"/>
                        </a:highlight>
                        <a:latin typeface="Roboto Condensed"/>
                        <a:ea typeface="Roboto Condensed"/>
                        <a:cs typeface="Roboto Condensed"/>
                        <a:sym typeface="Roboto Condensed"/>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Roboto Condensed"/>
                          <a:ea typeface="Roboto Condensed"/>
                          <a:cs typeface="Roboto Condensed"/>
                          <a:sym typeface="Roboto Condensed"/>
                        </a:rPr>
                        <a:t>The smart lock program will compare your image and fingerprint with the data already stored in the database. After checking the authenticity of the user, the microcontroller (Arduino) will give signal to the lock and it will open.</a:t>
                      </a:r>
                      <a:endParaRPr sz="1400" u="none" cap="none" strike="noStrike">
                        <a:latin typeface="Roboto Condensed"/>
                        <a:ea typeface="Roboto Condensed"/>
                        <a:cs typeface="Roboto Condensed"/>
                        <a:sym typeface="Roboto Condensed"/>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828050">
                <a:tc>
                  <a:txBody>
                    <a:bodyPr/>
                    <a:lstStyle/>
                    <a:p>
                      <a:pPr indent="0" lvl="0" marL="0" marR="0" rtl="0" algn="ctr">
                        <a:lnSpc>
                          <a:spcPct val="100000"/>
                        </a:lnSpc>
                        <a:spcBef>
                          <a:spcPts val="0"/>
                        </a:spcBef>
                        <a:spcAft>
                          <a:spcPts val="0"/>
                        </a:spcAft>
                        <a:buClr>
                          <a:srgbClr val="000000"/>
                        </a:buClr>
                        <a:buSzPts val="1300"/>
                        <a:buFont typeface="Arial"/>
                        <a:buNone/>
                      </a:pPr>
                      <a:r>
                        <a:rPr b="1" lang="en-US" sz="1300" u="none" cap="none" strike="noStrike">
                          <a:solidFill>
                            <a:srgbClr val="333333"/>
                          </a:solidFill>
                          <a:highlight>
                            <a:srgbClr val="FFFFFF"/>
                          </a:highlight>
                        </a:rPr>
                        <a:t>4.</a:t>
                      </a:r>
                      <a:endParaRPr b="1" sz="1300" u="none" cap="none" strike="noStrike">
                        <a:solidFill>
                          <a:srgbClr val="333333"/>
                        </a:solidFill>
                        <a:highlight>
                          <a:srgbClr val="FFFFFF"/>
                        </a:highlight>
                      </a:endParaRPr>
                    </a:p>
                  </a:txBody>
                  <a:tcPr marT="91425" marB="91425" marR="91425" marL="91425" anchor="ctr">
                    <a:lnL cap="flat" cmpd="sng" w="19050">
                      <a:solidFill>
                        <a:schemeClr val="dk1"/>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Roboto Condensed"/>
                          <a:ea typeface="Roboto Condensed"/>
                          <a:cs typeface="Roboto Condensed"/>
                          <a:sym typeface="Roboto Condensed"/>
                        </a:rPr>
                        <a:t>A. Kumar, P. Sood and U. Gupta, "Internet of Things (IoT) for Bank Locker Security System," 2020 6th International Conference on Signal Processing and Communication (ICSC), 2020, pp. 315-318, doi: 10.1109/ICSC48311.2020.9182713.</a:t>
                      </a:r>
                      <a:endParaRPr sz="1200" u="none" cap="none" strike="noStrike">
                        <a:latin typeface="Roboto Condensed"/>
                        <a:ea typeface="Roboto Condensed"/>
                        <a:cs typeface="Roboto Condensed"/>
                        <a:sym typeface="Roboto Condensed"/>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solidFill>
                            <a:schemeClr val="dk1"/>
                          </a:solidFill>
                          <a:latin typeface="Roboto Condensed"/>
                          <a:ea typeface="Roboto Condensed"/>
                          <a:cs typeface="Roboto Condensed"/>
                          <a:sym typeface="Roboto Condensed"/>
                        </a:rPr>
                        <a:t>The idea is to develop a Bank Locker Security system that permits the manager to see the occurrences from an isolated area and catch the..frame..depending on its..advantage. </a:t>
                      </a:r>
                      <a:endParaRPr sz="1400" u="none" cap="none" strike="noStrike">
                        <a:latin typeface="Roboto Condensed"/>
                        <a:ea typeface="Roboto Condensed"/>
                        <a:cs typeface="Roboto Condensed"/>
                        <a:sym typeface="Roboto Condensed"/>
                      </a:endParaRPr>
                    </a:p>
                  </a:txBody>
                  <a:tcPr marT="91425" marB="91425" marR="68575" marL="6857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sp>
        <p:nvSpPr>
          <p:cNvPr id="140" name="Google Shape;140;g1219d1c195d_0_42"/>
          <p:cNvSpPr/>
          <p:nvPr/>
        </p:nvSpPr>
        <p:spPr>
          <a:xfrm>
            <a:off x="6292837" y="223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41" name="Google Shape;141;g1219d1c195d_0_42"/>
          <p:cNvGrpSpPr/>
          <p:nvPr/>
        </p:nvGrpSpPr>
        <p:grpSpPr>
          <a:xfrm>
            <a:off x="0" y="12"/>
            <a:ext cx="7072630" cy="886031"/>
            <a:chOff x="0" y="50"/>
            <a:chExt cx="7072630" cy="1327785"/>
          </a:xfrm>
        </p:grpSpPr>
        <p:sp>
          <p:nvSpPr>
            <p:cNvPr id="142" name="Google Shape;142;g1219d1c195d_0_42"/>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3" name="Google Shape;143;g1219d1c195d_0_42"/>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44" name="Google Shape;144;g1219d1c195d_0_42"/>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5" name="Google Shape;145;g1219d1c195d_0_42"/>
          <p:cNvSpPr/>
          <p:nvPr/>
        </p:nvSpPr>
        <p:spPr>
          <a:xfrm>
            <a:off x="6949783" y="4646726"/>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t>7</a:t>
            </a:r>
            <a:endParaRPr b="1" i="0" sz="1800" u="none" cap="none" strike="noStrike">
              <a:solidFill>
                <a:srgbClr val="000000"/>
              </a:solidFill>
              <a:latin typeface="Arial"/>
              <a:ea typeface="Arial"/>
              <a:cs typeface="Arial"/>
              <a:sym typeface="Arial"/>
            </a:endParaRPr>
          </a:p>
        </p:txBody>
      </p:sp>
      <p:sp>
        <p:nvSpPr>
          <p:cNvPr id="146" name="Google Shape;146;g1219d1c195d_0_42"/>
          <p:cNvSpPr txBox="1"/>
          <p:nvPr>
            <p:ph type="title"/>
          </p:nvPr>
        </p:nvSpPr>
        <p:spPr>
          <a:xfrm>
            <a:off x="826775" y="327975"/>
            <a:ext cx="44055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1400"/>
              <a:buFont typeface="Arial"/>
              <a:buNone/>
            </a:pPr>
            <a:r>
              <a:rPr lang="en-US">
                <a:solidFill>
                  <a:schemeClr val="lt1"/>
                </a:solidFill>
              </a:rPr>
              <a:t>Literature Survey:</a:t>
            </a:r>
            <a:endParaRPr sz="2000">
              <a:latin typeface="Roboto Condensed"/>
              <a:ea typeface="Roboto Condensed"/>
              <a:cs typeface="Roboto Condensed"/>
              <a:sym typeface="Roboto Condensed"/>
            </a:endParaRPr>
          </a:p>
        </p:txBody>
      </p:sp>
      <p:sp>
        <p:nvSpPr>
          <p:cNvPr id="147" name="Google Shape;147;g1219d1c195d_0_42"/>
          <p:cNvSpPr/>
          <p:nvPr/>
        </p:nvSpPr>
        <p:spPr>
          <a:xfrm>
            <a:off x="257375" y="282687"/>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aphicFrame>
        <p:nvGraphicFramePr>
          <p:cNvPr id="148" name="Google Shape;148;g1219d1c195d_0_42"/>
          <p:cNvGraphicFramePr/>
          <p:nvPr/>
        </p:nvGraphicFramePr>
        <p:xfrm>
          <a:off x="566600" y="959100"/>
          <a:ext cx="3000000" cy="3000000"/>
        </p:xfrm>
        <a:graphic>
          <a:graphicData uri="http://schemas.openxmlformats.org/drawingml/2006/table">
            <a:tbl>
              <a:tblPr>
                <a:noFill/>
                <a:tableStyleId>{341CAC70-4571-4F2B-9F61-C6BED4C1E67C}</a:tableStyleId>
              </a:tblPr>
              <a:tblGrid>
                <a:gridCol w="620325"/>
                <a:gridCol w="3754925"/>
                <a:gridCol w="3784275"/>
              </a:tblGrid>
              <a:tr h="3599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Roboto Condensed"/>
                          <a:ea typeface="Roboto Condensed"/>
                          <a:cs typeface="Roboto Condensed"/>
                          <a:sym typeface="Roboto Condensed"/>
                        </a:rPr>
                        <a:t>S.No</a:t>
                      </a:r>
                      <a:endParaRPr b="1" sz="1400" u="none" cap="none" strike="noStrike">
                        <a:latin typeface="Roboto Condensed"/>
                        <a:ea typeface="Roboto Condensed"/>
                        <a:cs typeface="Roboto Condensed"/>
                        <a:sym typeface="Roboto Condense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Roboto Condensed"/>
                          <a:ea typeface="Roboto Condensed"/>
                          <a:cs typeface="Roboto Condensed"/>
                          <a:sym typeface="Roboto Condensed"/>
                        </a:rPr>
                        <a:t>TITLE OF THE RESEARCH PAPER </a:t>
                      </a:r>
                      <a:endParaRPr b="1" sz="1400" u="none" cap="none" strike="noStrike">
                        <a:latin typeface="Roboto Condensed"/>
                        <a:ea typeface="Roboto Condensed"/>
                        <a:cs typeface="Roboto Condensed"/>
                        <a:sym typeface="Roboto Condense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Roboto Condensed"/>
                          <a:ea typeface="Roboto Condensed"/>
                          <a:cs typeface="Roboto Condensed"/>
                          <a:sym typeface="Roboto Condensed"/>
                        </a:rPr>
                        <a:t>INFERENCE ABOUT THE PAPER</a:t>
                      </a:r>
                      <a:endParaRPr b="1" sz="1400" u="none" cap="none" strike="noStrike">
                        <a:latin typeface="Roboto Condensed"/>
                        <a:ea typeface="Roboto Condensed"/>
                        <a:cs typeface="Roboto Condensed"/>
                        <a:sym typeface="Roboto Condensed"/>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r>
              <a:tr h="17745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5.</a:t>
                      </a:r>
                      <a:endParaRPr b="1" sz="14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Condensed"/>
                          <a:ea typeface="Roboto Condensed"/>
                          <a:cs typeface="Roboto Condensed"/>
                          <a:sym typeface="Roboto Condensed"/>
                        </a:rPr>
                        <a:t>M. Mathew and R. S. Divya, "Super secure door lock system for critical zones," 2017 International Conference on Networks &amp; Advances in Computational Technologies (NetACT), 2017, pp. 242-245, doi: 10.1109/NETACT.2017.8076773</a:t>
                      </a:r>
                      <a:endParaRPr sz="1400" u="none" cap="none" strike="noStrike">
                        <a:latin typeface="Roboto Condensed"/>
                        <a:ea typeface="Roboto Condensed"/>
                        <a:cs typeface="Roboto Condensed"/>
                        <a:sym typeface="Roboto Condensed"/>
                      </a:endParaRPr>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solidFill>
                            <a:srgbClr val="222222"/>
                          </a:solidFill>
                          <a:highlight>
                            <a:srgbClr val="FFFFFF"/>
                          </a:highlight>
                          <a:latin typeface="Roboto Condensed"/>
                          <a:ea typeface="Roboto Condensed"/>
                          <a:cs typeface="Roboto Condensed"/>
                          <a:sym typeface="Roboto Condensed"/>
                        </a:rPr>
                        <a:t>The existing systems provide only single factor authentication that leads to less secure system. Thus, a secure door locking system with two-factor authentication and multiple encryptions using RFID, which can activate, authenticate, and validate the user and unlock the door in real time for secure access has been proposed</a:t>
                      </a:r>
                      <a:endParaRPr sz="1300" u="none" cap="none" strike="noStrike">
                        <a:latin typeface="Roboto Condensed"/>
                        <a:ea typeface="Roboto Condensed"/>
                        <a:cs typeface="Roboto Condensed"/>
                        <a:sym typeface="Roboto Condensed"/>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82172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6.</a:t>
                      </a:r>
                      <a:endParaRPr b="1" sz="1400" u="none" cap="none" strike="noStrike"/>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Condensed"/>
                          <a:ea typeface="Roboto Condensed"/>
                          <a:cs typeface="Roboto Condensed"/>
                          <a:sym typeface="Roboto Condensed"/>
                        </a:rPr>
                        <a:t>D. Aswini, R. Rohindh, K. S. Manoj Ragavendhara and C. S. Mridula, "Smart Door Locking System," 2021 International Conference on Advancements in Electrical, Electronics, Communication, Computing and Automation (ICAECA), 2021, pp. 1-5, doi: 10.1109/ICAECA52838.2021.9675590</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22222"/>
                          </a:solidFill>
                          <a:highlight>
                            <a:srgbClr val="FFFFFF"/>
                          </a:highlight>
                          <a:latin typeface="Roboto Condensed"/>
                          <a:ea typeface="Roboto Condensed"/>
                          <a:cs typeface="Roboto Condensed"/>
                          <a:sym typeface="Roboto Condensed"/>
                        </a:rPr>
                        <a:t> In this paper, an RFID-based door lock system along with OTP driven technology is discussed to provide a high-security solution for households. In this device, the OTP is generated for door access and this OTP will expire after the expiration time provided</a:t>
                      </a:r>
                      <a:r>
                        <a:rPr lang="en-US" sz="1100" u="none" cap="none" strike="noStrike">
                          <a:solidFill>
                            <a:srgbClr val="222222"/>
                          </a:solidFill>
                          <a:highlight>
                            <a:srgbClr val="FFFFFF"/>
                          </a:highlight>
                        </a:rPr>
                        <a:t>. </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2" name="Shape 152"/>
        <p:cNvGrpSpPr/>
        <p:nvPr/>
      </p:nvGrpSpPr>
      <p:grpSpPr>
        <a:xfrm>
          <a:off x="0" y="0"/>
          <a:ext cx="0" cy="0"/>
          <a:chOff x="0" y="0"/>
          <a:chExt cx="0" cy="0"/>
        </a:xfrm>
      </p:grpSpPr>
      <p:sp>
        <p:nvSpPr>
          <p:cNvPr id="153" name="Google Shape;153;g123b8e8b9c5_0_75"/>
          <p:cNvSpPr/>
          <p:nvPr/>
        </p:nvSpPr>
        <p:spPr>
          <a:xfrm>
            <a:off x="6292837" y="22324"/>
            <a:ext cx="779779" cy="260350"/>
          </a:xfrm>
          <a:custGeom>
            <a:rect b="b" l="l" r="r" t="t"/>
            <a:pathLst>
              <a:path extrusionOk="0" h="260350" w="779779">
                <a:moveTo>
                  <a:pt x="779698" y="259799"/>
                </a:moveTo>
                <a:lnTo>
                  <a:pt x="0" y="259799"/>
                </a:lnTo>
                <a:lnTo>
                  <a:pt x="252824" y="0"/>
                </a:lnTo>
                <a:lnTo>
                  <a:pt x="779698" y="259799"/>
                </a:lnTo>
                <a:close/>
              </a:path>
            </a:pathLst>
          </a:custGeom>
          <a:solidFill>
            <a:srgbClr val="26314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54" name="Google Shape;154;g123b8e8b9c5_0_75"/>
          <p:cNvGrpSpPr/>
          <p:nvPr/>
        </p:nvGrpSpPr>
        <p:grpSpPr>
          <a:xfrm>
            <a:off x="0" y="12"/>
            <a:ext cx="7072630" cy="886031"/>
            <a:chOff x="0" y="50"/>
            <a:chExt cx="7072630" cy="1327785"/>
          </a:xfrm>
        </p:grpSpPr>
        <p:sp>
          <p:nvSpPr>
            <p:cNvPr id="155" name="Google Shape;155;g123b8e8b9c5_0_75"/>
            <p:cNvSpPr/>
            <p:nvPr/>
          </p:nvSpPr>
          <p:spPr>
            <a:xfrm>
              <a:off x="0" y="50"/>
              <a:ext cx="6756400" cy="1327785"/>
            </a:xfrm>
            <a:custGeom>
              <a:rect b="b" l="l" r="r" t="t"/>
              <a:pathLst>
                <a:path extrusionOk="0" h="1327785" w="6756400">
                  <a:moveTo>
                    <a:pt x="6756159" y="0"/>
                  </a:moveTo>
                  <a:lnTo>
                    <a:pt x="5434330" y="0"/>
                  </a:lnTo>
                  <a:lnTo>
                    <a:pt x="5428831" y="0"/>
                  </a:lnTo>
                  <a:lnTo>
                    <a:pt x="0" y="0"/>
                  </a:lnTo>
                  <a:lnTo>
                    <a:pt x="0" y="1327302"/>
                  </a:lnTo>
                  <a:lnTo>
                    <a:pt x="5428831" y="1327302"/>
                  </a:lnTo>
                  <a:lnTo>
                    <a:pt x="5434330" y="1327302"/>
                  </a:lnTo>
                  <a:lnTo>
                    <a:pt x="5434330" y="1321816"/>
                  </a:lnTo>
                  <a:lnTo>
                    <a:pt x="6756159" y="0"/>
                  </a:lnTo>
                  <a:close/>
                </a:path>
              </a:pathLst>
            </a:custGeom>
            <a:solidFill>
              <a:srgbClr val="C6D3E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6" name="Google Shape;156;g123b8e8b9c5_0_75"/>
            <p:cNvSpPr/>
            <p:nvPr/>
          </p:nvSpPr>
          <p:spPr>
            <a:xfrm>
              <a:off x="0" y="381012"/>
              <a:ext cx="7072630" cy="772160"/>
            </a:xfrm>
            <a:custGeom>
              <a:rect b="b" l="l" r="r" t="t"/>
              <a:pathLst>
                <a:path extrusionOk="0" h="772160" w="7072630">
                  <a:moveTo>
                    <a:pt x="7072401" y="0"/>
                  </a:moveTo>
                  <a:lnTo>
                    <a:pt x="6303886" y="0"/>
                  </a:lnTo>
                  <a:lnTo>
                    <a:pt x="6300660" y="0"/>
                  </a:lnTo>
                  <a:lnTo>
                    <a:pt x="0" y="0"/>
                  </a:lnTo>
                  <a:lnTo>
                    <a:pt x="0" y="771740"/>
                  </a:lnTo>
                  <a:lnTo>
                    <a:pt x="6300660" y="771740"/>
                  </a:lnTo>
                  <a:lnTo>
                    <a:pt x="6303886" y="771740"/>
                  </a:lnTo>
                  <a:lnTo>
                    <a:pt x="6303886" y="768515"/>
                  </a:lnTo>
                  <a:lnTo>
                    <a:pt x="7072401" y="0"/>
                  </a:lnTo>
                  <a:close/>
                </a:path>
              </a:pathLst>
            </a:custGeom>
            <a:solidFill>
              <a:srgbClr val="3F527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57" name="Google Shape;157;g123b8e8b9c5_0_75"/>
          <p:cNvSpPr/>
          <p:nvPr/>
        </p:nvSpPr>
        <p:spPr>
          <a:xfrm>
            <a:off x="6946835" y="4948315"/>
            <a:ext cx="394334" cy="131445"/>
          </a:xfrm>
          <a:custGeom>
            <a:rect b="b" l="l" r="r" t="t"/>
            <a:pathLst>
              <a:path extrusionOk="0" h="131445" w="394334">
                <a:moveTo>
                  <a:pt x="266374" y="131399"/>
                </a:moveTo>
                <a:lnTo>
                  <a:pt x="0" y="0"/>
                </a:lnTo>
                <a:lnTo>
                  <a:pt x="394199" y="0"/>
                </a:lnTo>
                <a:lnTo>
                  <a:pt x="266374" y="131399"/>
                </a:lnTo>
                <a:close/>
              </a:path>
            </a:pathLst>
          </a:custGeom>
          <a:solidFill>
            <a:srgbClr val="D16E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8" name="Google Shape;158;g123b8e8b9c5_0_75"/>
          <p:cNvSpPr/>
          <p:nvPr/>
        </p:nvSpPr>
        <p:spPr>
          <a:xfrm>
            <a:off x="6949783" y="4646726"/>
            <a:ext cx="2194559" cy="304800"/>
          </a:xfrm>
          <a:custGeom>
            <a:rect b="b" l="l" r="r" t="t"/>
            <a:pathLst>
              <a:path extrusionOk="0" h="304800" w="2194559">
                <a:moveTo>
                  <a:pt x="2194191" y="25"/>
                </a:moveTo>
                <a:lnTo>
                  <a:pt x="304546" y="25"/>
                </a:lnTo>
                <a:lnTo>
                  <a:pt x="298170" y="25"/>
                </a:lnTo>
                <a:lnTo>
                  <a:pt x="298170" y="6388"/>
                </a:lnTo>
                <a:lnTo>
                  <a:pt x="0" y="304571"/>
                </a:lnTo>
                <a:lnTo>
                  <a:pt x="298170" y="304571"/>
                </a:lnTo>
                <a:lnTo>
                  <a:pt x="304546" y="304571"/>
                </a:lnTo>
                <a:lnTo>
                  <a:pt x="2194191" y="304571"/>
                </a:lnTo>
                <a:lnTo>
                  <a:pt x="2194191" y="25"/>
                </a:lnTo>
                <a:close/>
              </a:path>
            </a:pathLst>
          </a:custGeom>
          <a:solidFill>
            <a:srgbClr val="FF97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t>8</a:t>
            </a:r>
            <a:endParaRPr b="1" i="0" sz="1800" u="none" cap="none" strike="noStrike">
              <a:solidFill>
                <a:srgbClr val="000000"/>
              </a:solidFill>
              <a:latin typeface="Arial"/>
              <a:ea typeface="Arial"/>
              <a:cs typeface="Arial"/>
              <a:sym typeface="Arial"/>
            </a:endParaRPr>
          </a:p>
        </p:txBody>
      </p:sp>
      <p:sp>
        <p:nvSpPr>
          <p:cNvPr id="159" name="Google Shape;159;g123b8e8b9c5_0_75"/>
          <p:cNvSpPr txBox="1"/>
          <p:nvPr>
            <p:ph type="title"/>
          </p:nvPr>
        </p:nvSpPr>
        <p:spPr>
          <a:xfrm>
            <a:off x="826775" y="327975"/>
            <a:ext cx="44055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Materials / Components Used:</a:t>
            </a:r>
            <a:endParaRPr sz="2000">
              <a:latin typeface="Roboto Condensed"/>
              <a:ea typeface="Roboto Condensed"/>
              <a:cs typeface="Roboto Condensed"/>
              <a:sym typeface="Roboto Condensed"/>
            </a:endParaRPr>
          </a:p>
        </p:txBody>
      </p:sp>
      <p:sp>
        <p:nvSpPr>
          <p:cNvPr id="160" name="Google Shape;160;g123b8e8b9c5_0_75"/>
          <p:cNvSpPr/>
          <p:nvPr/>
        </p:nvSpPr>
        <p:spPr>
          <a:xfrm>
            <a:off x="257375" y="282687"/>
            <a:ext cx="309245" cy="411290"/>
          </a:xfrm>
          <a:custGeom>
            <a:rect b="b" l="l" r="r" t="t"/>
            <a:pathLst>
              <a:path extrusionOk="0" h="403225" w="309245">
                <a:moveTo>
                  <a:pt x="24902" y="384656"/>
                </a:moveTo>
                <a:lnTo>
                  <a:pt x="25357" y="387421"/>
                </a:lnTo>
                <a:lnTo>
                  <a:pt x="25809" y="390641"/>
                </a:lnTo>
                <a:lnTo>
                  <a:pt x="39199" y="403101"/>
                </a:lnTo>
                <a:lnTo>
                  <a:pt x="42419" y="403101"/>
                </a:lnTo>
                <a:lnTo>
                  <a:pt x="298869" y="403101"/>
                </a:lnTo>
                <a:lnTo>
                  <a:pt x="300251" y="403101"/>
                </a:lnTo>
                <a:lnTo>
                  <a:pt x="301634" y="402629"/>
                </a:lnTo>
                <a:lnTo>
                  <a:pt x="309001" y="382801"/>
                </a:lnTo>
                <a:lnTo>
                  <a:pt x="309001" y="61792"/>
                </a:lnTo>
                <a:lnTo>
                  <a:pt x="309001" y="59027"/>
                </a:lnTo>
                <a:lnTo>
                  <a:pt x="308546" y="56717"/>
                </a:lnTo>
                <a:lnTo>
                  <a:pt x="308091" y="55334"/>
                </a:lnTo>
                <a:lnTo>
                  <a:pt x="307164" y="53952"/>
                </a:lnTo>
                <a:lnTo>
                  <a:pt x="305781" y="53497"/>
                </a:lnTo>
                <a:lnTo>
                  <a:pt x="303944" y="53024"/>
                </a:lnTo>
                <a:lnTo>
                  <a:pt x="298869" y="52569"/>
                </a:lnTo>
              </a:path>
              <a:path extrusionOk="0" h="403225" w="309245">
                <a:moveTo>
                  <a:pt x="271184" y="19354"/>
                </a:moveTo>
                <a:lnTo>
                  <a:pt x="14752" y="19354"/>
                </a:lnTo>
                <a:lnTo>
                  <a:pt x="11987" y="19827"/>
                </a:lnTo>
                <a:lnTo>
                  <a:pt x="9222" y="20754"/>
                </a:lnTo>
                <a:lnTo>
                  <a:pt x="6457" y="21664"/>
                </a:lnTo>
                <a:lnTo>
                  <a:pt x="4147" y="23519"/>
                </a:lnTo>
                <a:lnTo>
                  <a:pt x="2289" y="25812"/>
                </a:lnTo>
                <a:lnTo>
                  <a:pt x="1382" y="28594"/>
                </a:lnTo>
                <a:lnTo>
                  <a:pt x="452" y="31359"/>
                </a:lnTo>
                <a:lnTo>
                  <a:pt x="0" y="34124"/>
                </a:lnTo>
                <a:lnTo>
                  <a:pt x="0" y="355134"/>
                </a:lnTo>
                <a:lnTo>
                  <a:pt x="452" y="357899"/>
                </a:lnTo>
                <a:lnTo>
                  <a:pt x="1382" y="360664"/>
                </a:lnTo>
                <a:lnTo>
                  <a:pt x="2289" y="363429"/>
                </a:lnTo>
                <a:lnTo>
                  <a:pt x="4147" y="365739"/>
                </a:lnTo>
                <a:lnTo>
                  <a:pt x="6457" y="367576"/>
                </a:lnTo>
                <a:lnTo>
                  <a:pt x="9222" y="368504"/>
                </a:lnTo>
                <a:lnTo>
                  <a:pt x="11987" y="369431"/>
                </a:lnTo>
                <a:lnTo>
                  <a:pt x="14752" y="369886"/>
                </a:lnTo>
                <a:lnTo>
                  <a:pt x="271184" y="369886"/>
                </a:lnTo>
                <a:lnTo>
                  <a:pt x="285954" y="355134"/>
                </a:lnTo>
                <a:lnTo>
                  <a:pt x="285954" y="34124"/>
                </a:lnTo>
                <a:lnTo>
                  <a:pt x="276731" y="20754"/>
                </a:lnTo>
                <a:lnTo>
                  <a:pt x="273949" y="19827"/>
                </a:lnTo>
                <a:lnTo>
                  <a:pt x="271184" y="19354"/>
                </a:lnTo>
              </a:path>
              <a:path extrusionOk="0" h="403225" w="309245">
                <a:moveTo>
                  <a:pt x="173409" y="22592"/>
                </a:moveTo>
                <a:lnTo>
                  <a:pt x="176647" y="23047"/>
                </a:lnTo>
                <a:lnTo>
                  <a:pt x="179867" y="23974"/>
                </a:lnTo>
                <a:lnTo>
                  <a:pt x="183104" y="25357"/>
                </a:lnTo>
                <a:lnTo>
                  <a:pt x="185397" y="27667"/>
                </a:lnTo>
                <a:lnTo>
                  <a:pt x="187707" y="29977"/>
                </a:lnTo>
                <a:lnTo>
                  <a:pt x="189089" y="33197"/>
                </a:lnTo>
                <a:lnTo>
                  <a:pt x="190017" y="36434"/>
                </a:lnTo>
                <a:lnTo>
                  <a:pt x="190472" y="39654"/>
                </a:lnTo>
                <a:lnTo>
                  <a:pt x="190017" y="42892"/>
                </a:lnTo>
                <a:lnTo>
                  <a:pt x="189089" y="46112"/>
                </a:lnTo>
                <a:lnTo>
                  <a:pt x="187707" y="49349"/>
                </a:lnTo>
                <a:lnTo>
                  <a:pt x="185397" y="51642"/>
                </a:lnTo>
                <a:lnTo>
                  <a:pt x="183104" y="53952"/>
                </a:lnTo>
                <a:lnTo>
                  <a:pt x="179867" y="55334"/>
                </a:lnTo>
                <a:lnTo>
                  <a:pt x="176647" y="56262"/>
                </a:lnTo>
                <a:lnTo>
                  <a:pt x="173409" y="56717"/>
                </a:lnTo>
                <a:lnTo>
                  <a:pt x="170189" y="56262"/>
                </a:lnTo>
                <a:lnTo>
                  <a:pt x="166952" y="55334"/>
                </a:lnTo>
                <a:lnTo>
                  <a:pt x="163732" y="53952"/>
                </a:lnTo>
                <a:lnTo>
                  <a:pt x="161422" y="51642"/>
                </a:lnTo>
                <a:lnTo>
                  <a:pt x="159112" y="49349"/>
                </a:lnTo>
                <a:lnTo>
                  <a:pt x="157729" y="46112"/>
                </a:lnTo>
                <a:lnTo>
                  <a:pt x="156802" y="42892"/>
                </a:lnTo>
                <a:lnTo>
                  <a:pt x="156347" y="39654"/>
                </a:lnTo>
                <a:lnTo>
                  <a:pt x="173409" y="22592"/>
                </a:lnTo>
              </a:path>
              <a:path extrusionOk="0" h="403225" w="309245">
                <a:moveTo>
                  <a:pt x="110687" y="22592"/>
                </a:moveTo>
                <a:lnTo>
                  <a:pt x="113907" y="23047"/>
                </a:lnTo>
                <a:lnTo>
                  <a:pt x="117147" y="23974"/>
                </a:lnTo>
                <a:lnTo>
                  <a:pt x="120364" y="25357"/>
                </a:lnTo>
                <a:lnTo>
                  <a:pt x="122674" y="27667"/>
                </a:lnTo>
                <a:lnTo>
                  <a:pt x="124987" y="29977"/>
                </a:lnTo>
                <a:lnTo>
                  <a:pt x="126369" y="33197"/>
                </a:lnTo>
                <a:lnTo>
                  <a:pt x="127297" y="36434"/>
                </a:lnTo>
                <a:lnTo>
                  <a:pt x="127752" y="39654"/>
                </a:lnTo>
                <a:lnTo>
                  <a:pt x="127297" y="42892"/>
                </a:lnTo>
                <a:lnTo>
                  <a:pt x="126369" y="46112"/>
                </a:lnTo>
                <a:lnTo>
                  <a:pt x="124987" y="49349"/>
                </a:lnTo>
                <a:lnTo>
                  <a:pt x="122674" y="51642"/>
                </a:lnTo>
                <a:lnTo>
                  <a:pt x="120364" y="53952"/>
                </a:lnTo>
                <a:lnTo>
                  <a:pt x="117147" y="55334"/>
                </a:lnTo>
                <a:lnTo>
                  <a:pt x="113907" y="56262"/>
                </a:lnTo>
                <a:lnTo>
                  <a:pt x="110687" y="56717"/>
                </a:lnTo>
                <a:lnTo>
                  <a:pt x="107449" y="56262"/>
                </a:lnTo>
                <a:lnTo>
                  <a:pt x="104229" y="55334"/>
                </a:lnTo>
                <a:lnTo>
                  <a:pt x="100992" y="53952"/>
                </a:lnTo>
                <a:lnTo>
                  <a:pt x="98699" y="51642"/>
                </a:lnTo>
                <a:lnTo>
                  <a:pt x="96389" y="49349"/>
                </a:lnTo>
                <a:lnTo>
                  <a:pt x="95007" y="46112"/>
                </a:lnTo>
                <a:lnTo>
                  <a:pt x="94079" y="42892"/>
                </a:lnTo>
                <a:lnTo>
                  <a:pt x="93624" y="39654"/>
                </a:lnTo>
                <a:lnTo>
                  <a:pt x="94079" y="36434"/>
                </a:lnTo>
                <a:lnTo>
                  <a:pt x="95007" y="33197"/>
                </a:lnTo>
                <a:lnTo>
                  <a:pt x="96389" y="29977"/>
                </a:lnTo>
                <a:lnTo>
                  <a:pt x="98699" y="27667"/>
                </a:lnTo>
                <a:lnTo>
                  <a:pt x="100992" y="25357"/>
                </a:lnTo>
                <a:lnTo>
                  <a:pt x="104229" y="23974"/>
                </a:lnTo>
                <a:lnTo>
                  <a:pt x="107449" y="23047"/>
                </a:lnTo>
                <a:lnTo>
                  <a:pt x="110687" y="22592"/>
                </a:lnTo>
              </a:path>
              <a:path extrusionOk="0" h="403225" w="309245">
                <a:moveTo>
                  <a:pt x="30884" y="39654"/>
                </a:moveTo>
                <a:lnTo>
                  <a:pt x="31359" y="36434"/>
                </a:lnTo>
                <a:lnTo>
                  <a:pt x="32267" y="33197"/>
                </a:lnTo>
                <a:lnTo>
                  <a:pt x="47967" y="22592"/>
                </a:lnTo>
                <a:lnTo>
                  <a:pt x="65029" y="39654"/>
                </a:lnTo>
                <a:lnTo>
                  <a:pt x="64557" y="42892"/>
                </a:lnTo>
                <a:lnTo>
                  <a:pt x="63647" y="46112"/>
                </a:lnTo>
                <a:lnTo>
                  <a:pt x="62264" y="49349"/>
                </a:lnTo>
                <a:lnTo>
                  <a:pt x="59954" y="51642"/>
                </a:lnTo>
                <a:lnTo>
                  <a:pt x="57644" y="53952"/>
                </a:lnTo>
                <a:lnTo>
                  <a:pt x="54424" y="55334"/>
                </a:lnTo>
                <a:lnTo>
                  <a:pt x="51187" y="56262"/>
                </a:lnTo>
                <a:lnTo>
                  <a:pt x="47967" y="56717"/>
                </a:lnTo>
                <a:lnTo>
                  <a:pt x="44729" y="56262"/>
                </a:lnTo>
                <a:lnTo>
                  <a:pt x="41509" y="55334"/>
                </a:lnTo>
                <a:lnTo>
                  <a:pt x="38272" y="53952"/>
                </a:lnTo>
                <a:lnTo>
                  <a:pt x="35962" y="51642"/>
                </a:lnTo>
                <a:lnTo>
                  <a:pt x="33669" y="49349"/>
                </a:lnTo>
                <a:lnTo>
                  <a:pt x="32267" y="46112"/>
                </a:lnTo>
                <a:lnTo>
                  <a:pt x="31359" y="42892"/>
                </a:lnTo>
                <a:lnTo>
                  <a:pt x="30884" y="39654"/>
                </a:lnTo>
              </a:path>
              <a:path extrusionOk="0" h="403225" w="309245">
                <a:moveTo>
                  <a:pt x="146649" y="261961"/>
                </a:moveTo>
                <a:lnTo>
                  <a:pt x="45184" y="261961"/>
                </a:lnTo>
              </a:path>
              <a:path extrusionOk="0" h="403225" w="309245">
                <a:moveTo>
                  <a:pt x="238894" y="219997"/>
                </a:moveTo>
                <a:lnTo>
                  <a:pt x="45184" y="219997"/>
                </a:lnTo>
              </a:path>
              <a:path extrusionOk="0" h="403225" w="309245">
                <a:moveTo>
                  <a:pt x="238894" y="178484"/>
                </a:moveTo>
                <a:lnTo>
                  <a:pt x="45184" y="178484"/>
                </a:lnTo>
              </a:path>
              <a:path extrusionOk="0" h="403225" w="309245">
                <a:moveTo>
                  <a:pt x="238894" y="136519"/>
                </a:moveTo>
                <a:lnTo>
                  <a:pt x="45184" y="136519"/>
                </a:lnTo>
              </a:path>
              <a:path extrusionOk="0" h="403225" w="309245">
                <a:moveTo>
                  <a:pt x="236129" y="56717"/>
                </a:moveTo>
                <a:lnTo>
                  <a:pt x="232912" y="56262"/>
                </a:lnTo>
                <a:lnTo>
                  <a:pt x="229672" y="55334"/>
                </a:lnTo>
                <a:lnTo>
                  <a:pt x="226452" y="53952"/>
                </a:lnTo>
                <a:lnTo>
                  <a:pt x="224142" y="51642"/>
                </a:lnTo>
                <a:lnTo>
                  <a:pt x="221832" y="49349"/>
                </a:lnTo>
                <a:lnTo>
                  <a:pt x="220449" y="46112"/>
                </a:lnTo>
                <a:lnTo>
                  <a:pt x="219542" y="42892"/>
                </a:lnTo>
                <a:lnTo>
                  <a:pt x="219067" y="39654"/>
                </a:lnTo>
                <a:lnTo>
                  <a:pt x="236129" y="22592"/>
                </a:lnTo>
                <a:lnTo>
                  <a:pt x="253191" y="39654"/>
                </a:lnTo>
                <a:lnTo>
                  <a:pt x="236129" y="56717"/>
                </a:lnTo>
              </a:path>
              <a:path extrusionOk="0" h="403225" w="309245">
                <a:moveTo>
                  <a:pt x="48877" y="0"/>
                </a:moveTo>
                <a:lnTo>
                  <a:pt x="48877" y="38727"/>
                </a:lnTo>
              </a:path>
              <a:path extrusionOk="0" h="403225" w="309245">
                <a:moveTo>
                  <a:pt x="111617" y="0"/>
                </a:moveTo>
                <a:lnTo>
                  <a:pt x="111617" y="38727"/>
                </a:lnTo>
              </a:path>
              <a:path extrusionOk="0" h="403225" w="309245">
                <a:moveTo>
                  <a:pt x="174337" y="0"/>
                </a:moveTo>
                <a:lnTo>
                  <a:pt x="174337" y="38727"/>
                </a:lnTo>
              </a:path>
              <a:path extrusionOk="0" h="403225" w="309245">
                <a:moveTo>
                  <a:pt x="237057" y="0"/>
                </a:moveTo>
                <a:lnTo>
                  <a:pt x="237057" y="38727"/>
                </a:lnTo>
              </a:path>
            </a:pathLst>
          </a:custGeom>
          <a:noFill/>
          <a:ln cap="flat" cmpd="sng" w="12150">
            <a:solidFill>
              <a:srgbClr val="FF97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1" name="Google Shape;161;g123b8e8b9c5_0_75"/>
          <p:cNvSpPr txBox="1"/>
          <p:nvPr/>
        </p:nvSpPr>
        <p:spPr>
          <a:xfrm>
            <a:off x="566625" y="1047025"/>
            <a:ext cx="7287600" cy="3904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50000"/>
              </a:lnSpc>
              <a:spcBef>
                <a:spcPts val="0"/>
              </a:spcBef>
              <a:spcAft>
                <a:spcPts val="0"/>
              </a:spcAft>
              <a:buClr>
                <a:srgbClr val="000000"/>
              </a:buClr>
              <a:buSzPts val="1800"/>
              <a:buFont typeface="Roboto Condensed"/>
              <a:buChar char="●"/>
            </a:pPr>
            <a:r>
              <a:rPr b="1" i="0" lang="en-US" sz="1800" u="none" cap="none" strike="noStrike">
                <a:solidFill>
                  <a:srgbClr val="000000"/>
                </a:solidFill>
                <a:latin typeface="Roboto Condensed"/>
                <a:ea typeface="Roboto Condensed"/>
                <a:cs typeface="Roboto Condensed"/>
                <a:sym typeface="Roboto Condensed"/>
              </a:rPr>
              <a:t>Arduino UNO</a:t>
            </a:r>
            <a:endParaRPr b="1" i="0" sz="1800" u="none" cap="none" strike="noStrike">
              <a:solidFill>
                <a:srgbClr val="000000"/>
              </a:solidFill>
              <a:latin typeface="Roboto Condensed"/>
              <a:ea typeface="Roboto Condensed"/>
              <a:cs typeface="Roboto Condensed"/>
              <a:sym typeface="Roboto Condensed"/>
            </a:endParaRPr>
          </a:p>
          <a:p>
            <a:pPr indent="0" lvl="0" marL="457200" marR="0" rtl="0" algn="l">
              <a:lnSpc>
                <a:spcPct val="50000"/>
              </a:lnSpc>
              <a:spcBef>
                <a:spcPts val="0"/>
              </a:spcBef>
              <a:spcAft>
                <a:spcPts val="0"/>
              </a:spcAft>
              <a:buClr>
                <a:srgbClr val="000000"/>
              </a:buClr>
              <a:buSzPts val="1800"/>
              <a:buFont typeface="Arial"/>
              <a:buNone/>
            </a:pPr>
            <a:r>
              <a:t/>
            </a:r>
            <a:endParaRPr b="1" i="0" sz="1800" u="none" cap="none" strike="noStrike">
              <a:solidFill>
                <a:srgbClr val="000000"/>
              </a:solidFill>
              <a:latin typeface="Roboto Condensed"/>
              <a:ea typeface="Roboto Condensed"/>
              <a:cs typeface="Roboto Condensed"/>
              <a:sym typeface="Roboto Condensed"/>
            </a:endParaRPr>
          </a:p>
          <a:p>
            <a:pPr indent="0" lvl="0" marL="0" marR="0" rtl="0" algn="l">
              <a:lnSpc>
                <a:spcPct val="50000"/>
              </a:lnSpc>
              <a:spcBef>
                <a:spcPts val="0"/>
              </a:spcBef>
              <a:spcAft>
                <a:spcPts val="0"/>
              </a:spcAft>
              <a:buClr>
                <a:srgbClr val="000000"/>
              </a:buClr>
              <a:buSzPts val="1800"/>
              <a:buFont typeface="Arial"/>
              <a:buNone/>
            </a:pPr>
            <a:r>
              <a:t/>
            </a:r>
            <a:endParaRPr b="1" i="0" sz="1800" u="none" cap="none" strike="noStrike">
              <a:solidFill>
                <a:srgbClr val="000000"/>
              </a:solidFill>
              <a:latin typeface="Roboto Condensed"/>
              <a:ea typeface="Roboto Condensed"/>
              <a:cs typeface="Roboto Condensed"/>
              <a:sym typeface="Roboto Condensed"/>
            </a:endParaRPr>
          </a:p>
          <a:p>
            <a:pPr indent="-342900" lvl="0" marL="457200" marR="0" rtl="0" algn="l">
              <a:lnSpc>
                <a:spcPct val="50000"/>
              </a:lnSpc>
              <a:spcBef>
                <a:spcPts val="0"/>
              </a:spcBef>
              <a:spcAft>
                <a:spcPts val="0"/>
              </a:spcAft>
              <a:buClr>
                <a:srgbClr val="000000"/>
              </a:buClr>
              <a:buSzPts val="1800"/>
              <a:buFont typeface="Roboto Condensed"/>
              <a:buChar char="●"/>
            </a:pPr>
            <a:r>
              <a:rPr b="1" i="0" lang="en-US" sz="1800" u="none" cap="none" strike="noStrike">
                <a:solidFill>
                  <a:srgbClr val="000000"/>
                </a:solidFill>
                <a:latin typeface="Roboto Condensed"/>
                <a:ea typeface="Roboto Condensed"/>
                <a:cs typeface="Roboto Condensed"/>
                <a:sym typeface="Roboto Condensed"/>
              </a:rPr>
              <a:t>RC522 RFID Module</a:t>
            </a:r>
            <a:endParaRPr b="1" i="0" sz="1800" u="none" cap="none" strike="noStrike">
              <a:solidFill>
                <a:srgbClr val="000000"/>
              </a:solidFill>
              <a:latin typeface="Roboto Condensed"/>
              <a:ea typeface="Roboto Condensed"/>
              <a:cs typeface="Roboto Condensed"/>
              <a:sym typeface="Roboto Condensed"/>
            </a:endParaRPr>
          </a:p>
          <a:p>
            <a:pPr indent="0" lvl="0" marL="457200" marR="0" rtl="0" algn="l">
              <a:lnSpc>
                <a:spcPct val="50000"/>
              </a:lnSpc>
              <a:spcBef>
                <a:spcPts val="0"/>
              </a:spcBef>
              <a:spcAft>
                <a:spcPts val="0"/>
              </a:spcAft>
              <a:buClr>
                <a:srgbClr val="000000"/>
              </a:buClr>
              <a:buSzPts val="1800"/>
              <a:buFont typeface="Arial"/>
              <a:buNone/>
            </a:pPr>
            <a:r>
              <a:t/>
            </a:r>
            <a:endParaRPr b="1" i="0" sz="1800" u="none" cap="none" strike="noStrike">
              <a:solidFill>
                <a:srgbClr val="000000"/>
              </a:solidFill>
              <a:latin typeface="Roboto Condensed"/>
              <a:ea typeface="Roboto Condensed"/>
              <a:cs typeface="Roboto Condensed"/>
              <a:sym typeface="Roboto Condensed"/>
            </a:endParaRPr>
          </a:p>
          <a:p>
            <a:pPr indent="0" lvl="0" marL="0" marR="0" rtl="0" algn="l">
              <a:lnSpc>
                <a:spcPct val="50000"/>
              </a:lnSpc>
              <a:spcBef>
                <a:spcPts val="0"/>
              </a:spcBef>
              <a:spcAft>
                <a:spcPts val="0"/>
              </a:spcAft>
              <a:buClr>
                <a:srgbClr val="000000"/>
              </a:buClr>
              <a:buSzPts val="1800"/>
              <a:buFont typeface="Arial"/>
              <a:buNone/>
            </a:pPr>
            <a:r>
              <a:t/>
            </a:r>
            <a:endParaRPr b="1" i="0" sz="1800" u="none" cap="none" strike="noStrike">
              <a:solidFill>
                <a:srgbClr val="000000"/>
              </a:solidFill>
              <a:latin typeface="Roboto Condensed"/>
              <a:ea typeface="Roboto Condensed"/>
              <a:cs typeface="Roboto Condensed"/>
              <a:sym typeface="Roboto Condensed"/>
            </a:endParaRPr>
          </a:p>
          <a:p>
            <a:pPr indent="-342900" lvl="0" marL="457200" marR="0" rtl="0" algn="l">
              <a:lnSpc>
                <a:spcPct val="50000"/>
              </a:lnSpc>
              <a:spcBef>
                <a:spcPts val="0"/>
              </a:spcBef>
              <a:spcAft>
                <a:spcPts val="0"/>
              </a:spcAft>
              <a:buClr>
                <a:srgbClr val="000000"/>
              </a:buClr>
              <a:buSzPts val="1800"/>
              <a:buFont typeface="Roboto Condensed"/>
              <a:buChar char="●"/>
            </a:pPr>
            <a:r>
              <a:rPr b="1" i="0" lang="en-US" sz="1800" u="none" cap="none" strike="noStrike">
                <a:solidFill>
                  <a:srgbClr val="000000"/>
                </a:solidFill>
                <a:latin typeface="Roboto Condensed"/>
                <a:ea typeface="Roboto Condensed"/>
                <a:cs typeface="Roboto Condensed"/>
                <a:sym typeface="Roboto Condensed"/>
              </a:rPr>
              <a:t>RFID Tag</a:t>
            </a:r>
            <a:endParaRPr b="1" i="0" sz="1800" u="none" cap="none" strike="noStrike">
              <a:solidFill>
                <a:srgbClr val="000000"/>
              </a:solidFill>
              <a:latin typeface="Roboto Condensed"/>
              <a:ea typeface="Roboto Condensed"/>
              <a:cs typeface="Roboto Condensed"/>
              <a:sym typeface="Roboto Condensed"/>
            </a:endParaRPr>
          </a:p>
          <a:p>
            <a:pPr indent="0" lvl="0" marL="457200" marR="0" rtl="0" algn="l">
              <a:lnSpc>
                <a:spcPct val="50000"/>
              </a:lnSpc>
              <a:spcBef>
                <a:spcPts val="0"/>
              </a:spcBef>
              <a:spcAft>
                <a:spcPts val="0"/>
              </a:spcAft>
              <a:buClr>
                <a:srgbClr val="000000"/>
              </a:buClr>
              <a:buSzPts val="1800"/>
              <a:buFont typeface="Arial"/>
              <a:buNone/>
            </a:pPr>
            <a:r>
              <a:t/>
            </a:r>
            <a:endParaRPr b="1" i="0" sz="1800" u="none" cap="none" strike="noStrike">
              <a:solidFill>
                <a:srgbClr val="000000"/>
              </a:solidFill>
              <a:latin typeface="Roboto Condensed"/>
              <a:ea typeface="Roboto Condensed"/>
              <a:cs typeface="Roboto Condensed"/>
              <a:sym typeface="Roboto Condensed"/>
            </a:endParaRPr>
          </a:p>
          <a:p>
            <a:pPr indent="0" lvl="0" marL="457200" marR="0" rtl="0" algn="l">
              <a:lnSpc>
                <a:spcPct val="50000"/>
              </a:lnSpc>
              <a:spcBef>
                <a:spcPts val="0"/>
              </a:spcBef>
              <a:spcAft>
                <a:spcPts val="0"/>
              </a:spcAft>
              <a:buClr>
                <a:srgbClr val="000000"/>
              </a:buClr>
              <a:buSzPts val="1800"/>
              <a:buFont typeface="Arial"/>
              <a:buNone/>
            </a:pPr>
            <a:r>
              <a:t/>
            </a:r>
            <a:endParaRPr b="1" i="0" sz="1800" u="none" cap="none" strike="noStrike">
              <a:solidFill>
                <a:srgbClr val="000000"/>
              </a:solidFill>
              <a:latin typeface="Roboto Condensed"/>
              <a:ea typeface="Roboto Condensed"/>
              <a:cs typeface="Roboto Condensed"/>
              <a:sym typeface="Roboto Condensed"/>
            </a:endParaRPr>
          </a:p>
          <a:p>
            <a:pPr indent="-342900" lvl="0" marL="457200" marR="0" rtl="0" algn="l">
              <a:lnSpc>
                <a:spcPct val="50000"/>
              </a:lnSpc>
              <a:spcBef>
                <a:spcPts val="0"/>
              </a:spcBef>
              <a:spcAft>
                <a:spcPts val="0"/>
              </a:spcAft>
              <a:buClr>
                <a:srgbClr val="000000"/>
              </a:buClr>
              <a:buSzPts val="1800"/>
              <a:buFont typeface="Roboto Condensed"/>
              <a:buChar char="●"/>
            </a:pPr>
            <a:r>
              <a:rPr b="1" i="0" lang="en-US" sz="1800" u="none" cap="none" strike="noStrike">
                <a:solidFill>
                  <a:srgbClr val="000000"/>
                </a:solidFill>
                <a:latin typeface="Roboto Condensed"/>
                <a:ea typeface="Roboto Condensed"/>
                <a:cs typeface="Roboto Condensed"/>
                <a:sym typeface="Roboto Condensed"/>
              </a:rPr>
              <a:t>LCD Display</a:t>
            </a:r>
            <a:endParaRPr b="1" sz="1800">
              <a:latin typeface="Roboto Condensed"/>
              <a:ea typeface="Roboto Condensed"/>
              <a:cs typeface="Roboto Condensed"/>
              <a:sym typeface="Roboto Condensed"/>
            </a:endParaRPr>
          </a:p>
          <a:p>
            <a:pPr indent="-342900" lvl="0" marL="457200" marR="0" rtl="0" algn="l">
              <a:lnSpc>
                <a:spcPct val="150000"/>
              </a:lnSpc>
              <a:spcBef>
                <a:spcPts val="1000"/>
              </a:spcBef>
              <a:spcAft>
                <a:spcPts val="0"/>
              </a:spcAft>
              <a:buSzPts val="1800"/>
              <a:buFont typeface="Roboto Condensed"/>
              <a:buChar char="●"/>
            </a:pPr>
            <a:r>
              <a:rPr b="1" lang="en-US" sz="1800">
                <a:latin typeface="Roboto Condensed"/>
                <a:ea typeface="Roboto Condensed"/>
                <a:cs typeface="Roboto Condensed"/>
                <a:sym typeface="Roboto Condensed"/>
              </a:rPr>
              <a:t>I2c module</a:t>
            </a:r>
            <a:endParaRPr b="1" sz="1800">
              <a:latin typeface="Roboto Condensed"/>
              <a:ea typeface="Roboto Condensed"/>
              <a:cs typeface="Roboto Condensed"/>
              <a:sym typeface="Roboto Condensed"/>
            </a:endParaRPr>
          </a:p>
          <a:p>
            <a:pPr indent="0" lvl="0" marL="0" marR="0" rtl="0" algn="l">
              <a:lnSpc>
                <a:spcPct val="50000"/>
              </a:lnSpc>
              <a:spcBef>
                <a:spcPts val="0"/>
              </a:spcBef>
              <a:spcAft>
                <a:spcPts val="0"/>
              </a:spcAft>
              <a:buClr>
                <a:srgbClr val="000000"/>
              </a:buClr>
              <a:buSzPts val="1800"/>
              <a:buFont typeface="Arial"/>
              <a:buNone/>
            </a:pPr>
            <a:r>
              <a:t/>
            </a:r>
            <a:endParaRPr b="1" i="0" sz="1800" u="none" cap="none" strike="noStrike">
              <a:solidFill>
                <a:srgbClr val="000000"/>
              </a:solidFill>
              <a:latin typeface="Roboto Condensed"/>
              <a:ea typeface="Roboto Condensed"/>
              <a:cs typeface="Roboto Condensed"/>
              <a:sym typeface="Roboto Condensed"/>
            </a:endParaRPr>
          </a:p>
          <a:p>
            <a:pPr indent="-342900" lvl="0" marL="457200" marR="0" rtl="0" algn="l">
              <a:lnSpc>
                <a:spcPct val="50000"/>
              </a:lnSpc>
              <a:spcBef>
                <a:spcPts val="0"/>
              </a:spcBef>
              <a:spcAft>
                <a:spcPts val="0"/>
              </a:spcAft>
              <a:buClr>
                <a:srgbClr val="000000"/>
              </a:buClr>
              <a:buSzPts val="1800"/>
              <a:buFont typeface="Roboto Condensed"/>
              <a:buChar char="●"/>
            </a:pPr>
            <a:r>
              <a:rPr b="1" i="0" lang="en-US" sz="1800" u="none" cap="none" strike="noStrike">
                <a:solidFill>
                  <a:srgbClr val="000000"/>
                </a:solidFill>
                <a:latin typeface="Roboto Condensed"/>
                <a:ea typeface="Roboto Condensed"/>
                <a:cs typeface="Roboto Condensed"/>
                <a:sym typeface="Roboto Condensed"/>
              </a:rPr>
              <a:t>Servo Motor</a:t>
            </a:r>
            <a:endParaRPr b="1" i="0" sz="1800" u="none" cap="none" strike="noStrike">
              <a:solidFill>
                <a:srgbClr val="000000"/>
              </a:solidFill>
              <a:latin typeface="Roboto Condensed"/>
              <a:ea typeface="Roboto Condensed"/>
              <a:cs typeface="Roboto Condensed"/>
              <a:sym typeface="Roboto Condensed"/>
            </a:endParaRPr>
          </a:p>
          <a:p>
            <a:pPr indent="0" lvl="0" marL="457200" marR="0" rtl="0" algn="l">
              <a:lnSpc>
                <a:spcPct val="50000"/>
              </a:lnSpc>
              <a:spcBef>
                <a:spcPts val="0"/>
              </a:spcBef>
              <a:spcAft>
                <a:spcPts val="0"/>
              </a:spcAft>
              <a:buClr>
                <a:srgbClr val="000000"/>
              </a:buClr>
              <a:buSzPts val="1800"/>
              <a:buFont typeface="Arial"/>
              <a:buNone/>
            </a:pPr>
            <a:r>
              <a:t/>
            </a:r>
            <a:endParaRPr b="1" i="0" sz="1800" u="none" cap="none" strike="noStrike">
              <a:solidFill>
                <a:srgbClr val="000000"/>
              </a:solidFill>
              <a:latin typeface="Roboto Condensed"/>
              <a:ea typeface="Roboto Condensed"/>
              <a:cs typeface="Roboto Condensed"/>
              <a:sym typeface="Roboto Condensed"/>
            </a:endParaRPr>
          </a:p>
          <a:p>
            <a:pPr indent="0" lvl="0" marL="457200" marR="0" rtl="0" algn="l">
              <a:lnSpc>
                <a:spcPct val="50000"/>
              </a:lnSpc>
              <a:spcBef>
                <a:spcPts val="0"/>
              </a:spcBef>
              <a:spcAft>
                <a:spcPts val="0"/>
              </a:spcAft>
              <a:buClr>
                <a:srgbClr val="000000"/>
              </a:buClr>
              <a:buSzPts val="1800"/>
              <a:buFont typeface="Arial"/>
              <a:buNone/>
            </a:pPr>
            <a:r>
              <a:t/>
            </a:r>
            <a:endParaRPr b="1" i="0" sz="1800" u="none" cap="none" strike="noStrike">
              <a:solidFill>
                <a:srgbClr val="000000"/>
              </a:solidFill>
              <a:latin typeface="Roboto Condensed"/>
              <a:ea typeface="Roboto Condensed"/>
              <a:cs typeface="Roboto Condensed"/>
              <a:sym typeface="Roboto Condensed"/>
            </a:endParaRPr>
          </a:p>
          <a:p>
            <a:pPr indent="-342900" lvl="0" marL="457200" marR="0" rtl="0" algn="l">
              <a:lnSpc>
                <a:spcPct val="50000"/>
              </a:lnSpc>
              <a:spcBef>
                <a:spcPts val="0"/>
              </a:spcBef>
              <a:spcAft>
                <a:spcPts val="0"/>
              </a:spcAft>
              <a:buClr>
                <a:srgbClr val="000000"/>
              </a:buClr>
              <a:buSzPts val="1800"/>
              <a:buFont typeface="Roboto Condensed"/>
              <a:buChar char="●"/>
            </a:pPr>
            <a:r>
              <a:rPr b="1" i="0" lang="en-US" sz="1800" u="none" cap="none" strike="noStrike">
                <a:solidFill>
                  <a:srgbClr val="000000"/>
                </a:solidFill>
                <a:latin typeface="Roboto Condensed"/>
                <a:ea typeface="Roboto Condensed"/>
                <a:cs typeface="Roboto Condensed"/>
                <a:sym typeface="Roboto Condensed"/>
              </a:rPr>
              <a:t>Latch </a:t>
            </a:r>
            <a:endParaRPr b="1" i="0" sz="1800" u="none" cap="none" strike="noStrike">
              <a:solidFill>
                <a:srgbClr val="000000"/>
              </a:solidFill>
              <a:latin typeface="Roboto Condensed"/>
              <a:ea typeface="Roboto Condensed"/>
              <a:cs typeface="Roboto Condensed"/>
              <a:sym typeface="Roboto Condensed"/>
            </a:endParaRPr>
          </a:p>
          <a:p>
            <a:pPr indent="0" lvl="0" marL="457200" marR="0" rtl="0" algn="l">
              <a:lnSpc>
                <a:spcPct val="50000"/>
              </a:lnSpc>
              <a:spcBef>
                <a:spcPts val="0"/>
              </a:spcBef>
              <a:spcAft>
                <a:spcPts val="0"/>
              </a:spcAft>
              <a:buClr>
                <a:srgbClr val="000000"/>
              </a:buClr>
              <a:buSzPts val="1800"/>
              <a:buFont typeface="Arial"/>
              <a:buNone/>
            </a:pPr>
            <a:r>
              <a:t/>
            </a:r>
            <a:endParaRPr b="1" i="0" sz="1800" u="none" cap="none" strike="noStrike">
              <a:solidFill>
                <a:srgbClr val="000000"/>
              </a:solidFill>
              <a:latin typeface="Roboto Condensed"/>
              <a:ea typeface="Roboto Condensed"/>
              <a:cs typeface="Roboto Condensed"/>
              <a:sym typeface="Roboto Condensed"/>
            </a:endParaRPr>
          </a:p>
          <a:p>
            <a:pPr indent="0" lvl="0" marL="457200" marR="0" rtl="0" algn="l">
              <a:lnSpc>
                <a:spcPct val="50000"/>
              </a:lnSpc>
              <a:spcBef>
                <a:spcPts val="0"/>
              </a:spcBef>
              <a:spcAft>
                <a:spcPts val="0"/>
              </a:spcAft>
              <a:buClr>
                <a:srgbClr val="000000"/>
              </a:buClr>
              <a:buSzPts val="1800"/>
              <a:buFont typeface="Arial"/>
              <a:buNone/>
            </a:pPr>
            <a:r>
              <a:t/>
            </a:r>
            <a:endParaRPr b="1" i="0" sz="1800" u="none" cap="none" strike="noStrike">
              <a:solidFill>
                <a:srgbClr val="000000"/>
              </a:solidFill>
              <a:latin typeface="Roboto Condensed"/>
              <a:ea typeface="Roboto Condensed"/>
              <a:cs typeface="Roboto Condensed"/>
              <a:sym typeface="Roboto Condensed"/>
            </a:endParaRPr>
          </a:p>
          <a:p>
            <a:pPr indent="-342900" lvl="0" marL="457200" marR="0" rtl="0" algn="l">
              <a:lnSpc>
                <a:spcPct val="50000"/>
              </a:lnSpc>
              <a:spcBef>
                <a:spcPts val="0"/>
              </a:spcBef>
              <a:spcAft>
                <a:spcPts val="0"/>
              </a:spcAft>
              <a:buClr>
                <a:srgbClr val="000000"/>
              </a:buClr>
              <a:buSzPts val="1800"/>
              <a:buFont typeface="Roboto Condensed"/>
              <a:buChar char="●"/>
            </a:pPr>
            <a:r>
              <a:rPr b="1" lang="en-US" sz="1800">
                <a:latin typeface="Roboto Condensed"/>
                <a:ea typeface="Roboto Condensed"/>
                <a:cs typeface="Roboto Condensed"/>
                <a:sym typeface="Roboto Condensed"/>
              </a:rPr>
              <a:t>Frame</a:t>
            </a:r>
            <a:endParaRPr b="0" i="0" sz="1800" u="none" cap="none" strike="noStrike">
              <a:solidFill>
                <a:schemeClr val="dk1"/>
              </a:solidFill>
              <a:latin typeface="Roboto Condensed"/>
              <a:ea typeface="Roboto Condensed"/>
              <a:cs typeface="Roboto Condensed"/>
              <a:sym typeface="Roboto Condensed"/>
            </a:endParaRPr>
          </a:p>
          <a:p>
            <a:pPr indent="-342900" lvl="0" marL="457200" marR="0" rtl="0" algn="just">
              <a:lnSpc>
                <a:spcPct val="100000"/>
              </a:lnSpc>
              <a:spcBef>
                <a:spcPts val="1000"/>
              </a:spcBef>
              <a:spcAft>
                <a:spcPts val="0"/>
              </a:spcAft>
              <a:buClr>
                <a:schemeClr val="dk1"/>
              </a:buClr>
              <a:buSzPts val="1800"/>
              <a:buFont typeface="Roboto Condensed"/>
              <a:buChar char="●"/>
            </a:pPr>
            <a:r>
              <a:rPr b="1" i="0" lang="en-US" sz="1800" u="none" cap="none" strike="noStrike">
                <a:solidFill>
                  <a:schemeClr val="dk1"/>
                </a:solidFill>
                <a:latin typeface="Roboto Condensed"/>
                <a:ea typeface="Roboto Condensed"/>
                <a:cs typeface="Roboto Condensed"/>
                <a:sym typeface="Roboto Condensed"/>
              </a:rPr>
              <a:t>Batteries</a:t>
            </a:r>
            <a:endParaRPr b="1" i="0" sz="1800" u="none" cap="none" strike="noStrike">
              <a:solidFill>
                <a:srgbClr val="000000"/>
              </a:solidFill>
              <a:latin typeface="Roboto Condensed"/>
              <a:ea typeface="Roboto Condensed"/>
              <a:cs typeface="Roboto Condensed"/>
              <a:sym typeface="Roboto Condensed"/>
            </a:endParaRPr>
          </a:p>
          <a:p>
            <a:pPr indent="0" lvl="0" marL="0" marR="0" rtl="0" algn="l">
              <a:lnSpc>
                <a:spcPct val="50000"/>
              </a:lnSpc>
              <a:spcBef>
                <a:spcPts val="0"/>
              </a:spcBef>
              <a:spcAft>
                <a:spcPts val="0"/>
              </a:spcAft>
              <a:buClr>
                <a:srgbClr val="000000"/>
              </a:buClr>
              <a:buSzPts val="1400"/>
              <a:buFont typeface="Arial"/>
              <a:buNone/>
            </a:pPr>
            <a:r>
              <a:t/>
            </a:r>
            <a:endParaRPr b="0" i="0" sz="1800" u="none" cap="none" strike="noStrike">
              <a:solidFill>
                <a:srgbClr val="000000"/>
              </a:solidFill>
              <a:latin typeface="Roboto Condensed"/>
              <a:ea typeface="Roboto Condensed"/>
              <a:cs typeface="Roboto Condensed"/>
              <a:sym typeface="Roboto Condensed"/>
            </a:endParaRPr>
          </a:p>
          <a:p>
            <a:pPr indent="0" lvl="0" marL="0" marR="0" rtl="0" algn="l">
              <a:lnSpc>
                <a:spcPct val="50000"/>
              </a:lnSpc>
              <a:spcBef>
                <a:spcPts val="0"/>
              </a:spcBef>
              <a:spcAft>
                <a:spcPts val="0"/>
              </a:spcAft>
              <a:buClr>
                <a:srgbClr val="000000"/>
              </a:buClr>
              <a:buSzPts val="1400"/>
              <a:buFont typeface="Arial"/>
              <a:buNone/>
            </a:pPr>
            <a:r>
              <a:t/>
            </a:r>
            <a:endParaRPr b="0" i="0" sz="1800" u="none" cap="none" strike="noStrike">
              <a:solidFill>
                <a:srgbClr val="000000"/>
              </a:solidFill>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2022-03-27T07:17:09Z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2022-03-27T00:00:00Z</vt:filetime>
  </property>
</Properties>
</file>