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anda Ndlela (222065405)" userId="2d17e713-63cf-4693-bcad-ffa89651c8ee" providerId="ADAL" clId="{F1AAE0F7-D4EE-4058-9B9C-9BD238A3516D}"/>
    <pc:docChg chg="undo custSel modSld">
      <pc:chgData name="Asanda Ndlela (222065405)" userId="2d17e713-63cf-4693-bcad-ffa89651c8ee" providerId="ADAL" clId="{F1AAE0F7-D4EE-4058-9B9C-9BD238A3516D}" dt="2025-07-12T08:48:14.775" v="4" actId="20577"/>
      <pc:docMkLst>
        <pc:docMk/>
      </pc:docMkLst>
      <pc:sldChg chg="addSp delSp modSp mod">
        <pc:chgData name="Asanda Ndlela (222065405)" userId="2d17e713-63cf-4693-bcad-ffa89651c8ee" providerId="ADAL" clId="{F1AAE0F7-D4EE-4058-9B9C-9BD238A3516D}" dt="2025-07-12T08:33:24.866" v="3" actId="22"/>
        <pc:sldMkLst>
          <pc:docMk/>
          <pc:sldMk cId="4064951134" sldId="256"/>
        </pc:sldMkLst>
        <pc:picChg chg="add del mod">
          <ac:chgData name="Asanda Ndlela (222065405)" userId="2d17e713-63cf-4693-bcad-ffa89651c8ee" providerId="ADAL" clId="{F1AAE0F7-D4EE-4058-9B9C-9BD238A3516D}" dt="2025-07-12T08:33:24.866" v="3" actId="22"/>
          <ac:picMkLst>
            <pc:docMk/>
            <pc:sldMk cId="4064951134" sldId="256"/>
            <ac:picMk id="5" creationId="{D69B1479-0B6F-E5F9-B598-BA5D39661CDB}"/>
          </ac:picMkLst>
        </pc:picChg>
      </pc:sldChg>
      <pc:sldChg chg="modSp mod">
        <pc:chgData name="Asanda Ndlela (222065405)" userId="2d17e713-63cf-4693-bcad-ffa89651c8ee" providerId="ADAL" clId="{F1AAE0F7-D4EE-4058-9B9C-9BD238A3516D}" dt="2025-07-12T08:48:14.775" v="4" actId="20577"/>
        <pc:sldMkLst>
          <pc:docMk/>
          <pc:sldMk cId="2362409626" sldId="257"/>
        </pc:sldMkLst>
        <pc:spChg chg="mod">
          <ac:chgData name="Asanda Ndlela (222065405)" userId="2d17e713-63cf-4693-bcad-ffa89651c8ee" providerId="ADAL" clId="{F1AAE0F7-D4EE-4058-9B9C-9BD238A3516D}" dt="2025-07-12T08:48:14.775" v="4" actId="20577"/>
          <ac:spMkLst>
            <pc:docMk/>
            <pc:sldMk cId="2362409626" sldId="257"/>
            <ac:spMk id="3" creationId="{83B97461-DE57-1707-32F4-088DC25818C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4F83D-FF39-4841-AFDC-2B1E53C7ECD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0F481-6881-4072-A736-99AC0EFCCAE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6491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3F61-0544-120A-ABBD-A69E434EE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DC956-7C08-0D71-9D62-946ADBD76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B9BEF-F6E2-62A6-6F16-3F7D9C97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E3D4-B1B9-71F1-61C4-DB327231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44228-9497-4C89-10AF-308132CE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8023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CDD8-A667-66ED-7171-9B1FA038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79F35-9405-F7F5-4409-05B941B32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A5A4-3544-3615-C10A-F93F1F49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16ADF-FD7A-71AB-CF50-4EAFD00F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B3DA-F92F-C807-CBD7-AAE88E88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2441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A1BCE-F1C9-86FA-0271-0B1B015B8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1FB77-4315-A9CD-1C09-AC215E5B3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3F2B-9021-C58D-B80F-883FFC91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824E8-8DD7-8891-F7AB-B14AAD04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0940-6BDC-FB67-F9D7-5F7DF0FA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59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63C7-F2E5-AA38-BCB7-3833797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44AC-1433-E9DC-B68B-68DF9C2C6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4DAA-8038-2819-857B-EE48C940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B9ACB-D18F-9771-26EE-463CC3CD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23DE6-6478-3D33-CA95-596DB98A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1826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79D93-B124-BD29-5BE2-2EBC37CE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40602-2459-9443-E041-17A1A3A67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1F3E1-0627-DCFB-6360-95A8CD14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9F0E2-CD04-8E4C-7CAA-840E0E65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BE18-A9DC-0090-7DD7-F69C4318A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114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8D29-993B-3A6D-C1EC-7E573723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7415-458D-86D4-22C6-0525E0431E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56546-782D-CE45-FD13-1D5239E1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1F41C-2CA5-6CE0-22CA-C15E9211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562CD-4475-5D26-DE07-F71345B4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16A3F-A2BA-A2B7-E09D-063B64CD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60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483F-F8F6-E459-8E0C-257A4F5FC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FEA69-DE74-9FBD-B193-1B53C27D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4AF1-7465-55FC-4666-338F3B8A7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03D91-219A-6F41-0CF6-E894E682A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6B7C4-94F9-5F89-0E02-CFC7A2BAD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1C75F9-CB20-478C-904C-66FEDD488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0EEC0-1E61-0D28-7A48-764354D0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9D479-7678-E57B-CA30-4EC608F9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08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A085-738F-9F85-8D03-A940BAF3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B86F1-581C-AC38-D8A6-452EA2F2E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76141F-D4CE-6290-A3BC-4037ED95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FBA04-8C17-9867-F2D7-D0476B2E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708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D1914-12DB-7CE8-A51C-B322E020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A80B9-0EEB-218A-56B6-38D42155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60695-B06D-0C36-A546-C73358F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343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20B2-C5B4-1A9A-5AE3-8B3BF914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4E9B6-C70D-6392-E779-18EE6158E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F21A9-E701-9548-3D76-4BB4767B9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1E951-28E8-AC4B-B5E6-5E7F58E94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9CA15-5D12-3696-370D-2CF9A3EE3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0DB28-F758-DC85-8FB8-91FCA2E3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6292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41E7B-F1B8-6D33-69AA-0D133CF1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BA24-C27E-EB72-1F7D-C6D1F24A6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7F879-001E-4FA6-9D63-A570F5A67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82AFE-18A7-D134-6DE7-9C725B38A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27616-5B93-2962-96E8-DB92BA85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237EB-5D59-DAB5-5D05-C15718A1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9496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BB648-3CE4-DF75-99C2-706D845E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F6D9-58D7-6252-AB7D-FB9641F9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1987-6F79-2785-1432-E571E1EB1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B00D11-2D72-4CB7-A1D4-B79502181392}" type="datetimeFigureOut">
              <a:rPr lang="en-ZA" smtClean="0"/>
              <a:t>2025/07/12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CCAC-7B5F-79BF-1E5F-214BB3C08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E5573-EDC5-156C-B867-EB91E7D8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5A5FE-016A-4CFA-BCA4-C66CBDC464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01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C19C-4BE9-24F0-6BA5-86B101648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8485"/>
            <a:ext cx="9144000" cy="1201478"/>
          </a:xfrm>
        </p:spPr>
        <p:txBody>
          <a:bodyPr/>
          <a:lstStyle/>
          <a:p>
            <a:r>
              <a:rPr lang="en-US" dirty="0"/>
              <a:t>STUDENT PERFORMANCE 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503B7-8CE9-F3CF-2B90-B2C18AAEE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ANALYZING HOW STUDENTS PERFORM ON THEIR GRADES , WITH EXTERNAL FACTORS LIKE LUNCH , PREPARATIONS , PARENTAL LEVEL OF EDUCATION , RACE POSSIBLY PLAYING A ROLE.</a:t>
            </a:r>
          </a:p>
          <a:p>
            <a:endParaRPr lang="en-US" b="1" dirty="0"/>
          </a:p>
          <a:p>
            <a:r>
              <a:rPr lang="en-US" dirty="0"/>
              <a:t>Prepared by : Asanda Ndlela</a:t>
            </a:r>
          </a:p>
          <a:p>
            <a:r>
              <a:rPr lang="en-US" dirty="0"/>
              <a:t>UKZN final year student and Aspiring Data Analyst/Data Scientist</a:t>
            </a: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🔗</a:t>
            </a:r>
            <a:r>
              <a:rPr lang="en-US" dirty="0"/>
              <a:t> :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www.linkedin.com/in/asanda-ndlela-4006b82a8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6495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1A7-1A61-CEE4-3352-57278FB7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468"/>
            <a:ext cx="10515600" cy="752475"/>
          </a:xfrm>
        </p:spPr>
        <p:txBody>
          <a:bodyPr>
            <a:normAutofit/>
          </a:bodyPr>
          <a:lstStyle/>
          <a:p>
            <a:r>
              <a:rPr lang="en-US" sz="2400" b="1" dirty="0"/>
              <a:t>Student performance analysis and some recommendations on grades improvement  as well as institution’s reputation</a:t>
            </a:r>
            <a:endParaRPr lang="en-Z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7461-DE57-1707-32F4-088DC2581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9292"/>
            <a:ext cx="12192000" cy="57787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I have analyzed the dataset I imported from Kaggle. I added two columns using Microsoft Excel “Average mark” where I added all three specific marks and divided by 3 ,”Outcome” looking at the average mark of the student and deciding how they passed with anything less than 50 being a ‘fail’  and above 75 being a” pass with distinction with distinction” with anything else being a basic pass . In South Africa that is how the higher institutions measure passing. I have used the average mark as I feel it measures how you performed throughout the year/semester and here are my key observations and suggestions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Firstly :Observations </a:t>
            </a:r>
          </a:p>
          <a:p>
            <a:pPr marL="0" indent="0">
              <a:buNone/>
            </a:pPr>
            <a:r>
              <a:rPr lang="en-US" sz="2000" b="1" dirty="0"/>
              <a:t>  </a:t>
            </a:r>
          </a:p>
          <a:p>
            <a:pPr marL="457200" indent="-457200">
              <a:buAutoNum type="arabicPeriod"/>
            </a:pPr>
            <a:r>
              <a:rPr lang="en-US" sz="2000" b="1" dirty="0"/>
              <a:t>Impact of lunch break on Math marks :</a:t>
            </a:r>
          </a:p>
          <a:p>
            <a:pPr lvl="1"/>
            <a:r>
              <a:rPr lang="en-US" sz="1800" dirty="0"/>
              <a:t>Students who halved their lunch or were free to continue practicing performed less </a:t>
            </a:r>
            <a:r>
              <a:rPr lang="en-US" sz="1800"/>
              <a:t>with an </a:t>
            </a:r>
            <a:r>
              <a:rPr lang="en-US" sz="1800" dirty="0"/>
              <a:t>average math mark of  58,92 out of 100 compared to those who had standard lunch like all the other students and got more fresh air.</a:t>
            </a:r>
          </a:p>
          <a:p>
            <a:pPr lvl="1"/>
            <a:r>
              <a:rPr lang="en-US" sz="1800" b="1" dirty="0"/>
              <a:t>So having standard lunch helps you to focus more during class.</a:t>
            </a:r>
          </a:p>
          <a:p>
            <a:pPr marL="457200" indent="-457200">
              <a:buAutoNum type="arabicPeriod" startAt="2"/>
            </a:pPr>
            <a:r>
              <a:rPr lang="en-US" sz="2000" b="1" dirty="0"/>
              <a:t>Impact of Gender on Math Marks :</a:t>
            </a:r>
          </a:p>
          <a:p>
            <a:pPr lvl="1"/>
            <a:r>
              <a:rPr lang="en-US" sz="1800" dirty="0"/>
              <a:t>Males performed better with an average Math mark of 68,73 compared to females with ana average of 63,63 with a percentage difference of 5,1% which is a significant difference.</a:t>
            </a:r>
          </a:p>
          <a:p>
            <a:pPr lvl="1"/>
            <a:r>
              <a:rPr lang="en-US" sz="1800" dirty="0"/>
              <a:t>This doesn’t mean that more males are among the top achievers though , a female could still be the highest achiever , but collectively males did better.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600" b="1" dirty="0"/>
              <a:t>              </a:t>
            </a:r>
          </a:p>
          <a:p>
            <a:pPr marL="0" indent="0">
              <a:buNone/>
            </a:pP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236240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04C1-1D31-E461-24A2-E69EF53B9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MORE OBSERVATIONS</a:t>
            </a:r>
            <a:endParaRPr lang="en-Z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CE890-C47A-CA2D-B635-8B3027FBF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36"/>
            <a:ext cx="10515600" cy="4707927"/>
          </a:xfrm>
        </p:spPr>
        <p:txBody>
          <a:bodyPr>
            <a:normAutofit/>
          </a:bodyPr>
          <a:lstStyle/>
          <a:p>
            <a:pPr marL="457200" indent="-457200">
              <a:buAutoNum type="arabicPeriod" startAt="3"/>
            </a:pPr>
            <a:r>
              <a:rPr lang="en-US" sz="2000" b="1" dirty="0"/>
              <a:t>Level of passing analysis :</a:t>
            </a:r>
          </a:p>
          <a:p>
            <a:pPr marL="0" indent="0">
              <a:buNone/>
            </a:pPr>
            <a:r>
              <a:rPr lang="en-US" sz="2000" b="1" dirty="0"/>
              <a:t>-</a:t>
            </a:r>
            <a:r>
              <a:rPr lang="en-US" sz="1800" dirty="0"/>
              <a:t>In order to pass your average had to be 50% or above and to obtain a pass with distinction  formally know as “Deans commendation”  it had to be 75% &amp; above for the 3 subjects.</a:t>
            </a:r>
          </a:p>
          <a:p>
            <a:r>
              <a:rPr lang="en-US" sz="1800" dirty="0"/>
              <a:t>      Out of 1000 students , 897 were able to pass signaling a pass percentage of 89,7%.</a:t>
            </a:r>
          </a:p>
          <a:p>
            <a:r>
              <a:rPr lang="en-US" sz="1800" dirty="0"/>
              <a:t>324 students passed with distinction(Deans) with 59% of them being females and 41% being males.</a:t>
            </a:r>
          </a:p>
          <a:p>
            <a:r>
              <a:rPr lang="en-US" sz="1800" dirty="0"/>
              <a:t>Out of the  897 students that passed , only 36% of them had an average greater or equal to 75 which is worrying.</a:t>
            </a:r>
          </a:p>
          <a:p>
            <a:pPr marL="0" indent="0">
              <a:buNone/>
            </a:pPr>
            <a:r>
              <a:rPr lang="en-US" sz="2000" b="1" dirty="0"/>
              <a:t>4. Class Performance </a:t>
            </a:r>
          </a:p>
          <a:p>
            <a:r>
              <a:rPr lang="en-US" sz="1800" dirty="0"/>
              <a:t>The average class mark for the 3 subjects was 67,77.</a:t>
            </a:r>
          </a:p>
          <a:p>
            <a:r>
              <a:rPr lang="en-US" sz="1800" dirty="0"/>
              <a:t>The average Math marks was 66.09 , average reading mark69,17 and average writing marks 68,05.</a:t>
            </a:r>
          </a:p>
          <a:p>
            <a:endParaRPr lang="en-ZA" sz="2000" b="1" dirty="0"/>
          </a:p>
        </p:txBody>
      </p:sp>
    </p:spTree>
    <p:extLst>
      <p:ext uri="{BB962C8B-B14F-4D97-AF65-F5344CB8AC3E}">
        <p14:creationId xmlns:p14="http://schemas.microsoft.com/office/powerpoint/2010/main" val="1915129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985-7680-25E7-2EF1-B3F8524C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MORE OBSERVATIONS</a:t>
            </a:r>
            <a:endParaRPr lang="en-ZA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19E1-4D88-F604-7A9A-85F2B9E23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 startAt="5"/>
            </a:pPr>
            <a:r>
              <a:rPr lang="en-US" sz="2000" b="1" dirty="0"/>
              <a:t>Impact of race  :</a:t>
            </a:r>
          </a:p>
          <a:p>
            <a:r>
              <a:rPr lang="en-US" sz="2000" b="1" dirty="0"/>
              <a:t>  </a:t>
            </a:r>
            <a:r>
              <a:rPr lang="en-US" sz="1800" dirty="0"/>
              <a:t>Group A was the worst performing race with an average mark of 63 , average Math mark of 61,63 , average reading and writing marks of 64,67 &amp; 62,67 respectively , which is bad considering  it compromises of only 89 students.</a:t>
            </a:r>
          </a:p>
          <a:p>
            <a:r>
              <a:rPr lang="en-US" sz="1800" dirty="0"/>
              <a:t>Group E was the best performing race with an overall average of 72,75 , average Math mark of 73,822 , average reading and writing marks of 73,03 &amp; 71,41 respectively , it compromises of 140 students.</a:t>
            </a:r>
          </a:p>
          <a:p>
            <a:r>
              <a:rPr lang="en-US" sz="1800" dirty="0"/>
              <a:t>In my eyes group C did very well considering it had 319 students , signaling teamwork among them to help each other and only 25 of these students failed which is also impressive.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1360116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0F1A-37FC-EE48-948D-EFF4EE59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23" y="365125"/>
            <a:ext cx="11083977" cy="519295"/>
          </a:xfrm>
        </p:spPr>
        <p:txBody>
          <a:bodyPr>
            <a:normAutofit/>
          </a:bodyPr>
          <a:lstStyle/>
          <a:p>
            <a:r>
              <a:rPr lang="en-US" sz="2800" b="1" dirty="0"/>
              <a:t>RECOMMENDATIONS TO IMPROVE GRADES</a:t>
            </a:r>
            <a:endParaRPr lang="en-Z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9DF8-005A-3808-EE02-8AFA174A3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1"/>
            <a:ext cx="11842230" cy="596608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Maximize school lunch :</a:t>
            </a:r>
          </a:p>
          <a:p>
            <a:r>
              <a:rPr lang="en-US" sz="2000" b="1" dirty="0"/>
              <a:t> Add more lunch categories: </a:t>
            </a:r>
            <a:r>
              <a:rPr lang="en-US" sz="2000" dirty="0"/>
              <a:t>This will attract many students who boycotted lunch in school because of the menu.</a:t>
            </a:r>
          </a:p>
          <a:p>
            <a:r>
              <a:rPr lang="en-US" sz="2000" b="1" dirty="0"/>
              <a:t>Lock classes during lunch time : </a:t>
            </a:r>
            <a:r>
              <a:rPr lang="en-US" sz="2000" dirty="0"/>
              <a:t>This will ensure that students go out and get some lunch and fresh air and will have more focus for the rest of the day.</a:t>
            </a:r>
          </a:p>
          <a:p>
            <a:pPr marL="0" indent="0">
              <a:buNone/>
            </a:pPr>
            <a:r>
              <a:rPr lang="en-ZA" sz="2000" b="1" dirty="0"/>
              <a:t>2. Initiate more Math group tasks :</a:t>
            </a:r>
          </a:p>
          <a:p>
            <a:r>
              <a:rPr lang="en-ZA" sz="1800" b="1" dirty="0"/>
              <a:t>Gender equal groups : </a:t>
            </a:r>
            <a:r>
              <a:rPr lang="en-ZA" sz="1800" dirty="0"/>
              <a:t>Allocate balance within each group ensuring there is perfect balance between each gender</a:t>
            </a:r>
            <a:r>
              <a:rPr lang="en-ZA" sz="1800" b="1" dirty="0"/>
              <a:t> </a:t>
            </a:r>
            <a:r>
              <a:rPr lang="en-ZA" sz="1800" dirty="0"/>
              <a:t>so that each gender could help the other to perform better overall.</a:t>
            </a:r>
          </a:p>
          <a:p>
            <a:pPr marL="0" indent="0">
              <a:buNone/>
            </a:pPr>
            <a:r>
              <a:rPr lang="en-ZA" sz="2000" b="1" dirty="0"/>
              <a:t>3. Initiate we all pass project :</a:t>
            </a:r>
          </a:p>
          <a:p>
            <a:r>
              <a:rPr lang="en-ZA" sz="2000" b="1" dirty="0"/>
              <a:t>  Extra classes : </a:t>
            </a:r>
            <a:r>
              <a:rPr lang="en-ZA" sz="2000" dirty="0"/>
              <a:t>Introduce extra classes for “all” the students not just those who failed as that would demoralise them , in the extra classes the focus should be more on the basic staff that can make a student pass.</a:t>
            </a:r>
          </a:p>
          <a:p>
            <a:r>
              <a:rPr lang="en-ZA" sz="2000" b="1" dirty="0"/>
              <a:t>High performance rewards </a:t>
            </a:r>
            <a:r>
              <a:rPr lang="en-ZA" sz="1800" b="1" dirty="0"/>
              <a:t>: </a:t>
            </a:r>
            <a:r>
              <a:rPr lang="en-ZA" sz="1800" dirty="0"/>
              <a:t>Students who do very well should be awarded with great prices that would not disrupt the budget of the organisation such as awards and a cash price ,  trip to places like UKZN Westville campus to motivate them to continue doing well , and many other ideas . This will drive “fair” competition within the class and will result in more students doing well.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914462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3A81-E778-417A-9BEF-E57755C4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92" y="365125"/>
            <a:ext cx="11188908" cy="519295"/>
          </a:xfrm>
        </p:spPr>
        <p:txBody>
          <a:bodyPr>
            <a:normAutofit/>
          </a:bodyPr>
          <a:lstStyle/>
          <a:p>
            <a:r>
              <a:rPr lang="en-US" sz="2800" b="1" dirty="0"/>
              <a:t>MORE RECOMMENDATIONS</a:t>
            </a:r>
            <a:endParaRPr lang="en-ZA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6967-15A1-5CD9-B645-9EA6DFCC1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92" y="884420"/>
            <a:ext cx="11188908" cy="575622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4</a:t>
            </a:r>
            <a:r>
              <a:rPr lang="en-US" b="1" dirty="0"/>
              <a:t>. </a:t>
            </a:r>
            <a:r>
              <a:rPr lang="en-US" sz="2000" b="1" dirty="0"/>
              <a:t>Increase internal teacher workshops :</a:t>
            </a:r>
          </a:p>
          <a:p>
            <a:r>
              <a:rPr lang="en-US" sz="2000" b="1" dirty="0"/>
              <a:t>  </a:t>
            </a:r>
            <a:r>
              <a:rPr lang="en-US" sz="2000" dirty="0"/>
              <a:t>This will keep the teachers/lecturers updated all the time about the balance of the student performances in all 3 subjects and try to improve their teaching methods.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To provide a deeper analysis and more specific suggestions, we could explore other available data points, such as race , parental-level of education , test preparation</a:t>
            </a:r>
            <a:endParaRPr lang="en-ZA" sz="2400" b="1" dirty="0"/>
          </a:p>
        </p:txBody>
      </p:sp>
    </p:spTree>
    <p:extLst>
      <p:ext uri="{BB962C8B-B14F-4D97-AF65-F5344CB8AC3E}">
        <p14:creationId xmlns:p14="http://schemas.microsoft.com/office/powerpoint/2010/main" val="405868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873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STUDENT PERFORMANCE </vt:lpstr>
      <vt:lpstr>Student performance analysis and some recommendations on grades improvement  as well as institution’s reputation</vt:lpstr>
      <vt:lpstr>MORE OBSERVATIONS</vt:lpstr>
      <vt:lpstr>MORE OBSERVATIONS</vt:lpstr>
      <vt:lpstr>RECOMMENDATIONS TO IMPROVE GRADES</vt:lpstr>
      <vt:lpstr>MORE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Asanda Ndlela (222065405)</dc:creator>
  <cp:lastModifiedBy>Asanda Ndlela (222065405)</cp:lastModifiedBy>
  <cp:revision>3</cp:revision>
  <dcterms:created xsi:type="dcterms:W3CDTF">2025-07-02T12:11:57Z</dcterms:created>
  <dcterms:modified xsi:type="dcterms:W3CDTF">2025-07-12T08:48:17Z</dcterms:modified>
</cp:coreProperties>
</file>