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217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165271"/>
            <a:ext cx="7477601" cy="2499598"/>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Key Determinants of Yelp Business Success: A Correlational Study</a:t>
            </a:r>
            <a:endParaRPr lang="en-US" sz="5249" dirty="0"/>
          </a:p>
        </p:txBody>
      </p:sp>
      <p:sp>
        <p:nvSpPr>
          <p:cNvPr id="6" name="Text 2"/>
          <p:cNvSpPr/>
          <p:nvPr/>
        </p:nvSpPr>
        <p:spPr>
          <a:xfrm>
            <a:off x="833199" y="4998125"/>
            <a:ext cx="74776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Discover the factors that contribute to business success on Yelp with our comprehensive study. Gain valuable insights into user preferences and perceptions.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txBody>
          <a:bodyPr/>
          <a:lstStyle/>
          <a:p>
            <a:endParaRPr lang="en-US"/>
          </a:p>
        </p:txBody>
      </p:sp>
      <p:sp>
        <p:nvSpPr>
          <p:cNvPr id="6" name="Text 2"/>
          <p:cNvSpPr/>
          <p:nvPr/>
        </p:nvSpPr>
        <p:spPr>
          <a:xfrm>
            <a:off x="5093137" y="3767614"/>
            <a:ext cx="4443889" cy="694373"/>
          </a:xfrm>
          <a:prstGeom prst="rect">
            <a:avLst/>
          </a:prstGeom>
          <a:noFill/>
          <a:ln/>
        </p:spPr>
        <p:txBody>
          <a:bodyPr wrap="none" rtlCol="0" anchor="t"/>
          <a:lstStyle/>
          <a:p>
            <a:pPr marL="0" indent="0" algn="ctr">
              <a:lnSpc>
                <a:spcPts val="5468"/>
              </a:lnSpc>
              <a:buNone/>
            </a:pPr>
            <a:r>
              <a:rPr lang="en-US" sz="4374" b="1" dirty="0">
                <a:solidFill>
                  <a:srgbClr val="FFFFFF"/>
                </a:solidFill>
                <a:latin typeface="Nunito" pitchFamily="34" charset="0"/>
                <a:ea typeface="Nunito" pitchFamily="34" charset="-122"/>
                <a:cs typeface="Nunito" pitchFamily="34" charset="-120"/>
              </a:rPr>
              <a:t>Demo</a:t>
            </a:r>
            <a:endParaRPr lang="en-US" sz="437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815"/>
          </a:xfrm>
          <a:prstGeom prst="rect">
            <a:avLst/>
          </a:prstGeom>
          <a:solidFill>
            <a:srgbClr val="00002E">
              <a:alpha val="75000"/>
            </a:srgbClr>
          </a:solidFill>
          <a:ln w="52626">
            <a:solidFill>
              <a:srgbClr val="262654"/>
            </a:solidFill>
            <a:prstDash val="solid"/>
          </a:ln>
        </p:spPr>
        <p:txBody>
          <a:bodyPr/>
          <a:lstStyle/>
          <a:p>
            <a:endParaRPr lang="en-US"/>
          </a:p>
        </p:txBody>
      </p:sp>
      <p:sp>
        <p:nvSpPr>
          <p:cNvPr id="4" name="Text 1"/>
          <p:cNvSpPr/>
          <p:nvPr/>
        </p:nvSpPr>
        <p:spPr>
          <a:xfrm>
            <a:off x="2601516" y="579834"/>
            <a:ext cx="5052060" cy="659011"/>
          </a:xfrm>
          <a:prstGeom prst="rect">
            <a:avLst/>
          </a:prstGeom>
          <a:noFill/>
          <a:ln/>
        </p:spPr>
        <p:txBody>
          <a:bodyPr wrap="none" rtlCol="0" anchor="t"/>
          <a:lstStyle/>
          <a:p>
            <a:pPr marL="0" indent="0">
              <a:lnSpc>
                <a:spcPts val="5189"/>
              </a:lnSpc>
              <a:buNone/>
            </a:pPr>
            <a:r>
              <a:rPr lang="en-US" sz="4151" b="1" dirty="0">
                <a:solidFill>
                  <a:srgbClr val="FFFFFF"/>
                </a:solidFill>
                <a:latin typeface="Nunito" pitchFamily="34" charset="0"/>
                <a:ea typeface="Nunito" pitchFamily="34" charset="-122"/>
                <a:cs typeface="Nunito" pitchFamily="34" charset="-120"/>
              </a:rPr>
              <a:t>Results &amp; Conclusion</a:t>
            </a:r>
            <a:endParaRPr lang="en-US" sz="4151" dirty="0"/>
          </a:p>
        </p:txBody>
      </p:sp>
      <p:sp>
        <p:nvSpPr>
          <p:cNvPr id="5" name="Text 2"/>
          <p:cNvSpPr/>
          <p:nvPr/>
        </p:nvSpPr>
        <p:spPr>
          <a:xfrm>
            <a:off x="2601516" y="1660565"/>
            <a:ext cx="9427250" cy="674608"/>
          </a:xfrm>
          <a:prstGeom prst="rect">
            <a:avLst/>
          </a:prstGeom>
          <a:noFill/>
          <a:ln/>
        </p:spPr>
        <p:txBody>
          <a:bodyPr wrap="square" rtlCol="0" anchor="t"/>
          <a:lstStyle/>
          <a:p>
            <a:pPr marL="0" indent="0">
              <a:lnSpc>
                <a:spcPts val="2657"/>
              </a:lnSpc>
              <a:buNone/>
            </a:pPr>
            <a:r>
              <a:rPr lang="en-US" sz="1660" dirty="0">
                <a:solidFill>
                  <a:srgbClr val="FFFFFF"/>
                </a:solidFill>
                <a:latin typeface="PT Sans" pitchFamily="34" charset="0"/>
                <a:ea typeface="PT Sans" pitchFamily="34" charset="-122"/>
                <a:cs typeface="PT Sans" pitchFamily="34" charset="-120"/>
              </a:rPr>
              <a:t>After conducting an in-depth analysis of the data and implementing the project using Streamlit, we have arrived at several key findings:</a:t>
            </a:r>
            <a:endParaRPr lang="en-US" sz="1660" dirty="0"/>
          </a:p>
        </p:txBody>
      </p:sp>
      <p:sp>
        <p:nvSpPr>
          <p:cNvPr id="6" name="Text 3"/>
          <p:cNvSpPr/>
          <p:nvPr/>
        </p:nvSpPr>
        <p:spPr>
          <a:xfrm>
            <a:off x="2938820" y="2572345"/>
            <a:ext cx="9089946" cy="674608"/>
          </a:xfrm>
          <a:prstGeom prst="rect">
            <a:avLst/>
          </a:prstGeom>
          <a:noFill/>
          <a:ln/>
        </p:spPr>
        <p:txBody>
          <a:bodyPr wrap="square" rtlCol="0" anchor="t"/>
          <a:lstStyle/>
          <a:p>
            <a:pPr marL="342900" indent="-342900" algn="l">
              <a:lnSpc>
                <a:spcPts val="2657"/>
              </a:lnSpc>
              <a:buSzPct val="100000"/>
              <a:buFont typeface="+mj-lt"/>
              <a:buAutoNum type="arabicPeriod"/>
            </a:pPr>
            <a:r>
              <a:rPr lang="en-US" sz="1660" dirty="0">
                <a:solidFill>
                  <a:srgbClr val="FFFFFF"/>
                </a:solidFill>
                <a:latin typeface="PT Sans" pitchFamily="34" charset="0"/>
                <a:ea typeface="PT Sans" pitchFamily="34" charset="-122"/>
                <a:cs typeface="PT Sans" pitchFamily="34" charset="-120"/>
              </a:rPr>
              <a:t>Businesses that have a higher average rating on Yelp tend to have better overall performance and higher customer satisfaction.</a:t>
            </a:r>
            <a:endParaRPr lang="en-US" sz="1660" dirty="0"/>
          </a:p>
        </p:txBody>
      </p:sp>
      <p:sp>
        <p:nvSpPr>
          <p:cNvPr id="7" name="Text 4"/>
          <p:cNvSpPr/>
          <p:nvPr/>
        </p:nvSpPr>
        <p:spPr>
          <a:xfrm>
            <a:off x="2938820" y="3331250"/>
            <a:ext cx="9089946" cy="674608"/>
          </a:xfrm>
          <a:prstGeom prst="rect">
            <a:avLst/>
          </a:prstGeom>
          <a:noFill/>
          <a:ln/>
        </p:spPr>
        <p:txBody>
          <a:bodyPr wrap="square" rtlCol="0" anchor="t"/>
          <a:lstStyle/>
          <a:p>
            <a:pPr marL="342900" indent="-342900" algn="l">
              <a:lnSpc>
                <a:spcPts val="2657"/>
              </a:lnSpc>
              <a:buSzPct val="100000"/>
              <a:buFont typeface="+mj-lt"/>
              <a:buAutoNum type="arabicPeriod" startAt="2"/>
            </a:pPr>
            <a:r>
              <a:rPr lang="en-US" sz="1660" dirty="0">
                <a:solidFill>
                  <a:srgbClr val="FFFFFF"/>
                </a:solidFill>
                <a:latin typeface="PT Sans" pitchFamily="34" charset="0"/>
                <a:ea typeface="PT Sans" pitchFamily="34" charset="-122"/>
                <a:cs typeface="PT Sans" pitchFamily="34" charset="-120"/>
              </a:rPr>
              <a:t>The number of reviews a business receives is positively correlated with its success, indicating that customer engagement and feedback play a crucial role.</a:t>
            </a:r>
            <a:endParaRPr lang="en-US" sz="1660" dirty="0"/>
          </a:p>
        </p:txBody>
      </p:sp>
      <p:sp>
        <p:nvSpPr>
          <p:cNvPr id="8" name="Text 5"/>
          <p:cNvSpPr/>
          <p:nvPr/>
        </p:nvSpPr>
        <p:spPr>
          <a:xfrm>
            <a:off x="2601516" y="4243030"/>
            <a:ext cx="9427250" cy="337304"/>
          </a:xfrm>
          <a:prstGeom prst="rect">
            <a:avLst/>
          </a:prstGeom>
          <a:noFill/>
          <a:ln/>
        </p:spPr>
        <p:txBody>
          <a:bodyPr wrap="none" rtlCol="0" anchor="t"/>
          <a:lstStyle/>
          <a:p>
            <a:pPr marL="0" indent="0">
              <a:lnSpc>
                <a:spcPts val="2657"/>
              </a:lnSpc>
              <a:buNone/>
            </a:pPr>
            <a:endParaRPr lang="en-US" sz="1660" dirty="0"/>
          </a:p>
        </p:txBody>
      </p:sp>
      <p:sp>
        <p:nvSpPr>
          <p:cNvPr id="9" name="Text 6"/>
          <p:cNvSpPr/>
          <p:nvPr/>
        </p:nvSpPr>
        <p:spPr>
          <a:xfrm>
            <a:off x="2601516" y="4817507"/>
            <a:ext cx="9427250" cy="1011912"/>
          </a:xfrm>
          <a:prstGeom prst="rect">
            <a:avLst/>
          </a:prstGeom>
          <a:noFill/>
          <a:ln/>
        </p:spPr>
        <p:txBody>
          <a:bodyPr wrap="square" rtlCol="0" anchor="t"/>
          <a:lstStyle/>
          <a:p>
            <a:pPr marL="0" indent="0">
              <a:lnSpc>
                <a:spcPts val="2657"/>
              </a:lnSpc>
              <a:buNone/>
            </a:pPr>
            <a:r>
              <a:rPr lang="en-US" sz="1660" dirty="0">
                <a:solidFill>
                  <a:srgbClr val="FFFFFF"/>
                </a:solidFill>
                <a:latin typeface="PT Sans" pitchFamily="34" charset="0"/>
                <a:ea typeface="PT Sans" pitchFamily="34" charset="-122"/>
                <a:cs typeface="PT Sans" pitchFamily="34" charset="-120"/>
              </a:rPr>
              <a:t>In conclusion, our study highlights the importance of various factors in determining Yelp business success. By leveraging the insights gained from our analysis, businesses can optimize their strategies and improve their performance on the platform.</a:t>
            </a:r>
            <a:endParaRPr lang="en-US" sz="1660" dirty="0"/>
          </a:p>
        </p:txBody>
      </p:sp>
      <p:sp>
        <p:nvSpPr>
          <p:cNvPr id="10" name="Text 7"/>
          <p:cNvSpPr/>
          <p:nvPr/>
        </p:nvSpPr>
        <p:spPr>
          <a:xfrm>
            <a:off x="2601516" y="6066592"/>
            <a:ext cx="9427250" cy="1011912"/>
          </a:xfrm>
          <a:prstGeom prst="rect">
            <a:avLst/>
          </a:prstGeom>
          <a:noFill/>
          <a:ln/>
        </p:spPr>
        <p:txBody>
          <a:bodyPr wrap="square" rtlCol="0" anchor="t"/>
          <a:lstStyle/>
          <a:p>
            <a:pPr marL="0" indent="0">
              <a:lnSpc>
                <a:spcPts val="2657"/>
              </a:lnSpc>
              <a:buNone/>
            </a:pPr>
            <a:r>
              <a:rPr lang="en-US" sz="1660" dirty="0">
                <a:solidFill>
                  <a:srgbClr val="FFFFFF"/>
                </a:solidFill>
                <a:latin typeface="PT Sans" pitchFamily="34" charset="0"/>
                <a:ea typeface="PT Sans" pitchFamily="34" charset="-122"/>
                <a:cs typeface="PT Sans" pitchFamily="34" charset="-120"/>
              </a:rPr>
              <a:t>We implemented the project using Streamlit, a powerful and user-friendly framework for building data-driven applications. Through the Streamlit dashboard, businesses can easily access and visualize their performance metrics, identify areas for improvement, and make data-informed decisions.</a:t>
            </a:r>
            <a:endParaRPr lang="en-US" sz="1660" dirty="0"/>
          </a:p>
        </p:txBody>
      </p:sp>
      <p:sp>
        <p:nvSpPr>
          <p:cNvPr id="11" name="Text 8"/>
          <p:cNvSpPr/>
          <p:nvPr/>
        </p:nvSpPr>
        <p:spPr>
          <a:xfrm>
            <a:off x="2601516" y="7315676"/>
            <a:ext cx="9427250" cy="337304"/>
          </a:xfrm>
          <a:prstGeom prst="rect">
            <a:avLst/>
          </a:prstGeom>
          <a:noFill/>
          <a:ln/>
        </p:spPr>
        <p:txBody>
          <a:bodyPr wrap="none" rtlCol="0" anchor="t"/>
          <a:lstStyle/>
          <a:p>
            <a:pPr marL="0" indent="0">
              <a:lnSpc>
                <a:spcPts val="2657"/>
              </a:lnSpc>
              <a:buNone/>
            </a:pPr>
            <a:endParaRPr lang="en-US" sz="166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4" name="Text 1"/>
          <p:cNvSpPr/>
          <p:nvPr/>
        </p:nvSpPr>
        <p:spPr>
          <a:xfrm>
            <a:off x="5093137" y="3767614"/>
            <a:ext cx="4443889" cy="694373"/>
          </a:xfrm>
          <a:prstGeom prst="rect">
            <a:avLst/>
          </a:prstGeom>
          <a:noFill/>
          <a:ln/>
        </p:spPr>
        <p:txBody>
          <a:bodyPr wrap="none" rtlCol="0" anchor="t"/>
          <a:lstStyle/>
          <a:p>
            <a:pPr marL="0" indent="0" algn="ctr">
              <a:lnSpc>
                <a:spcPts val="5468"/>
              </a:lnSpc>
              <a:buNone/>
            </a:pPr>
            <a:r>
              <a:rPr lang="en-US" sz="4374" b="1" dirty="0">
                <a:solidFill>
                  <a:srgbClr val="FFFFFF"/>
                </a:solidFill>
                <a:latin typeface="Nunito" pitchFamily="34" charset="0"/>
                <a:ea typeface="Nunito" pitchFamily="34" charset="-122"/>
                <a:cs typeface="Nunito" pitchFamily="34" charset="-120"/>
              </a:rPr>
              <a:t>Questions ?</a:t>
            </a:r>
            <a:endParaRPr lang="en-US" sz="4374"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4" name="Text 1"/>
          <p:cNvSpPr/>
          <p:nvPr/>
        </p:nvSpPr>
        <p:spPr>
          <a:xfrm>
            <a:off x="5093137" y="3767614"/>
            <a:ext cx="4443889" cy="694373"/>
          </a:xfrm>
          <a:prstGeom prst="rect">
            <a:avLst/>
          </a:prstGeom>
          <a:noFill/>
          <a:ln/>
        </p:spPr>
        <p:txBody>
          <a:bodyPr wrap="none" rtlCol="0" anchor="t"/>
          <a:lstStyle/>
          <a:p>
            <a:pPr marL="0" indent="0" algn="ctr">
              <a:lnSpc>
                <a:spcPts val="5468"/>
              </a:lnSpc>
              <a:buNone/>
            </a:pPr>
            <a:r>
              <a:rPr lang="en-US" sz="4374" b="1" dirty="0">
                <a:solidFill>
                  <a:srgbClr val="FFFFFF"/>
                </a:solidFill>
                <a:latin typeface="Nunito" pitchFamily="34" charset="0"/>
                <a:ea typeface="Nunito" pitchFamily="34" charset="-122"/>
                <a:cs typeface="Nunito" pitchFamily="34" charset="-120"/>
              </a:rPr>
              <a:t>Thank you</a:t>
            </a:r>
            <a:endParaRPr lang="en-US" sz="437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4" name="Text 1"/>
          <p:cNvSpPr/>
          <p:nvPr/>
        </p:nvSpPr>
        <p:spPr>
          <a:xfrm>
            <a:off x="2348389" y="985480"/>
            <a:ext cx="451104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Objective &amp; Goals</a:t>
            </a:r>
            <a:endParaRPr lang="en-US" sz="4374" dirty="0"/>
          </a:p>
        </p:txBody>
      </p:sp>
      <p:sp>
        <p:nvSpPr>
          <p:cNvPr id="5" name="Text 2"/>
          <p:cNvSpPr/>
          <p:nvPr/>
        </p:nvSpPr>
        <p:spPr>
          <a:xfrm>
            <a:off x="2348389" y="2124194"/>
            <a:ext cx="9933503"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Our objective is to present the findings of our study on the key determinants of Yelp business success. We aim to provide valuable insights and actionable recommendations to help businesses improve their performance on the platform.</a:t>
            </a:r>
            <a:endParaRPr lang="en-US" sz="1750" dirty="0"/>
          </a:p>
        </p:txBody>
      </p:sp>
      <p:sp>
        <p:nvSpPr>
          <p:cNvPr id="6" name="Text 3"/>
          <p:cNvSpPr/>
          <p:nvPr/>
        </p:nvSpPr>
        <p:spPr>
          <a:xfrm>
            <a:off x="2348389" y="3440311"/>
            <a:ext cx="993350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goals of this presentation are as follows:</a:t>
            </a:r>
            <a:endParaRPr lang="en-US" sz="1750" dirty="0"/>
          </a:p>
        </p:txBody>
      </p:sp>
      <p:sp>
        <p:nvSpPr>
          <p:cNvPr id="7" name="Text 4"/>
          <p:cNvSpPr/>
          <p:nvPr/>
        </p:nvSpPr>
        <p:spPr>
          <a:xfrm>
            <a:off x="2703790" y="4045625"/>
            <a:ext cx="9578102"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FFFFFF"/>
                </a:solidFill>
                <a:latin typeface="PT Sans" pitchFamily="34" charset="0"/>
                <a:ea typeface="PT Sans" pitchFamily="34" charset="-122"/>
                <a:cs typeface="PT Sans" pitchFamily="34" charset="-120"/>
              </a:rPr>
              <a:t>Introduce the audience to the data we collected and the methodology used in our study.</a:t>
            </a:r>
            <a:endParaRPr lang="en-US" sz="1750" dirty="0"/>
          </a:p>
        </p:txBody>
      </p:sp>
      <p:sp>
        <p:nvSpPr>
          <p:cNvPr id="8" name="Text 5"/>
          <p:cNvSpPr/>
          <p:nvPr/>
        </p:nvSpPr>
        <p:spPr>
          <a:xfrm>
            <a:off x="2703790" y="4489847"/>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FFFFFF"/>
                </a:solidFill>
                <a:latin typeface="PT Sans" pitchFamily="34" charset="0"/>
                <a:ea typeface="PT Sans" pitchFamily="34" charset="-122"/>
                <a:cs typeface="PT Sans" pitchFamily="34" charset="-120"/>
              </a:rPr>
              <a:t>Conduct an in-depth exploratory data analysis to identify the factors that strongly correlate with business success on Yelp.</a:t>
            </a:r>
            <a:endParaRPr lang="en-US" sz="1750" dirty="0"/>
          </a:p>
        </p:txBody>
      </p:sp>
      <p:sp>
        <p:nvSpPr>
          <p:cNvPr id="9" name="Text 6"/>
          <p:cNvSpPr/>
          <p:nvPr/>
        </p:nvSpPr>
        <p:spPr>
          <a:xfrm>
            <a:off x="2703790" y="5289471"/>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FFFFFF"/>
                </a:solidFill>
                <a:latin typeface="PT Sans" pitchFamily="34" charset="0"/>
                <a:ea typeface="PT Sans" pitchFamily="34" charset="-122"/>
                <a:cs typeface="PT Sans" pitchFamily="34" charset="-120"/>
              </a:rPr>
              <a:t>Showcase visually compelling and informative visualizations to effectively communicate our findings.</a:t>
            </a:r>
            <a:endParaRPr lang="en-US" sz="1750" dirty="0"/>
          </a:p>
        </p:txBody>
      </p:sp>
      <p:sp>
        <p:nvSpPr>
          <p:cNvPr id="10" name="Text 7"/>
          <p:cNvSpPr/>
          <p:nvPr/>
        </p:nvSpPr>
        <p:spPr>
          <a:xfrm>
            <a:off x="2703790" y="6089094"/>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4"/>
            </a:pPr>
            <a:r>
              <a:rPr lang="en-US" sz="1750" dirty="0">
                <a:solidFill>
                  <a:srgbClr val="FFFFFF"/>
                </a:solidFill>
                <a:latin typeface="PT Sans" pitchFamily="34" charset="0"/>
                <a:ea typeface="PT Sans" pitchFamily="34" charset="-122"/>
                <a:cs typeface="PT Sans" pitchFamily="34" charset="-120"/>
              </a:rPr>
              <a:t>Highlight the progress of our dashboard development, which will provide businesses with an interactive tool to analyze their performance on Yelp.</a:t>
            </a:r>
            <a:endParaRPr lang="en-US" sz="1750" dirty="0"/>
          </a:p>
        </p:txBody>
      </p:sp>
      <p:sp>
        <p:nvSpPr>
          <p:cNvPr id="11" name="Text 8"/>
          <p:cNvSpPr/>
          <p:nvPr/>
        </p:nvSpPr>
        <p:spPr>
          <a:xfrm>
            <a:off x="2703790" y="6888718"/>
            <a:ext cx="9578102" cy="355402"/>
          </a:xfrm>
          <a:prstGeom prst="rect">
            <a:avLst/>
          </a:prstGeom>
          <a:noFill/>
          <a:ln/>
        </p:spPr>
        <p:txBody>
          <a:bodyPr wrap="none" rtlCol="0" anchor="t"/>
          <a:lstStyle/>
          <a:p>
            <a:pPr marL="342900" indent="-342900" algn="l">
              <a:lnSpc>
                <a:spcPts val="2799"/>
              </a:lnSpc>
              <a:buSzPct val="100000"/>
              <a:buFont typeface="+mj-lt"/>
              <a:buAutoNum type="arabicPeriod" startAt="5"/>
            </a:pPr>
            <a:r>
              <a:rPr lang="en-US" sz="1750" dirty="0">
                <a:solidFill>
                  <a:srgbClr val="FFFFFF"/>
                </a:solidFill>
                <a:latin typeface="PT Sans" pitchFamily="34" charset="0"/>
                <a:ea typeface="PT Sans" pitchFamily="34" charset="-122"/>
                <a:cs typeface="PT Sans" pitchFamily="34" charset="-120"/>
              </a:rPr>
              <a:t>To help the users to find a restaurant in a particular city based on the reviews and restaurant rating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076"/>
          </a:xfrm>
          <a:prstGeom prst="rect">
            <a:avLst/>
          </a:prstGeom>
          <a:solidFill>
            <a:srgbClr val="00002E">
              <a:alpha val="75000"/>
            </a:srgbClr>
          </a:solidFill>
          <a:ln w="47744">
            <a:solidFill>
              <a:srgbClr val="262654"/>
            </a:solidFill>
            <a:prstDash val="solid"/>
          </a:ln>
        </p:spPr>
        <p:txBody>
          <a:bodyPr/>
          <a:lstStyle/>
          <a:p>
            <a:endParaRPr lang="en-US"/>
          </a:p>
        </p:txBody>
      </p:sp>
      <p:sp>
        <p:nvSpPr>
          <p:cNvPr id="4" name="Text 1"/>
          <p:cNvSpPr/>
          <p:nvPr/>
        </p:nvSpPr>
        <p:spPr>
          <a:xfrm>
            <a:off x="3037523" y="526256"/>
            <a:ext cx="3827264" cy="597932"/>
          </a:xfrm>
          <a:prstGeom prst="rect">
            <a:avLst/>
          </a:prstGeom>
          <a:noFill/>
          <a:ln/>
        </p:spPr>
        <p:txBody>
          <a:bodyPr wrap="none" rtlCol="0" anchor="t"/>
          <a:lstStyle/>
          <a:p>
            <a:pPr marL="0" indent="0">
              <a:lnSpc>
                <a:spcPts val="4709"/>
              </a:lnSpc>
              <a:buNone/>
            </a:pPr>
            <a:r>
              <a:rPr lang="en-US" sz="3767" b="1" dirty="0">
                <a:solidFill>
                  <a:srgbClr val="FFFFFF"/>
                </a:solidFill>
                <a:latin typeface="Nunito" pitchFamily="34" charset="0"/>
                <a:ea typeface="Nunito" pitchFamily="34" charset="-122"/>
                <a:cs typeface="Nunito" pitchFamily="34" charset="-120"/>
              </a:rPr>
              <a:t>Intro on Data</a:t>
            </a:r>
            <a:endParaRPr lang="en-US" sz="3767" dirty="0"/>
          </a:p>
        </p:txBody>
      </p:sp>
      <p:sp>
        <p:nvSpPr>
          <p:cNvPr id="5" name="Text 2"/>
          <p:cNvSpPr/>
          <p:nvPr/>
        </p:nvSpPr>
        <p:spPr>
          <a:xfrm>
            <a:off x="3037523" y="1506855"/>
            <a:ext cx="8555236" cy="1224439"/>
          </a:xfrm>
          <a:prstGeom prst="rect">
            <a:avLst/>
          </a:prstGeom>
          <a:noFill/>
          <a:ln/>
        </p:spPr>
        <p:txBody>
          <a:bodyPr wrap="square" rtlCol="0" anchor="t"/>
          <a:lstStyle/>
          <a:p>
            <a:pPr marL="0" indent="0">
              <a:lnSpc>
                <a:spcPts val="2411"/>
              </a:lnSpc>
              <a:buNone/>
            </a:pPr>
            <a:r>
              <a:rPr lang="en-US" sz="1507" dirty="0">
                <a:solidFill>
                  <a:srgbClr val="FFFFFF"/>
                </a:solidFill>
                <a:latin typeface="PT Sans" pitchFamily="34" charset="0"/>
                <a:ea typeface="PT Sans" pitchFamily="34" charset="-122"/>
                <a:cs typeface="PT Sans" pitchFamily="34" charset="-120"/>
              </a:rPr>
              <a:t>This dataset is a subset of Yelp's businesses, reviews, and user data. It was originally put together for the Yelp Dataset Challenge which is a chance for students to conduct research or analysis on Yelp's data and share their discoveries. In the dataset you'll find information about businesses across 11 metropolitan areas in four countries. </a:t>
            </a:r>
            <a:endParaRPr lang="en-US" sz="1507" dirty="0"/>
          </a:p>
        </p:txBody>
      </p:sp>
      <p:sp>
        <p:nvSpPr>
          <p:cNvPr id="6" name="Text 3"/>
          <p:cNvSpPr/>
          <p:nvPr/>
        </p:nvSpPr>
        <p:spPr>
          <a:xfrm>
            <a:off x="3037523" y="2946559"/>
            <a:ext cx="8555236" cy="306110"/>
          </a:xfrm>
          <a:prstGeom prst="rect">
            <a:avLst/>
          </a:prstGeom>
          <a:noFill/>
          <a:ln/>
        </p:spPr>
        <p:txBody>
          <a:bodyPr wrap="none" rtlCol="0" anchor="t"/>
          <a:lstStyle/>
          <a:p>
            <a:pPr marL="0" indent="0">
              <a:lnSpc>
                <a:spcPts val="2411"/>
              </a:lnSpc>
              <a:buNone/>
            </a:pPr>
            <a:r>
              <a:rPr lang="en-US" sz="1507" dirty="0">
                <a:solidFill>
                  <a:srgbClr val="FFFFFF"/>
                </a:solidFill>
                <a:latin typeface="PT Sans" pitchFamily="34" charset="0"/>
                <a:ea typeface="PT Sans" pitchFamily="34" charset="-122"/>
                <a:cs typeface="PT Sans" pitchFamily="34" charset="-120"/>
              </a:rPr>
              <a:t>In total, there are :</a:t>
            </a:r>
            <a:endParaRPr lang="en-US" sz="1507" dirty="0"/>
          </a:p>
        </p:txBody>
      </p:sp>
      <p:sp>
        <p:nvSpPr>
          <p:cNvPr id="7" name="Text 4"/>
          <p:cNvSpPr/>
          <p:nvPr/>
        </p:nvSpPr>
        <p:spPr>
          <a:xfrm>
            <a:off x="3343513" y="3467933"/>
            <a:ext cx="8249245" cy="306110"/>
          </a:xfrm>
          <a:prstGeom prst="rect">
            <a:avLst/>
          </a:prstGeom>
          <a:noFill/>
          <a:ln/>
        </p:spPr>
        <p:txBody>
          <a:bodyPr wrap="none" rtlCol="0" anchor="t"/>
          <a:lstStyle/>
          <a:p>
            <a:pPr marL="342900" indent="-342900" algn="l">
              <a:lnSpc>
                <a:spcPts val="2411"/>
              </a:lnSpc>
              <a:buSzPct val="100000"/>
              <a:buChar char="•"/>
            </a:pPr>
            <a:r>
              <a:rPr lang="en-US" sz="1507" dirty="0">
                <a:solidFill>
                  <a:srgbClr val="FFFFFF"/>
                </a:solidFill>
                <a:latin typeface="PT Sans" pitchFamily="34" charset="0"/>
                <a:ea typeface="PT Sans" pitchFamily="34" charset="-122"/>
                <a:cs typeface="PT Sans" pitchFamily="34" charset="-120"/>
              </a:rPr>
              <a:t>5,200,000 user reviews</a:t>
            </a:r>
            <a:endParaRPr lang="en-US" sz="150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44648">
            <a:solidFill>
              <a:srgbClr val="262654"/>
            </a:solidFill>
            <a:prstDash val="solid"/>
          </a:ln>
        </p:spPr>
        <p:txBody>
          <a:bodyPr/>
          <a:lstStyle/>
          <a:p>
            <a:endParaRPr lang="en-US"/>
          </a:p>
        </p:txBody>
      </p:sp>
      <p:sp>
        <p:nvSpPr>
          <p:cNvPr id="4" name="Text 1"/>
          <p:cNvSpPr/>
          <p:nvPr/>
        </p:nvSpPr>
        <p:spPr>
          <a:xfrm>
            <a:off x="3318034" y="491966"/>
            <a:ext cx="3576280" cy="558760"/>
          </a:xfrm>
          <a:prstGeom prst="rect">
            <a:avLst/>
          </a:prstGeom>
          <a:noFill/>
          <a:ln/>
        </p:spPr>
        <p:txBody>
          <a:bodyPr wrap="none" rtlCol="0" anchor="t"/>
          <a:lstStyle/>
          <a:p>
            <a:pPr marL="0" indent="0">
              <a:lnSpc>
                <a:spcPts val="4400"/>
              </a:lnSpc>
              <a:buNone/>
            </a:pPr>
            <a:r>
              <a:rPr lang="en-US" sz="3520" b="1" dirty="0">
                <a:solidFill>
                  <a:srgbClr val="FFFFFF"/>
                </a:solidFill>
                <a:latin typeface="Nunito" pitchFamily="34" charset="0"/>
                <a:ea typeface="Nunito" pitchFamily="34" charset="-122"/>
                <a:cs typeface="Nunito" pitchFamily="34" charset="-120"/>
              </a:rPr>
              <a:t>Business </a:t>
            </a:r>
            <a:endParaRPr lang="en-US" sz="3520" dirty="0"/>
          </a:p>
        </p:txBody>
      </p:sp>
      <p:pic>
        <p:nvPicPr>
          <p:cNvPr id="5" name="Image 1" descr="preencoded.png"/>
          <p:cNvPicPr>
            <a:picLocks noChangeAspect="1"/>
          </p:cNvPicPr>
          <p:nvPr/>
        </p:nvPicPr>
        <p:blipFill>
          <a:blip r:embed="rId4"/>
          <a:stretch>
            <a:fillRect/>
          </a:stretch>
        </p:blipFill>
        <p:spPr>
          <a:xfrm>
            <a:off x="3318034" y="1408271"/>
            <a:ext cx="7994213" cy="5842159"/>
          </a:xfrm>
          <a:prstGeom prst="rect">
            <a:avLst/>
          </a:prstGeom>
        </p:spPr>
      </p:pic>
      <p:sp>
        <p:nvSpPr>
          <p:cNvPr id="6" name="Text 2"/>
          <p:cNvSpPr/>
          <p:nvPr/>
        </p:nvSpPr>
        <p:spPr>
          <a:xfrm>
            <a:off x="3318034" y="7451527"/>
            <a:ext cx="7994213" cy="286107"/>
          </a:xfrm>
          <a:prstGeom prst="rect">
            <a:avLst/>
          </a:prstGeom>
          <a:noFill/>
          <a:ln/>
        </p:spPr>
        <p:txBody>
          <a:bodyPr wrap="none" rtlCol="0" anchor="t"/>
          <a:lstStyle/>
          <a:p>
            <a:pPr marL="0" indent="0">
              <a:lnSpc>
                <a:spcPts val="2253"/>
              </a:lnSpc>
              <a:buNone/>
            </a:pPr>
            <a:endParaRPr lang="en-US" sz="140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957"/>
          </a:xfrm>
          <a:prstGeom prst="rect">
            <a:avLst/>
          </a:prstGeom>
          <a:solidFill>
            <a:srgbClr val="00002E">
              <a:alpha val="75000"/>
            </a:srgbClr>
          </a:solidFill>
          <a:ln w="44291">
            <a:solidFill>
              <a:srgbClr val="262654"/>
            </a:solidFill>
            <a:prstDash val="solid"/>
          </a:ln>
        </p:spPr>
        <p:txBody>
          <a:bodyPr/>
          <a:lstStyle/>
          <a:p>
            <a:endParaRPr lang="en-US"/>
          </a:p>
        </p:txBody>
      </p:sp>
      <p:sp>
        <p:nvSpPr>
          <p:cNvPr id="4" name="Text 1"/>
          <p:cNvSpPr/>
          <p:nvPr/>
        </p:nvSpPr>
        <p:spPr>
          <a:xfrm>
            <a:off x="3353514" y="487323"/>
            <a:ext cx="3544610" cy="553760"/>
          </a:xfrm>
          <a:prstGeom prst="rect">
            <a:avLst/>
          </a:prstGeom>
          <a:noFill/>
          <a:ln/>
        </p:spPr>
        <p:txBody>
          <a:bodyPr wrap="none" rtlCol="0" anchor="t"/>
          <a:lstStyle/>
          <a:p>
            <a:pPr marL="0" indent="0">
              <a:lnSpc>
                <a:spcPts val="4361"/>
              </a:lnSpc>
              <a:buNone/>
            </a:pPr>
            <a:r>
              <a:rPr lang="en-US" sz="3489" b="1" dirty="0">
                <a:solidFill>
                  <a:srgbClr val="FFFFFF"/>
                </a:solidFill>
                <a:latin typeface="Nunito" pitchFamily="34" charset="0"/>
                <a:ea typeface="Nunito" pitchFamily="34" charset="-122"/>
                <a:cs typeface="Nunito" pitchFamily="34" charset="-120"/>
              </a:rPr>
              <a:t>Check Ins</a:t>
            </a:r>
            <a:endParaRPr lang="en-US" sz="3489" dirty="0"/>
          </a:p>
        </p:txBody>
      </p:sp>
      <p:pic>
        <p:nvPicPr>
          <p:cNvPr id="5" name="Image 1" descr="preencoded.png"/>
          <p:cNvPicPr>
            <a:picLocks noChangeAspect="1"/>
          </p:cNvPicPr>
          <p:nvPr/>
        </p:nvPicPr>
        <p:blipFill>
          <a:blip r:embed="rId4"/>
          <a:stretch>
            <a:fillRect/>
          </a:stretch>
        </p:blipFill>
        <p:spPr>
          <a:xfrm>
            <a:off x="3353514" y="1395532"/>
            <a:ext cx="6449378" cy="63471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386"/>
          </a:xfrm>
          <a:prstGeom prst="rect">
            <a:avLst/>
          </a:prstGeom>
          <a:solidFill>
            <a:srgbClr val="00002E">
              <a:alpha val="75000"/>
            </a:srgbClr>
          </a:solidFill>
          <a:ln w="44887">
            <a:solidFill>
              <a:srgbClr val="262654"/>
            </a:solidFill>
            <a:prstDash val="solid"/>
          </a:ln>
        </p:spPr>
        <p:txBody>
          <a:bodyPr/>
          <a:lstStyle/>
          <a:p>
            <a:endParaRPr lang="en-US"/>
          </a:p>
        </p:txBody>
      </p:sp>
      <p:sp>
        <p:nvSpPr>
          <p:cNvPr id="4" name="Text 1"/>
          <p:cNvSpPr/>
          <p:nvPr/>
        </p:nvSpPr>
        <p:spPr>
          <a:xfrm>
            <a:off x="3300174" y="493871"/>
            <a:ext cx="3592354" cy="561380"/>
          </a:xfrm>
          <a:prstGeom prst="rect">
            <a:avLst/>
          </a:prstGeom>
          <a:noFill/>
          <a:ln/>
        </p:spPr>
        <p:txBody>
          <a:bodyPr wrap="none" rtlCol="0" anchor="t"/>
          <a:lstStyle/>
          <a:p>
            <a:pPr marL="0" indent="0">
              <a:lnSpc>
                <a:spcPts val="4420"/>
              </a:lnSpc>
              <a:buNone/>
            </a:pPr>
            <a:r>
              <a:rPr lang="en-US" sz="3536" b="1" dirty="0">
                <a:solidFill>
                  <a:srgbClr val="FFFFFF"/>
                </a:solidFill>
                <a:latin typeface="Nunito" pitchFamily="34" charset="0"/>
                <a:ea typeface="Nunito" pitchFamily="34" charset="-122"/>
                <a:cs typeface="Nunito" pitchFamily="34" charset="-120"/>
              </a:rPr>
              <a:t>Tips</a:t>
            </a:r>
            <a:endParaRPr lang="en-US" sz="3536" dirty="0"/>
          </a:p>
        </p:txBody>
      </p:sp>
      <p:pic>
        <p:nvPicPr>
          <p:cNvPr id="5" name="Image 1" descr="preencoded.png"/>
          <p:cNvPicPr>
            <a:picLocks noChangeAspect="1"/>
          </p:cNvPicPr>
          <p:nvPr/>
        </p:nvPicPr>
        <p:blipFill>
          <a:blip r:embed="rId4"/>
          <a:stretch>
            <a:fillRect/>
          </a:stretch>
        </p:blipFill>
        <p:spPr>
          <a:xfrm>
            <a:off x="3300174" y="1414463"/>
            <a:ext cx="8030051" cy="63230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4" name="Text 1"/>
          <p:cNvSpPr/>
          <p:nvPr/>
        </p:nvSpPr>
        <p:spPr>
          <a:xfrm>
            <a:off x="2348389" y="1049298"/>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EDA</a:t>
            </a:r>
            <a:endParaRPr lang="en-US" sz="4374" dirty="0"/>
          </a:p>
        </p:txBody>
      </p:sp>
      <p:sp>
        <p:nvSpPr>
          <p:cNvPr id="5" name="Text 2"/>
          <p:cNvSpPr/>
          <p:nvPr/>
        </p:nvSpPr>
        <p:spPr>
          <a:xfrm>
            <a:off x="2703790" y="2188012"/>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Handling Missing Values: Delete or impute missing data.</a:t>
            </a:r>
            <a:endParaRPr lang="en-US" sz="1750" dirty="0"/>
          </a:p>
        </p:txBody>
      </p:sp>
      <p:sp>
        <p:nvSpPr>
          <p:cNvPr id="6" name="Text 3"/>
          <p:cNvSpPr/>
          <p:nvPr/>
        </p:nvSpPr>
        <p:spPr>
          <a:xfrm>
            <a:off x="2703790" y="2632234"/>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Removing Duplicates: Identify and eliminate duplicate entries or rows.</a:t>
            </a:r>
            <a:endParaRPr lang="en-US" sz="1750" dirty="0"/>
          </a:p>
        </p:txBody>
      </p:sp>
      <p:sp>
        <p:nvSpPr>
          <p:cNvPr id="7" name="Text 4"/>
          <p:cNvSpPr/>
          <p:nvPr/>
        </p:nvSpPr>
        <p:spPr>
          <a:xfrm>
            <a:off x="2703790" y="3076456"/>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Handling Outliers: Remove or replace outliers using statistical methods.</a:t>
            </a:r>
            <a:endParaRPr lang="en-US" sz="1750" dirty="0"/>
          </a:p>
        </p:txBody>
      </p:sp>
      <p:sp>
        <p:nvSpPr>
          <p:cNvPr id="8" name="Text 5"/>
          <p:cNvSpPr/>
          <p:nvPr/>
        </p:nvSpPr>
        <p:spPr>
          <a:xfrm>
            <a:off x="2703790" y="3520678"/>
            <a:ext cx="9578102"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Data Cleaning Techniques: Standardize, handle inconsistencies, deal with irrelevant data, handle skewed data, encode categorical data, handle inconsistent data entry, and address data type incompatibilities.</a:t>
            </a:r>
            <a:endParaRPr lang="en-US" sz="1750" dirty="0"/>
          </a:p>
        </p:txBody>
      </p:sp>
      <p:pic>
        <p:nvPicPr>
          <p:cNvPr id="9" name="Image 1" descr="preencoded.png"/>
          <p:cNvPicPr>
            <a:picLocks noChangeAspect="1"/>
          </p:cNvPicPr>
          <p:nvPr/>
        </p:nvPicPr>
        <p:blipFill>
          <a:blip r:embed="rId4"/>
          <a:stretch>
            <a:fillRect/>
          </a:stretch>
        </p:blipFill>
        <p:spPr>
          <a:xfrm>
            <a:off x="4947751" y="5246132"/>
            <a:ext cx="4135993" cy="23433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4" name="Text 1"/>
          <p:cNvSpPr/>
          <p:nvPr/>
        </p:nvSpPr>
        <p:spPr>
          <a:xfrm>
            <a:off x="2348389" y="1701998"/>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Visualizations</a:t>
            </a:r>
            <a:endParaRPr lang="en-US" sz="4374" dirty="0"/>
          </a:p>
        </p:txBody>
      </p:sp>
      <p:pic>
        <p:nvPicPr>
          <p:cNvPr id="5" name="Image 1" descr="preencoded.png"/>
          <p:cNvPicPr>
            <a:picLocks noChangeAspect="1"/>
          </p:cNvPicPr>
          <p:nvPr/>
        </p:nvPicPr>
        <p:blipFill>
          <a:blip r:embed="rId4"/>
          <a:stretch>
            <a:fillRect/>
          </a:stretch>
        </p:blipFill>
        <p:spPr>
          <a:xfrm>
            <a:off x="2380893" y="2983825"/>
            <a:ext cx="6327338" cy="3332917"/>
          </a:xfrm>
          <a:prstGeom prst="rect">
            <a:avLst/>
          </a:prstGeom>
        </p:spPr>
      </p:pic>
      <p:pic>
        <p:nvPicPr>
          <p:cNvPr id="6" name="Image 2" descr="preencoded.png"/>
          <p:cNvPicPr>
            <a:picLocks noChangeAspect="1"/>
          </p:cNvPicPr>
          <p:nvPr/>
        </p:nvPicPr>
        <p:blipFill>
          <a:blip r:embed="rId5"/>
          <a:stretch>
            <a:fillRect/>
          </a:stretch>
        </p:blipFill>
        <p:spPr>
          <a:xfrm>
            <a:off x="8885873" y="2983825"/>
            <a:ext cx="3178135" cy="33329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a:p>
        </p:txBody>
      </p:sp>
      <p:sp>
        <p:nvSpPr>
          <p:cNvPr id="4" name="Text 1"/>
          <p:cNvSpPr/>
          <p:nvPr/>
        </p:nvSpPr>
        <p:spPr>
          <a:xfrm>
            <a:off x="2348389" y="2923461"/>
            <a:ext cx="527304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Layout of Dashboard</a:t>
            </a:r>
            <a:endParaRPr lang="en-US" sz="4374" dirty="0"/>
          </a:p>
        </p:txBody>
      </p:sp>
      <p:sp>
        <p:nvSpPr>
          <p:cNvPr id="5" name="Text 2"/>
          <p:cNvSpPr/>
          <p:nvPr/>
        </p:nvSpPr>
        <p:spPr>
          <a:xfrm>
            <a:off x="2703790" y="4062174"/>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Overall  -  Provides overview of the yelp Dataset coverage.</a:t>
            </a:r>
            <a:endParaRPr lang="en-US" sz="1750" dirty="0"/>
          </a:p>
        </p:txBody>
      </p:sp>
      <p:sp>
        <p:nvSpPr>
          <p:cNvPr id="6" name="Text 3"/>
          <p:cNvSpPr/>
          <p:nvPr/>
        </p:nvSpPr>
        <p:spPr>
          <a:xfrm>
            <a:off x="2703790" y="4506397"/>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Rating - Provides city wise rating of the restaurants</a:t>
            </a:r>
            <a:endParaRPr lang="en-US" sz="1750" dirty="0"/>
          </a:p>
        </p:txBody>
      </p:sp>
      <p:sp>
        <p:nvSpPr>
          <p:cNvPr id="7" name="Text 4"/>
          <p:cNvSpPr/>
          <p:nvPr/>
        </p:nvSpPr>
        <p:spPr>
          <a:xfrm>
            <a:off x="2703790" y="4950619"/>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Sentimental Analysis - Provides overview of reviews on a single restaurant.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520</Words>
  <Application>Microsoft Office PowerPoint</Application>
  <PresentationFormat>Custom</PresentationFormat>
  <Paragraphs>49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Santebennur Matada Umapathi, Akash</cp:lastModifiedBy>
  <cp:revision>2</cp:revision>
  <dcterms:created xsi:type="dcterms:W3CDTF">2023-12-01T21:16:41Z</dcterms:created>
  <dcterms:modified xsi:type="dcterms:W3CDTF">2023-12-02T14:47:55Z</dcterms:modified>
</cp:coreProperties>
</file>