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92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5388" autoAdjust="0"/>
  </p:normalViewPr>
  <p:slideViewPr>
    <p:cSldViewPr snapToGrid="0">
      <p:cViewPr>
        <p:scale>
          <a:sx n="80" d="100"/>
          <a:sy n="80" d="100"/>
        </p:scale>
        <p:origin x="-874" y="-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">
      <pc:chgData name="Fake Test User" userId="SID-0" providerId="Test" clId="FakeClientId" dt="2024-03-13T08:21:40.126" v="7" actId="790"/>
      <pc:docMkLst>
        <pc:docMk/>
      </pc:docMkLst>
      <pc:sldChg chg="modSp mod">
        <pc:chgData name="Fake Test User" userId="SID-0" providerId="Test" clId="FakeClientId" dt="2024-03-13T08:21:40.126" v="7" actId="790"/>
        <pc:sldMkLst>
          <pc:docMk/>
          <pc:sldMk cId="314440392" sldId="289"/>
        </pc:sldMkLst>
        <pc:graphicFrameChg chg="modGraphic">
          <ac:chgData name="Fake Test User" userId="SID-0" providerId="Test" clId="FakeClientId" dt="2024-03-13T08:21:40.126" v="7" actId="790"/>
          <ac:graphicFrameMkLst>
            <pc:docMk/>
            <pc:sldMk cId="314440392" sldId="289"/>
            <ac:graphicFrameMk id="16" creationId="{1904F965-D30E-5A83-B17B-7D030326E77B}"/>
          </ac:graphicFrameMkLst>
        </pc:graphicFrameChg>
      </pc:sldChg>
      <pc:sldChg chg="modSp mod">
        <pc:chgData name="Fake Test User" userId="SID-0" providerId="Test" clId="FakeClientId" dt="2024-03-13T08:17:29.089" v="2" actId="255"/>
        <pc:sldMkLst>
          <pc:docMk/>
          <pc:sldMk cId="118667928" sldId="290"/>
        </pc:sldMkLst>
        <pc:spChg chg="mod">
          <ac:chgData name="Fake Test User" userId="SID-0" providerId="Test" clId="FakeClientId" dt="2024-03-13T08:08:28.511" v="1" actId="27636"/>
          <ac:spMkLst>
            <pc:docMk/>
            <pc:sldMk cId="118667928" sldId="290"/>
            <ac:spMk id="3" creationId="{05948542-FCE1-3AE6-C6C9-17975609DF70}"/>
          </ac:spMkLst>
        </pc:spChg>
        <pc:spChg chg="mod">
          <ac:chgData name="Fake Test User" userId="SID-0" providerId="Test" clId="FakeClientId" dt="2024-03-13T08:17:29.089" v="2" actId="255"/>
          <ac:spMkLst>
            <pc:docMk/>
            <pc:sldMk cId="118667928" sldId="290"/>
            <ac:spMk id="4" creationId="{3EE67564-0457-E486-97D0-8109D2C97B3F}"/>
          </ac:spMkLst>
        </pc:spChg>
      </pc:sldChg>
      <pc:sldMasterChg chg="modSp mod">
        <pc:chgData name="Fake Test User" userId="SID-0" providerId="Test" clId="FakeClientId" dt="2024-03-13T08:08:28.449" v="0" actId="2711"/>
        <pc:sldMasterMkLst>
          <pc:docMk/>
          <pc:sldMasterMk cId="2521255718" sldId="2147483684"/>
        </pc:sldMasterMkLst>
        <pc:spChg chg="mod">
          <ac:chgData name="Fake Test User" userId="SID-0" providerId="Test" clId="FakeClientId" dt="2024-03-13T08:08:28.449" v="0" actId="2711"/>
          <ac:spMkLst>
            <pc:docMk/>
            <pc:sldMasterMk cId="2521255718" sldId="2147483684"/>
            <ac:spMk id="4" creationId="{34ACE49D-C22F-4540-AC09-E421D2A2EDBE}"/>
          </ac:spMkLst>
        </pc:spChg>
        <pc:spChg chg="mod">
          <ac:chgData name="Fake Test User" userId="SID-0" providerId="Test" clId="FakeClientId" dt="2024-03-13T08:08:28.449" v="0" actId="2711"/>
          <ac:spMkLst>
            <pc:docMk/>
            <pc:sldMasterMk cId="2521255718" sldId="2147483684"/>
            <ac:spMk id="5" creationId="{ACD5C3BE-317E-49E8-82B5-C8A7EC9C8A7E}"/>
          </ac:spMkLst>
        </pc:spChg>
        <pc:spChg chg="mod">
          <ac:chgData name="Fake Test User" userId="SID-0" providerId="Test" clId="FakeClientId" dt="2024-03-13T08:08:28.449" v="0" actId="2711"/>
          <ac:spMkLst>
            <pc:docMk/>
            <pc:sldMasterMk cId="2521255718" sldId="2147483684"/>
            <ac:spMk id="6" creationId="{45574E12-6C16-431F-B2CE-E4B15916BA05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082A0-0BDE-44DC-AE29-B85805B90C4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995CA642-3E7A-4CB5-ABFE-8143F85DBDA6}">
      <dgm:prSet/>
      <dgm:spPr/>
      <dgm:t>
        <a:bodyPr/>
        <a:lstStyle/>
        <a:p>
          <a:pPr algn="ctr" rtl="0"/>
          <a:r>
            <a:rPr lang="ru-RU" b="1" dirty="0" smtClean="0"/>
            <a:t>Список использованной литературы</a:t>
          </a:r>
          <a:endParaRPr lang="ru-RU" dirty="0"/>
        </a:p>
      </dgm:t>
    </dgm:pt>
    <dgm:pt modelId="{8294CFAB-362B-4AA7-A366-0E03CE1465BA}" type="parTrans" cxnId="{CAC82E7B-9E53-4AAF-A36D-B1448E1DA39D}">
      <dgm:prSet/>
      <dgm:spPr/>
      <dgm:t>
        <a:bodyPr/>
        <a:lstStyle/>
        <a:p>
          <a:endParaRPr lang="ru-RU"/>
        </a:p>
      </dgm:t>
    </dgm:pt>
    <dgm:pt modelId="{2CB298B4-DE94-468E-A27F-9363C43DB023}" type="sibTrans" cxnId="{CAC82E7B-9E53-4AAF-A36D-B1448E1DA39D}">
      <dgm:prSet/>
      <dgm:spPr/>
      <dgm:t>
        <a:bodyPr/>
        <a:lstStyle/>
        <a:p>
          <a:endParaRPr lang="ru-RU"/>
        </a:p>
      </dgm:t>
    </dgm:pt>
    <dgm:pt modelId="{3D1B2E22-F18E-427E-B696-7D0BE3503DB2}" type="pres">
      <dgm:prSet presAssocID="{756082A0-0BDE-44DC-AE29-B85805B90C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52D2F1-2CFF-4F13-8CDE-BF6E0B3F4C9C}" type="pres">
      <dgm:prSet presAssocID="{995CA642-3E7A-4CB5-ABFE-8143F85DBD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3E6BA63-93AD-4E76-AA93-05B530939E86}" type="presOf" srcId="{995CA642-3E7A-4CB5-ABFE-8143F85DBDA6}" destId="{0352D2F1-2CFF-4F13-8CDE-BF6E0B3F4C9C}" srcOrd="0" destOrd="0" presId="urn:microsoft.com/office/officeart/2005/8/layout/vList2"/>
    <dgm:cxn modelId="{8F169BBE-333B-435E-80F2-2B87C278197A}" type="presOf" srcId="{756082A0-0BDE-44DC-AE29-B85805B90C49}" destId="{3D1B2E22-F18E-427E-B696-7D0BE3503DB2}" srcOrd="0" destOrd="0" presId="urn:microsoft.com/office/officeart/2005/8/layout/vList2"/>
    <dgm:cxn modelId="{CAC82E7B-9E53-4AAF-A36D-B1448E1DA39D}" srcId="{756082A0-0BDE-44DC-AE29-B85805B90C49}" destId="{995CA642-3E7A-4CB5-ABFE-8143F85DBDA6}" srcOrd="0" destOrd="0" parTransId="{8294CFAB-362B-4AA7-A366-0E03CE1465BA}" sibTransId="{2CB298B4-DE94-468E-A27F-9363C43DB023}"/>
    <dgm:cxn modelId="{2750FE93-4422-4F51-BBF5-39ED94A57981}" type="presParOf" srcId="{3D1B2E22-F18E-427E-B696-7D0BE3503DB2}" destId="{0352D2F1-2CFF-4F13-8CDE-BF6E0B3F4C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CFE2A-961E-44C8-854D-27E1734E9938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D93D81-CF40-43D6-8115-46EDC5B45BAA}">
      <dgm:prSet/>
      <dgm:spPr/>
      <dgm:t>
        <a:bodyPr/>
        <a:lstStyle/>
        <a:p>
          <a:pPr rtl="0"/>
          <a:r>
            <a:rPr lang="ru-RU" b="1" dirty="0" smtClean="0">
              <a:solidFill>
                <a:schemeClr val="bg1"/>
              </a:solidFill>
            </a:rPr>
            <a:t>1.Абдыкадыров А.К. Развитие информационных технологий в современном образовании. - Душанбе, 2019.</a:t>
          </a:r>
          <a:endParaRPr lang="ru-RU" b="1" dirty="0">
            <a:solidFill>
              <a:schemeClr val="bg1"/>
            </a:solidFill>
          </a:endParaRPr>
        </a:p>
      </dgm:t>
    </dgm:pt>
    <dgm:pt modelId="{3BF5D25A-1451-4A00-A50D-9FFF2E0285AD}" type="parTrans" cxnId="{D81C71BB-C707-4ED4-AA6B-D73DD15B4C54}">
      <dgm:prSet/>
      <dgm:spPr/>
      <dgm:t>
        <a:bodyPr/>
        <a:lstStyle/>
        <a:p>
          <a:endParaRPr lang="ru-RU"/>
        </a:p>
      </dgm:t>
    </dgm:pt>
    <dgm:pt modelId="{1BD01F77-62B0-48C5-8894-FBA4A5D41CAA}" type="sibTrans" cxnId="{D81C71BB-C707-4ED4-AA6B-D73DD15B4C54}">
      <dgm:prSet/>
      <dgm:spPr/>
      <dgm:t>
        <a:bodyPr/>
        <a:lstStyle/>
        <a:p>
          <a:endParaRPr lang="ru-RU"/>
        </a:p>
      </dgm:t>
    </dgm:pt>
    <dgm:pt modelId="{E4B17E96-AD0A-45B3-A309-1916F96CEAEA}">
      <dgm:prSet/>
      <dgm:spPr/>
      <dgm:t>
        <a:bodyPr/>
        <a:lstStyle/>
        <a:p>
          <a:pPr rtl="0"/>
          <a:r>
            <a:rPr lang="ru-RU" b="1" dirty="0" smtClean="0"/>
            <a:t>2.Рашидов Ш.М. Информационные технологии в образовании: состояние и перспективы развития. - Душанбе, 2018.</a:t>
          </a:r>
          <a:endParaRPr lang="ru-RU" b="1" dirty="0"/>
        </a:p>
      </dgm:t>
    </dgm:pt>
    <dgm:pt modelId="{84F790D5-7DC1-45B1-A65E-2376B1134BA7}" type="parTrans" cxnId="{02C8AAC9-08D1-4E0E-98E1-ABB166959F24}">
      <dgm:prSet/>
      <dgm:spPr/>
      <dgm:t>
        <a:bodyPr/>
        <a:lstStyle/>
        <a:p>
          <a:endParaRPr lang="ru-RU"/>
        </a:p>
      </dgm:t>
    </dgm:pt>
    <dgm:pt modelId="{27B570EF-0C0E-4C93-98C7-B274D5D862D1}" type="sibTrans" cxnId="{02C8AAC9-08D1-4E0E-98E1-ABB166959F24}">
      <dgm:prSet/>
      <dgm:spPr/>
      <dgm:t>
        <a:bodyPr/>
        <a:lstStyle/>
        <a:p>
          <a:endParaRPr lang="ru-RU"/>
        </a:p>
      </dgm:t>
    </dgm:pt>
    <dgm:pt modelId="{15C946F7-25A1-4DBE-80E5-D455CB34664B}">
      <dgm:prSet/>
      <dgm:spPr/>
      <dgm:t>
        <a:bodyPr/>
        <a:lstStyle/>
        <a:p>
          <a:pPr rtl="0"/>
          <a:r>
            <a:rPr lang="ru-RU" b="1" dirty="0" smtClean="0"/>
            <a:t>3.   </a:t>
          </a:r>
          <a:r>
            <a:rPr lang="ru-RU" b="1" dirty="0" err="1" smtClean="0"/>
            <a:t>Халимов</a:t>
          </a:r>
          <a:r>
            <a:rPr lang="ru-RU" b="1" dirty="0" smtClean="0"/>
            <a:t> Ш.А. Использование мобильных приложений в образовательном процессе. - Москва, 2020.</a:t>
          </a:r>
          <a:endParaRPr lang="ru-RU" b="1" dirty="0"/>
        </a:p>
      </dgm:t>
    </dgm:pt>
    <dgm:pt modelId="{59FCAAAF-1E1D-4E32-ABEE-F114619EDF0F}" type="parTrans" cxnId="{594EEB4D-B3C3-4D4E-A986-9347DBB10ACD}">
      <dgm:prSet/>
      <dgm:spPr/>
      <dgm:t>
        <a:bodyPr/>
        <a:lstStyle/>
        <a:p>
          <a:endParaRPr lang="ru-RU"/>
        </a:p>
      </dgm:t>
    </dgm:pt>
    <dgm:pt modelId="{52D43340-EDA6-46AB-956F-E397B5E5A845}" type="sibTrans" cxnId="{594EEB4D-B3C3-4D4E-A986-9347DBB10ACD}">
      <dgm:prSet/>
      <dgm:spPr/>
      <dgm:t>
        <a:bodyPr/>
        <a:lstStyle/>
        <a:p>
          <a:endParaRPr lang="ru-RU"/>
        </a:p>
      </dgm:t>
    </dgm:pt>
    <dgm:pt modelId="{B947D2AE-AF23-463D-ADD5-46D4DBD07C4B}">
      <dgm:prSet/>
      <dgm:spPr/>
      <dgm:t>
        <a:bodyPr/>
        <a:lstStyle/>
        <a:p>
          <a:pPr rtl="0"/>
          <a:r>
            <a:rPr lang="ru-RU" b="1" dirty="0" smtClean="0"/>
            <a:t>4.    </a:t>
          </a:r>
          <a:r>
            <a:rPr lang="ru-RU" b="1" dirty="0" err="1" smtClean="0"/>
            <a:t>Кахарова</a:t>
          </a:r>
          <a:r>
            <a:rPr lang="ru-RU" b="1" dirty="0" smtClean="0"/>
            <a:t> Л.Н. Методические аспекты использования мобильных приложений в образовательном  процессе. - Санкт-Петербург, 2017.</a:t>
          </a:r>
          <a:endParaRPr lang="ru-RU" b="1" dirty="0"/>
        </a:p>
      </dgm:t>
    </dgm:pt>
    <dgm:pt modelId="{2B86BF08-EE70-4AFD-A26D-A35302A4662F}" type="parTrans" cxnId="{20C081EF-ACA1-4241-B050-1A825E7BB444}">
      <dgm:prSet/>
      <dgm:spPr/>
      <dgm:t>
        <a:bodyPr/>
        <a:lstStyle/>
        <a:p>
          <a:endParaRPr lang="ru-RU"/>
        </a:p>
      </dgm:t>
    </dgm:pt>
    <dgm:pt modelId="{BE1936DF-4251-4448-869C-6D861FD0544A}" type="sibTrans" cxnId="{20C081EF-ACA1-4241-B050-1A825E7BB444}">
      <dgm:prSet/>
      <dgm:spPr/>
      <dgm:t>
        <a:bodyPr/>
        <a:lstStyle/>
        <a:p>
          <a:endParaRPr lang="ru-RU"/>
        </a:p>
      </dgm:t>
    </dgm:pt>
    <dgm:pt modelId="{90141DE2-57F0-4D14-9513-69A97BA16324}">
      <dgm:prSet/>
      <dgm:spPr/>
      <dgm:t>
        <a:bodyPr/>
        <a:lstStyle/>
        <a:p>
          <a:pPr rtl="0"/>
          <a:r>
            <a:rPr lang="ru-RU" b="1" dirty="0" smtClean="0"/>
            <a:t>5.  </a:t>
          </a:r>
          <a:r>
            <a:rPr lang="ru-RU" b="1" dirty="0" err="1" smtClean="0"/>
            <a:t>Баротова</a:t>
          </a:r>
          <a:r>
            <a:rPr lang="ru-RU" b="1" dirty="0" smtClean="0"/>
            <a:t> М.Х. Эффективность применения мобильных приложений в образовательном процессе: опыт России и зарубежных стран. - Москва, 2019.</a:t>
          </a:r>
          <a:endParaRPr lang="ru-RU" b="1" dirty="0"/>
        </a:p>
      </dgm:t>
    </dgm:pt>
    <dgm:pt modelId="{0E36C4BF-5432-42A5-90AA-1697FBF0E59E}" type="parTrans" cxnId="{D8FE08B5-BF25-4D56-A698-1A3E1237DB7A}">
      <dgm:prSet/>
      <dgm:spPr/>
      <dgm:t>
        <a:bodyPr/>
        <a:lstStyle/>
        <a:p>
          <a:endParaRPr lang="ru-RU"/>
        </a:p>
      </dgm:t>
    </dgm:pt>
    <dgm:pt modelId="{9D758EC2-59A3-40D8-BBEB-B38C3C587ECF}" type="sibTrans" cxnId="{D8FE08B5-BF25-4D56-A698-1A3E1237DB7A}">
      <dgm:prSet/>
      <dgm:spPr/>
      <dgm:t>
        <a:bodyPr/>
        <a:lstStyle/>
        <a:p>
          <a:endParaRPr lang="ru-RU"/>
        </a:p>
      </dgm:t>
    </dgm:pt>
    <dgm:pt modelId="{70B6C2B4-C934-43DA-B4DD-9D71718DCF05}">
      <dgm:prSet/>
      <dgm:spPr/>
      <dgm:t>
        <a:bodyPr/>
        <a:lstStyle/>
        <a:p>
          <a:pPr rtl="0"/>
          <a:r>
            <a:rPr lang="ru-RU" b="1" dirty="0" smtClean="0"/>
            <a:t>6. </a:t>
          </a:r>
          <a:r>
            <a:rPr lang="ru-RU" b="1" dirty="0" err="1" smtClean="0"/>
            <a:t>Самиева</a:t>
          </a:r>
          <a:r>
            <a:rPr lang="ru-RU" b="1" dirty="0" smtClean="0"/>
            <a:t> З.К. Применение мобильных технологий в образовательном процессе: тенденции и перспективы. - Душанбе, 2017.</a:t>
          </a:r>
          <a:endParaRPr lang="ru-RU" b="1" dirty="0"/>
        </a:p>
      </dgm:t>
    </dgm:pt>
    <dgm:pt modelId="{7BE1E756-2C77-4E7E-835C-4AFDC54319A3}" type="parTrans" cxnId="{1C0083DB-1336-4C5E-9FB0-38C124668CE5}">
      <dgm:prSet/>
      <dgm:spPr/>
      <dgm:t>
        <a:bodyPr/>
        <a:lstStyle/>
        <a:p>
          <a:endParaRPr lang="ru-RU"/>
        </a:p>
      </dgm:t>
    </dgm:pt>
    <dgm:pt modelId="{C0FBD72B-8626-41BA-BD52-3F125E54F535}" type="sibTrans" cxnId="{1C0083DB-1336-4C5E-9FB0-38C124668CE5}">
      <dgm:prSet/>
      <dgm:spPr/>
      <dgm:t>
        <a:bodyPr/>
        <a:lstStyle/>
        <a:p>
          <a:endParaRPr lang="ru-RU"/>
        </a:p>
      </dgm:t>
    </dgm:pt>
    <dgm:pt modelId="{35009E5C-65D0-4DB8-8800-B8C29D0DBA53}">
      <dgm:prSet/>
      <dgm:spPr/>
      <dgm:t>
        <a:bodyPr/>
        <a:lstStyle/>
        <a:p>
          <a:pPr rtl="0"/>
          <a:r>
            <a:rPr lang="ru-RU" b="1" dirty="0" smtClean="0"/>
            <a:t>7. </a:t>
          </a:r>
          <a:r>
            <a:rPr lang="ru-RU" b="1" dirty="0" err="1" smtClean="0"/>
            <a:t>Памирский</a:t>
          </a:r>
          <a:r>
            <a:rPr lang="ru-RU" b="1" dirty="0" smtClean="0"/>
            <a:t> А.А. Тенденции развития мобильных приложений в сфере образования. - Памир, 2020.</a:t>
          </a:r>
          <a:endParaRPr lang="ru-RU" b="1" dirty="0"/>
        </a:p>
      </dgm:t>
    </dgm:pt>
    <dgm:pt modelId="{798BDD1F-33DB-4EEE-828B-FB648C953526}" type="parTrans" cxnId="{F9D6ECFC-89D8-4851-8A06-D90BAF077275}">
      <dgm:prSet/>
      <dgm:spPr/>
      <dgm:t>
        <a:bodyPr/>
        <a:lstStyle/>
        <a:p>
          <a:endParaRPr lang="ru-RU"/>
        </a:p>
      </dgm:t>
    </dgm:pt>
    <dgm:pt modelId="{E1F94525-920D-4E94-9546-B3CF34700FA1}" type="sibTrans" cxnId="{F9D6ECFC-89D8-4851-8A06-D90BAF077275}">
      <dgm:prSet/>
      <dgm:spPr/>
      <dgm:t>
        <a:bodyPr/>
        <a:lstStyle/>
        <a:p>
          <a:endParaRPr lang="ru-RU"/>
        </a:p>
      </dgm:t>
    </dgm:pt>
    <dgm:pt modelId="{AF3160B4-8976-492E-A763-182C1C821575}" type="pres">
      <dgm:prSet presAssocID="{BCACFE2A-961E-44C8-854D-27E1734E99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E89EF2F-0814-4011-A775-8988ABC7C19F}" type="pres">
      <dgm:prSet presAssocID="{63D93D81-CF40-43D6-8115-46EDC5B45BAA}" presName="linNode" presStyleCnt="0"/>
      <dgm:spPr/>
    </dgm:pt>
    <dgm:pt modelId="{9B68D3B3-9EA5-4E42-95D0-C80ECF7EA211}" type="pres">
      <dgm:prSet presAssocID="{63D93D81-CF40-43D6-8115-46EDC5B45BAA}" presName="parentText" presStyleLbl="node1" presStyleIdx="0" presStyleCnt="7" custScaleX="26491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26D8DB-B596-41F8-903E-E9E0E3B1A8D7}" type="pres">
      <dgm:prSet presAssocID="{1BD01F77-62B0-48C5-8894-FBA4A5D41CAA}" presName="sp" presStyleCnt="0"/>
      <dgm:spPr/>
    </dgm:pt>
    <dgm:pt modelId="{BCA6CC86-753C-4F66-A2F9-74D58B3FE9F3}" type="pres">
      <dgm:prSet presAssocID="{E4B17E96-AD0A-45B3-A309-1916F96CEAEA}" presName="linNode" presStyleCnt="0"/>
      <dgm:spPr/>
    </dgm:pt>
    <dgm:pt modelId="{0EE87585-C20C-4B31-A371-66212BCC4477}" type="pres">
      <dgm:prSet presAssocID="{E4B17E96-AD0A-45B3-A309-1916F96CEAEA}" presName="parentText" presStyleLbl="node1" presStyleIdx="1" presStyleCnt="7" custScaleX="26491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E1FAC3-676A-4E1F-8885-3CBF369278DB}" type="pres">
      <dgm:prSet presAssocID="{27B570EF-0C0E-4C93-98C7-B274D5D862D1}" presName="sp" presStyleCnt="0"/>
      <dgm:spPr/>
    </dgm:pt>
    <dgm:pt modelId="{83D5DF95-DE8E-48AF-8340-DB9CE9589219}" type="pres">
      <dgm:prSet presAssocID="{15C946F7-25A1-4DBE-80E5-D455CB34664B}" presName="linNode" presStyleCnt="0"/>
      <dgm:spPr/>
    </dgm:pt>
    <dgm:pt modelId="{D7C0AD60-A754-4BDA-9FF0-D752C8416C5F}" type="pres">
      <dgm:prSet presAssocID="{15C946F7-25A1-4DBE-80E5-D455CB34664B}" presName="parentText" presStyleLbl="node1" presStyleIdx="2" presStyleCnt="7" custScaleX="26477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9F2E08-9838-4257-BB28-1179F0657402}" type="pres">
      <dgm:prSet presAssocID="{52D43340-EDA6-46AB-956F-E397B5E5A845}" presName="sp" presStyleCnt="0"/>
      <dgm:spPr/>
    </dgm:pt>
    <dgm:pt modelId="{853DB852-23A0-46DF-8108-6211D1D1C75B}" type="pres">
      <dgm:prSet presAssocID="{B947D2AE-AF23-463D-ADD5-46D4DBD07C4B}" presName="linNode" presStyleCnt="0"/>
      <dgm:spPr/>
    </dgm:pt>
    <dgm:pt modelId="{3AB35D90-E0D2-4C0D-95B1-7EE27618AF03}" type="pres">
      <dgm:prSet presAssocID="{B947D2AE-AF23-463D-ADD5-46D4DBD07C4B}" presName="parentText" presStyleLbl="node1" presStyleIdx="3" presStyleCnt="7" custScaleX="26446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828F9A-EE8C-4174-82C0-9396C7C731B7}" type="pres">
      <dgm:prSet presAssocID="{BE1936DF-4251-4448-869C-6D861FD0544A}" presName="sp" presStyleCnt="0"/>
      <dgm:spPr/>
    </dgm:pt>
    <dgm:pt modelId="{195B40BE-EFFD-4BAA-9D13-81DF33DBB31C}" type="pres">
      <dgm:prSet presAssocID="{90141DE2-57F0-4D14-9513-69A97BA16324}" presName="linNode" presStyleCnt="0"/>
      <dgm:spPr/>
    </dgm:pt>
    <dgm:pt modelId="{8B47FBD3-5DDD-4A0A-9E6A-462C96E855D8}" type="pres">
      <dgm:prSet presAssocID="{90141DE2-57F0-4D14-9513-69A97BA16324}" presName="parentText" presStyleLbl="node1" presStyleIdx="4" presStyleCnt="7" custScaleX="26395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E9C260-8642-419B-A295-BA85F99CB627}" type="pres">
      <dgm:prSet presAssocID="{9D758EC2-59A3-40D8-BBEB-B38C3C587ECF}" presName="sp" presStyleCnt="0"/>
      <dgm:spPr/>
    </dgm:pt>
    <dgm:pt modelId="{47A25A13-3472-47DA-878A-3F6FBDE013C2}" type="pres">
      <dgm:prSet presAssocID="{70B6C2B4-C934-43DA-B4DD-9D71718DCF05}" presName="linNode" presStyleCnt="0"/>
      <dgm:spPr/>
    </dgm:pt>
    <dgm:pt modelId="{E4976935-09C9-43C9-AB73-225C24D34743}" type="pres">
      <dgm:prSet presAssocID="{70B6C2B4-C934-43DA-B4DD-9D71718DCF05}" presName="parentText" presStyleLbl="node1" presStyleIdx="5" presStyleCnt="7" custScaleX="26380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E60D3B-90E8-410B-9221-7A27FC631E0C}" type="pres">
      <dgm:prSet presAssocID="{C0FBD72B-8626-41BA-BD52-3F125E54F535}" presName="sp" presStyleCnt="0"/>
      <dgm:spPr/>
    </dgm:pt>
    <dgm:pt modelId="{4CFF297C-9361-4D03-818C-A361EB455E62}" type="pres">
      <dgm:prSet presAssocID="{35009E5C-65D0-4DB8-8800-B8C29D0DBA53}" presName="linNode" presStyleCnt="0"/>
      <dgm:spPr/>
    </dgm:pt>
    <dgm:pt modelId="{33F8DDE4-33A6-4619-BAC8-3D1EAE4C5BBE}" type="pres">
      <dgm:prSet presAssocID="{35009E5C-65D0-4DB8-8800-B8C29D0DBA53}" presName="parentText" presStyleLbl="node1" presStyleIdx="6" presStyleCnt="7" custScaleX="26359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2C8AAC9-08D1-4E0E-98E1-ABB166959F24}" srcId="{BCACFE2A-961E-44C8-854D-27E1734E9938}" destId="{E4B17E96-AD0A-45B3-A309-1916F96CEAEA}" srcOrd="1" destOrd="0" parTransId="{84F790D5-7DC1-45B1-A65E-2376B1134BA7}" sibTransId="{27B570EF-0C0E-4C93-98C7-B274D5D862D1}"/>
    <dgm:cxn modelId="{A42CFCB2-BE6C-40CF-A698-3A5D10943A3A}" type="presOf" srcId="{BCACFE2A-961E-44C8-854D-27E1734E9938}" destId="{AF3160B4-8976-492E-A763-182C1C821575}" srcOrd="0" destOrd="0" presId="urn:microsoft.com/office/officeart/2005/8/layout/vList5"/>
    <dgm:cxn modelId="{5077259F-A062-40F9-B8EB-3773E8177968}" type="presOf" srcId="{E4B17E96-AD0A-45B3-A309-1916F96CEAEA}" destId="{0EE87585-C20C-4B31-A371-66212BCC4477}" srcOrd="0" destOrd="0" presId="urn:microsoft.com/office/officeart/2005/8/layout/vList5"/>
    <dgm:cxn modelId="{990CA45E-8425-4337-A6BB-EFDA8B1D20A3}" type="presOf" srcId="{15C946F7-25A1-4DBE-80E5-D455CB34664B}" destId="{D7C0AD60-A754-4BDA-9FF0-D752C8416C5F}" srcOrd="0" destOrd="0" presId="urn:microsoft.com/office/officeart/2005/8/layout/vList5"/>
    <dgm:cxn modelId="{1E36075B-4846-47EE-8E23-14B5496F9B10}" type="presOf" srcId="{35009E5C-65D0-4DB8-8800-B8C29D0DBA53}" destId="{33F8DDE4-33A6-4619-BAC8-3D1EAE4C5BBE}" srcOrd="0" destOrd="0" presId="urn:microsoft.com/office/officeart/2005/8/layout/vList5"/>
    <dgm:cxn modelId="{D8FE08B5-BF25-4D56-A698-1A3E1237DB7A}" srcId="{BCACFE2A-961E-44C8-854D-27E1734E9938}" destId="{90141DE2-57F0-4D14-9513-69A97BA16324}" srcOrd="4" destOrd="0" parTransId="{0E36C4BF-5432-42A5-90AA-1697FBF0E59E}" sibTransId="{9D758EC2-59A3-40D8-BBEB-B38C3C587ECF}"/>
    <dgm:cxn modelId="{496A7B23-E14A-46FB-B942-2A9D7D55767A}" type="presOf" srcId="{B947D2AE-AF23-463D-ADD5-46D4DBD07C4B}" destId="{3AB35D90-E0D2-4C0D-95B1-7EE27618AF03}" srcOrd="0" destOrd="0" presId="urn:microsoft.com/office/officeart/2005/8/layout/vList5"/>
    <dgm:cxn modelId="{F9D6ECFC-89D8-4851-8A06-D90BAF077275}" srcId="{BCACFE2A-961E-44C8-854D-27E1734E9938}" destId="{35009E5C-65D0-4DB8-8800-B8C29D0DBA53}" srcOrd="6" destOrd="0" parTransId="{798BDD1F-33DB-4EEE-828B-FB648C953526}" sibTransId="{E1F94525-920D-4E94-9546-B3CF34700FA1}"/>
    <dgm:cxn modelId="{20C081EF-ACA1-4241-B050-1A825E7BB444}" srcId="{BCACFE2A-961E-44C8-854D-27E1734E9938}" destId="{B947D2AE-AF23-463D-ADD5-46D4DBD07C4B}" srcOrd="3" destOrd="0" parTransId="{2B86BF08-EE70-4AFD-A26D-A35302A4662F}" sibTransId="{BE1936DF-4251-4448-869C-6D861FD0544A}"/>
    <dgm:cxn modelId="{D81C71BB-C707-4ED4-AA6B-D73DD15B4C54}" srcId="{BCACFE2A-961E-44C8-854D-27E1734E9938}" destId="{63D93D81-CF40-43D6-8115-46EDC5B45BAA}" srcOrd="0" destOrd="0" parTransId="{3BF5D25A-1451-4A00-A50D-9FFF2E0285AD}" sibTransId="{1BD01F77-62B0-48C5-8894-FBA4A5D41CAA}"/>
    <dgm:cxn modelId="{B4A55A4F-7682-46A2-B17D-E1ECB881CD5F}" type="presOf" srcId="{90141DE2-57F0-4D14-9513-69A97BA16324}" destId="{8B47FBD3-5DDD-4A0A-9E6A-462C96E855D8}" srcOrd="0" destOrd="0" presId="urn:microsoft.com/office/officeart/2005/8/layout/vList5"/>
    <dgm:cxn modelId="{594EEB4D-B3C3-4D4E-A986-9347DBB10ACD}" srcId="{BCACFE2A-961E-44C8-854D-27E1734E9938}" destId="{15C946F7-25A1-4DBE-80E5-D455CB34664B}" srcOrd="2" destOrd="0" parTransId="{59FCAAAF-1E1D-4E32-ABEE-F114619EDF0F}" sibTransId="{52D43340-EDA6-46AB-956F-E397B5E5A845}"/>
    <dgm:cxn modelId="{76461D9A-AFFB-4A4B-90E8-9F2C2ED972D4}" type="presOf" srcId="{70B6C2B4-C934-43DA-B4DD-9D71718DCF05}" destId="{E4976935-09C9-43C9-AB73-225C24D34743}" srcOrd="0" destOrd="0" presId="urn:microsoft.com/office/officeart/2005/8/layout/vList5"/>
    <dgm:cxn modelId="{1C0083DB-1336-4C5E-9FB0-38C124668CE5}" srcId="{BCACFE2A-961E-44C8-854D-27E1734E9938}" destId="{70B6C2B4-C934-43DA-B4DD-9D71718DCF05}" srcOrd="5" destOrd="0" parTransId="{7BE1E756-2C77-4E7E-835C-4AFDC54319A3}" sibTransId="{C0FBD72B-8626-41BA-BD52-3F125E54F535}"/>
    <dgm:cxn modelId="{8F47D9D4-4EF5-4171-AB42-678CFCFF09A5}" type="presOf" srcId="{63D93D81-CF40-43D6-8115-46EDC5B45BAA}" destId="{9B68D3B3-9EA5-4E42-95D0-C80ECF7EA211}" srcOrd="0" destOrd="0" presId="urn:microsoft.com/office/officeart/2005/8/layout/vList5"/>
    <dgm:cxn modelId="{DE4768BF-BC50-4AEF-9981-C5E63E822F26}" type="presParOf" srcId="{AF3160B4-8976-492E-A763-182C1C821575}" destId="{BE89EF2F-0814-4011-A775-8988ABC7C19F}" srcOrd="0" destOrd="0" presId="urn:microsoft.com/office/officeart/2005/8/layout/vList5"/>
    <dgm:cxn modelId="{541A9634-F489-4E00-8A50-1D8F1B55A95D}" type="presParOf" srcId="{BE89EF2F-0814-4011-A775-8988ABC7C19F}" destId="{9B68D3B3-9EA5-4E42-95D0-C80ECF7EA211}" srcOrd="0" destOrd="0" presId="urn:microsoft.com/office/officeart/2005/8/layout/vList5"/>
    <dgm:cxn modelId="{79F6076A-8C3C-4E50-AFA7-D523343852D3}" type="presParOf" srcId="{AF3160B4-8976-492E-A763-182C1C821575}" destId="{2426D8DB-B596-41F8-903E-E9E0E3B1A8D7}" srcOrd="1" destOrd="0" presId="urn:microsoft.com/office/officeart/2005/8/layout/vList5"/>
    <dgm:cxn modelId="{433F967C-A904-45C1-B4A6-20E9FF96D724}" type="presParOf" srcId="{AF3160B4-8976-492E-A763-182C1C821575}" destId="{BCA6CC86-753C-4F66-A2F9-74D58B3FE9F3}" srcOrd="2" destOrd="0" presId="urn:microsoft.com/office/officeart/2005/8/layout/vList5"/>
    <dgm:cxn modelId="{CD0187EF-8EAB-430E-9503-9CAF09A4650B}" type="presParOf" srcId="{BCA6CC86-753C-4F66-A2F9-74D58B3FE9F3}" destId="{0EE87585-C20C-4B31-A371-66212BCC4477}" srcOrd="0" destOrd="0" presId="urn:microsoft.com/office/officeart/2005/8/layout/vList5"/>
    <dgm:cxn modelId="{610317B9-921F-488E-A5B7-BCD8A4F91C61}" type="presParOf" srcId="{AF3160B4-8976-492E-A763-182C1C821575}" destId="{94E1FAC3-676A-4E1F-8885-3CBF369278DB}" srcOrd="3" destOrd="0" presId="urn:microsoft.com/office/officeart/2005/8/layout/vList5"/>
    <dgm:cxn modelId="{B33ACEE6-1707-4D99-BDBA-71A76F2C1250}" type="presParOf" srcId="{AF3160B4-8976-492E-A763-182C1C821575}" destId="{83D5DF95-DE8E-48AF-8340-DB9CE9589219}" srcOrd="4" destOrd="0" presId="urn:microsoft.com/office/officeart/2005/8/layout/vList5"/>
    <dgm:cxn modelId="{752C9594-C920-47FD-AFC3-D2CDE097BFA5}" type="presParOf" srcId="{83D5DF95-DE8E-48AF-8340-DB9CE9589219}" destId="{D7C0AD60-A754-4BDA-9FF0-D752C8416C5F}" srcOrd="0" destOrd="0" presId="urn:microsoft.com/office/officeart/2005/8/layout/vList5"/>
    <dgm:cxn modelId="{51282A61-AC19-4574-AED0-0024AB0B6292}" type="presParOf" srcId="{AF3160B4-8976-492E-A763-182C1C821575}" destId="{2E9F2E08-9838-4257-BB28-1179F0657402}" srcOrd="5" destOrd="0" presId="urn:microsoft.com/office/officeart/2005/8/layout/vList5"/>
    <dgm:cxn modelId="{DCA44F76-8A61-4233-A000-6904BAC80374}" type="presParOf" srcId="{AF3160B4-8976-492E-A763-182C1C821575}" destId="{853DB852-23A0-46DF-8108-6211D1D1C75B}" srcOrd="6" destOrd="0" presId="urn:microsoft.com/office/officeart/2005/8/layout/vList5"/>
    <dgm:cxn modelId="{F8894A12-6F7C-4BCC-8987-96DEFBD7B611}" type="presParOf" srcId="{853DB852-23A0-46DF-8108-6211D1D1C75B}" destId="{3AB35D90-E0D2-4C0D-95B1-7EE27618AF03}" srcOrd="0" destOrd="0" presId="urn:microsoft.com/office/officeart/2005/8/layout/vList5"/>
    <dgm:cxn modelId="{4097798A-807E-48DF-9F92-35C9084BD531}" type="presParOf" srcId="{AF3160B4-8976-492E-A763-182C1C821575}" destId="{67828F9A-EE8C-4174-82C0-9396C7C731B7}" srcOrd="7" destOrd="0" presId="urn:microsoft.com/office/officeart/2005/8/layout/vList5"/>
    <dgm:cxn modelId="{60BA2A2E-1546-4A30-B98F-74FF8E6F5E87}" type="presParOf" srcId="{AF3160B4-8976-492E-A763-182C1C821575}" destId="{195B40BE-EFFD-4BAA-9D13-81DF33DBB31C}" srcOrd="8" destOrd="0" presId="urn:microsoft.com/office/officeart/2005/8/layout/vList5"/>
    <dgm:cxn modelId="{393DB49B-0426-47E4-BF91-648E98655808}" type="presParOf" srcId="{195B40BE-EFFD-4BAA-9D13-81DF33DBB31C}" destId="{8B47FBD3-5DDD-4A0A-9E6A-462C96E855D8}" srcOrd="0" destOrd="0" presId="urn:microsoft.com/office/officeart/2005/8/layout/vList5"/>
    <dgm:cxn modelId="{DC2C43DD-61B8-428D-BEC6-4D8AF4EE5047}" type="presParOf" srcId="{AF3160B4-8976-492E-A763-182C1C821575}" destId="{E7E9C260-8642-419B-A295-BA85F99CB627}" srcOrd="9" destOrd="0" presId="urn:microsoft.com/office/officeart/2005/8/layout/vList5"/>
    <dgm:cxn modelId="{8513C8D3-C7A9-444D-8A2E-802414C45927}" type="presParOf" srcId="{AF3160B4-8976-492E-A763-182C1C821575}" destId="{47A25A13-3472-47DA-878A-3F6FBDE013C2}" srcOrd="10" destOrd="0" presId="urn:microsoft.com/office/officeart/2005/8/layout/vList5"/>
    <dgm:cxn modelId="{8AA7D910-A695-40A2-8C52-77B9B002E4D2}" type="presParOf" srcId="{47A25A13-3472-47DA-878A-3F6FBDE013C2}" destId="{E4976935-09C9-43C9-AB73-225C24D34743}" srcOrd="0" destOrd="0" presId="urn:microsoft.com/office/officeart/2005/8/layout/vList5"/>
    <dgm:cxn modelId="{B75058ED-BE9D-4A57-BD1A-159D6731D906}" type="presParOf" srcId="{AF3160B4-8976-492E-A763-182C1C821575}" destId="{5EE60D3B-90E8-410B-9221-7A27FC631E0C}" srcOrd="11" destOrd="0" presId="urn:microsoft.com/office/officeart/2005/8/layout/vList5"/>
    <dgm:cxn modelId="{56CEEF28-4ABE-46F5-ABBF-5B26F9A41A5F}" type="presParOf" srcId="{AF3160B4-8976-492E-A763-182C1C821575}" destId="{4CFF297C-9361-4D03-818C-A361EB455E62}" srcOrd="12" destOrd="0" presId="urn:microsoft.com/office/officeart/2005/8/layout/vList5"/>
    <dgm:cxn modelId="{A41CFA2C-6E41-4AD5-8EF1-C624854A62D1}" type="presParOf" srcId="{4CFF297C-9361-4D03-818C-A361EB455E62}" destId="{33F8DDE4-33A6-4619-BAC8-3D1EAE4C5BB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2D2F1-2CFF-4F13-8CDE-BF6E0B3F4C9C}">
      <dsp:nvSpPr>
        <dsp:cNvPr id="0" name=""/>
        <dsp:cNvSpPr/>
      </dsp:nvSpPr>
      <dsp:spPr>
        <a:xfrm>
          <a:off x="0" y="6960"/>
          <a:ext cx="9894771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/>
            <a:t>Список использованной литературы</a:t>
          </a:r>
          <a:endParaRPr lang="ru-RU" sz="2400" kern="1200" dirty="0"/>
        </a:p>
      </dsp:txBody>
      <dsp:txXfrm>
        <a:off x="27415" y="34375"/>
        <a:ext cx="9839941" cy="50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8D3B3-9EA5-4E42-95D0-C80ECF7EA211}">
      <dsp:nvSpPr>
        <dsp:cNvPr id="0" name=""/>
        <dsp:cNvSpPr/>
      </dsp:nvSpPr>
      <dsp:spPr>
        <a:xfrm>
          <a:off x="240122" y="420"/>
          <a:ext cx="9892480" cy="674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bg1"/>
              </a:solidFill>
            </a:rPr>
            <a:t>1.Абдыкадыров А.К. Развитие информационных технологий в современном образовании. - Душанбе, 2019.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273043" y="33341"/>
        <a:ext cx="9826638" cy="608557"/>
      </dsp:txXfrm>
    </dsp:sp>
    <dsp:sp modelId="{0EE87585-C20C-4B31-A371-66212BCC4477}">
      <dsp:nvSpPr>
        <dsp:cNvPr id="0" name=""/>
        <dsp:cNvSpPr/>
      </dsp:nvSpPr>
      <dsp:spPr>
        <a:xfrm>
          <a:off x="240122" y="708540"/>
          <a:ext cx="9892480" cy="674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2.Рашидов Ш.М. Информационные технологии в образовании: состояние и перспективы развития. - Душанбе, 2018.</a:t>
          </a:r>
          <a:endParaRPr lang="ru-RU" sz="1300" b="1" kern="1200" dirty="0"/>
        </a:p>
      </dsp:txBody>
      <dsp:txXfrm>
        <a:off x="273043" y="741461"/>
        <a:ext cx="9826638" cy="608557"/>
      </dsp:txXfrm>
    </dsp:sp>
    <dsp:sp modelId="{D7C0AD60-A754-4BDA-9FF0-D752C8416C5F}">
      <dsp:nvSpPr>
        <dsp:cNvPr id="0" name=""/>
        <dsp:cNvSpPr/>
      </dsp:nvSpPr>
      <dsp:spPr>
        <a:xfrm>
          <a:off x="240122" y="1416659"/>
          <a:ext cx="9886991" cy="674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3.   </a:t>
          </a:r>
          <a:r>
            <a:rPr lang="ru-RU" sz="1300" b="1" kern="1200" dirty="0" err="1" smtClean="0"/>
            <a:t>Халимов</a:t>
          </a:r>
          <a:r>
            <a:rPr lang="ru-RU" sz="1300" b="1" kern="1200" dirty="0" smtClean="0"/>
            <a:t> Ш.А. Использование мобильных приложений в образовательном процессе. - Москва, 2020.</a:t>
          </a:r>
          <a:endParaRPr lang="ru-RU" sz="1300" b="1" kern="1200" dirty="0"/>
        </a:p>
      </dsp:txBody>
      <dsp:txXfrm>
        <a:off x="273043" y="1449580"/>
        <a:ext cx="9821149" cy="608557"/>
      </dsp:txXfrm>
    </dsp:sp>
    <dsp:sp modelId="{3AB35D90-E0D2-4C0D-95B1-7EE27618AF03}">
      <dsp:nvSpPr>
        <dsp:cNvPr id="0" name=""/>
        <dsp:cNvSpPr/>
      </dsp:nvSpPr>
      <dsp:spPr>
        <a:xfrm>
          <a:off x="240122" y="2124778"/>
          <a:ext cx="9875452" cy="674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/>
            <a:t>4.    </a:t>
          </a:r>
          <a:r>
            <a:rPr lang="ru-RU" sz="1300" b="1" kern="1200" dirty="0" err="1" smtClean="0"/>
            <a:t>Кахарова</a:t>
          </a:r>
          <a:r>
            <a:rPr lang="ru-RU" sz="1300" b="1" kern="1200" dirty="0" smtClean="0"/>
            <a:t> Л.Н. Методические аспекты использования мобильных приложений в образовательном  процессе. - Санкт-Петербург, 2017.</a:t>
          </a:r>
          <a:endParaRPr lang="ru-RU" sz="1300" b="1" kern="1200" dirty="0"/>
        </a:p>
      </dsp:txBody>
      <dsp:txXfrm>
        <a:off x="273043" y="2157699"/>
        <a:ext cx="9809610" cy="608557"/>
      </dsp:txXfrm>
    </dsp:sp>
    <dsp:sp modelId="{8B47FBD3-5DDD-4A0A-9E6A-462C96E855D8}">
      <dsp:nvSpPr>
        <dsp:cNvPr id="0" name=""/>
        <dsp:cNvSpPr/>
      </dsp:nvSpPr>
      <dsp:spPr>
        <a:xfrm>
          <a:off x="240122" y="2832898"/>
          <a:ext cx="9856632" cy="674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5.  </a:t>
          </a:r>
          <a:r>
            <a:rPr lang="ru-RU" sz="1200" b="1" kern="1200" dirty="0" err="1" smtClean="0"/>
            <a:t>Баротова</a:t>
          </a:r>
          <a:r>
            <a:rPr lang="ru-RU" sz="1200" b="1" kern="1200" dirty="0" smtClean="0"/>
            <a:t> М.Х. Эффективность применения мобильных приложений в образовательном процессе: опыт России и зарубежных стран. - Москва, 2019.</a:t>
          </a:r>
          <a:endParaRPr lang="ru-RU" sz="1200" b="1" kern="1200" dirty="0"/>
        </a:p>
      </dsp:txBody>
      <dsp:txXfrm>
        <a:off x="273043" y="2865819"/>
        <a:ext cx="9790790" cy="608557"/>
      </dsp:txXfrm>
    </dsp:sp>
    <dsp:sp modelId="{E4976935-09C9-43C9-AB73-225C24D34743}">
      <dsp:nvSpPr>
        <dsp:cNvPr id="0" name=""/>
        <dsp:cNvSpPr/>
      </dsp:nvSpPr>
      <dsp:spPr>
        <a:xfrm>
          <a:off x="240122" y="3541017"/>
          <a:ext cx="9850769" cy="674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6. </a:t>
          </a:r>
          <a:r>
            <a:rPr lang="ru-RU" sz="1200" b="1" kern="1200" dirty="0" err="1" smtClean="0"/>
            <a:t>Самиева</a:t>
          </a:r>
          <a:r>
            <a:rPr lang="ru-RU" sz="1200" b="1" kern="1200" dirty="0" smtClean="0"/>
            <a:t> З.К. Применение мобильных технологий в образовательном процессе: тенденции и перспективы. - Душанбе, 2017.</a:t>
          </a:r>
          <a:endParaRPr lang="ru-RU" sz="1200" b="1" kern="1200" dirty="0"/>
        </a:p>
      </dsp:txBody>
      <dsp:txXfrm>
        <a:off x="273043" y="3573938"/>
        <a:ext cx="9784927" cy="608557"/>
      </dsp:txXfrm>
    </dsp:sp>
    <dsp:sp modelId="{33F8DDE4-33A6-4619-BAC8-3D1EAE4C5BBE}">
      <dsp:nvSpPr>
        <dsp:cNvPr id="0" name=""/>
        <dsp:cNvSpPr/>
      </dsp:nvSpPr>
      <dsp:spPr>
        <a:xfrm>
          <a:off x="240122" y="4249136"/>
          <a:ext cx="9843151" cy="674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7. </a:t>
          </a:r>
          <a:r>
            <a:rPr lang="ru-RU" sz="1200" b="1" kern="1200" dirty="0" err="1" smtClean="0"/>
            <a:t>Памирский</a:t>
          </a:r>
          <a:r>
            <a:rPr lang="ru-RU" sz="1200" b="1" kern="1200" dirty="0" smtClean="0"/>
            <a:t> А.А. Тенденции развития мобильных приложений в сфере образования. - Памир, 2020.</a:t>
          </a:r>
          <a:endParaRPr lang="ru-RU" sz="1200" b="1" kern="1200" dirty="0"/>
        </a:p>
      </dsp:txBody>
      <dsp:txXfrm>
        <a:off x="273043" y="4282057"/>
        <a:ext cx="9777309" cy="60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A2BF403D-D31F-44E0-A953-2F487045E3BD}" type="datetime1">
              <a:rPr lang="ru-RU" smtClean="0"/>
              <a:t>13.06.2024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FA70580-B89C-4157-871D-6B9318EE5F5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9EFF1ACC-FFD9-452A-B921-541D87D89ECF}" type="datetime1">
              <a:rPr lang="ru-RU" smtClean="0"/>
              <a:pPr/>
              <a:t>13.06.2024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7AF00E9-A49D-4007-B3B9-A3783809E50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7AF00E9-A49D-4007-B3B9-A3783809E50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6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ru-RU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=""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ru-RU" sz="6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ru-RU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Полилиния: Фигура 34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6" name="Полилиния: Фигура 35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>
            <a:extLst>
              <a:ext uri="{FF2B5EF4-FFF2-40B4-BE49-F238E27FC236}">
                <a16:creationId xmlns="" xmlns:a16="http://schemas.microsoft.com/office/drawing/2014/main" id="{43C4A872-A473-BFD2-150E-387250C2B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Полилиния: Фигура 23">
              <a:extLst>
                <a:ext uri="{FF2B5EF4-FFF2-40B4-BE49-F238E27FC236}">
                  <a16:creationId xmlns=""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=""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=""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=""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0" name="Заголовок 19">
            <a:extLst>
              <a:ext uri="{FF2B5EF4-FFF2-40B4-BE49-F238E27FC236}">
                <a16:creationId xmlns=""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2" name="Объект 21">
            <a:extLst>
              <a:ext uri="{FF2B5EF4-FFF2-40B4-BE49-F238E27FC236}">
                <a16:creationId xmlns=""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>
                <a:solidFill>
                  <a:schemeClr val="tx1"/>
                </a:solidFill>
              </a:defRPr>
            </a:lvl1pPr>
            <a:lvl2pPr>
              <a:defRPr lang="ru-RU" sz="1200">
                <a:solidFill>
                  <a:schemeClr val="tx1"/>
                </a:solidFill>
              </a:defRPr>
            </a:lvl2pPr>
            <a:lvl3pPr>
              <a:defRPr lang="ru-RU" sz="1200">
                <a:solidFill>
                  <a:schemeClr val="tx1"/>
                </a:solidFill>
              </a:defRPr>
            </a:lvl3pPr>
            <a:lvl4pPr>
              <a:defRPr lang="ru-RU" sz="1200">
                <a:solidFill>
                  <a:schemeClr val="tx1"/>
                </a:solidFill>
              </a:defRPr>
            </a:lvl4pPr>
            <a:lvl5pPr>
              <a:defRPr lang="ru-RU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="" xmlns:a16="http://schemas.microsoft.com/office/drawing/2014/main" id="{6C61DF04-D7CB-2B19-8BB9-3E90A6619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Полилиния 5">
              <a:extLst>
                <a:ext uri="{FF2B5EF4-FFF2-40B4-BE49-F238E27FC236}">
                  <a16:creationId xmlns=""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=""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=""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1" name="Овал 10">
            <a:extLst>
              <a:ext uri="{FF2B5EF4-FFF2-40B4-BE49-F238E27FC236}">
                <a16:creationId xmlns="" xmlns:a16="http://schemas.microsoft.com/office/drawing/2014/main" id="{E597A3BE-0D13-9033-E3FD-78202DB799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D8867D9A-3F3B-94C3-244B-0006226AEF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Полилиния: фигура 38">
              <a:extLst>
                <a:ext uri="{FF2B5EF4-FFF2-40B4-BE49-F238E27FC236}">
                  <a16:creationId xmlns=""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=""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Полилиния: фигура 32">
                <a:extLst>
                  <a:ext uri="{FF2B5EF4-FFF2-40B4-BE49-F238E27FC236}">
                    <a16:creationId xmlns=""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=""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02491172-466F-19CC-B639-A1C3CAB1D4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Полилиния: Фигура 25">
              <a:extLst>
                <a:ext uri="{FF2B5EF4-FFF2-40B4-BE49-F238E27FC236}">
                  <a16:creationId xmlns=""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=""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ru-RU" sz="5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=""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57BF9F63-86BE-5515-AD3C-59481B3FF4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 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ru-RU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60ABD6E1-FE78-D78B-E80C-09490F5D8D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62BB1BCD-5C1C-ED05-D6B4-F92367209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Полилиния 5">
              <a:extLst>
                <a:ext uri="{FF2B5EF4-FFF2-40B4-BE49-F238E27FC236}">
                  <a16:creationId xmlns=""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2" name="Полилиния 6">
              <a:extLst>
                <a:ext uri="{FF2B5EF4-FFF2-40B4-BE49-F238E27FC236}">
                  <a16:creationId xmlns=""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3" name="Полилиния 8">
              <a:extLst>
                <a:ext uri="{FF2B5EF4-FFF2-40B4-BE49-F238E27FC236}">
                  <a16:creationId xmlns=""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8" name="Рисунок 14">
            <a:extLst>
              <a:ext uri="{FF2B5EF4-FFF2-40B4-BE49-F238E27FC236}">
                <a16:creationId xmlns=""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C87E98C0-6053-9701-92D0-4EF9ADBC5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Полилиния: фигура 38">
              <a:extLst>
                <a:ext uri="{FF2B5EF4-FFF2-40B4-BE49-F238E27FC236}">
                  <a16:creationId xmlns=""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=""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Полилиния: фигура 32">
                <a:extLst>
                  <a:ext uri="{FF2B5EF4-FFF2-40B4-BE49-F238E27FC236}">
                    <a16:creationId xmlns=""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Овал 10">
                <a:extLst>
                  <a:ext uri="{FF2B5EF4-FFF2-40B4-BE49-F238E27FC236}">
                    <a16:creationId xmlns=""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AEA0B78B-84F0-8B85-40E8-678689DC13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Полилиния: Фигура 25">
              <a:extLst>
                <a:ext uri="{FF2B5EF4-FFF2-40B4-BE49-F238E27FC236}">
                  <a16:creationId xmlns=""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3BDBC526-6DCD-4FF6-8395-D8C22E46E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=""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=""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=""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ru-RU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ru-RU" sz="1800">
                <a:solidFill>
                  <a:schemeClr val="tx1"/>
                </a:solidFill>
              </a:defRPr>
            </a:lvl1pPr>
            <a:lvl2pPr>
              <a:defRPr lang="ru-RU" sz="1200">
                <a:solidFill>
                  <a:schemeClr val="tx1"/>
                </a:solidFill>
              </a:defRPr>
            </a:lvl2pPr>
            <a:lvl3pPr>
              <a:defRPr lang="ru-RU" sz="1200">
                <a:solidFill>
                  <a:schemeClr val="tx1"/>
                </a:solidFill>
              </a:defRPr>
            </a:lvl3pPr>
            <a:lvl4pPr>
              <a:defRPr lang="ru-RU" sz="1200">
                <a:solidFill>
                  <a:schemeClr val="tx1"/>
                </a:solidFill>
              </a:defRPr>
            </a:lvl4pPr>
            <a:lvl5pPr>
              <a:defRPr lang="ru-RU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=""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ru-RU" sz="5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="" xmlns:a16="http://schemas.microsoft.com/office/drawing/2014/main" id="{94729CA3-91C4-4A89-9448-A2F0E40917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168347B7-45FA-4A01-924D-DC385B720B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=""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=""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Овал 21">
            <a:extLst>
              <a:ext uri="{FF2B5EF4-FFF2-40B4-BE49-F238E27FC236}">
                <a16:creationId xmlns="" xmlns:a16="http://schemas.microsoft.com/office/drawing/2014/main" id="{94729CA3-91C4-4A89-9448-A2F0E40917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="" xmlns:a16="http://schemas.microsoft.com/office/drawing/2014/main" id="{6EFC6ED4-22DD-0C3B-D15A-218307AB6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Полилиния: Фигура 25">
              <a:extLst>
                <a:ext uri="{FF2B5EF4-FFF2-40B4-BE49-F238E27FC236}">
                  <a16:creationId xmlns=""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=""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15" name="Полилиния: Фигура 21">
            <a:extLst>
              <a:ext uri="{FF2B5EF4-FFF2-40B4-BE49-F238E27FC236}">
                <a16:creationId xmlns="" xmlns:a16="http://schemas.microsoft.com/office/drawing/2014/main" id="{5781DEED-6608-D622-CA5E-C91FD8645E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168347B7-45FA-4A01-924D-DC385B720B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=""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=""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>
                <a:solidFill>
                  <a:schemeClr val="tx1"/>
                </a:solidFill>
              </a:defRPr>
            </a:lvl1pPr>
            <a:lvl2pPr>
              <a:defRPr lang="ru-RU" sz="1800">
                <a:solidFill>
                  <a:schemeClr val="tx1"/>
                </a:solidFill>
              </a:defRPr>
            </a:lvl2pPr>
            <a:lvl3pPr>
              <a:defRPr lang="ru-RU" sz="1800">
                <a:solidFill>
                  <a:schemeClr val="tx1"/>
                </a:solidFill>
              </a:defRPr>
            </a:lvl3pPr>
            <a:lvl4pPr>
              <a:defRPr lang="ru-RU" sz="1800">
                <a:solidFill>
                  <a:schemeClr val="tx1"/>
                </a:solidFill>
              </a:defRPr>
            </a:lvl4pPr>
            <a:lvl5pPr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=""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>
                <a:solidFill>
                  <a:schemeClr val="tx1"/>
                </a:solidFill>
              </a:defRPr>
            </a:lvl1pPr>
            <a:lvl2pPr>
              <a:defRPr lang="ru-RU" sz="1800">
                <a:solidFill>
                  <a:schemeClr val="tx1"/>
                </a:solidFill>
              </a:defRPr>
            </a:lvl2pPr>
            <a:lvl3pPr>
              <a:defRPr lang="ru-RU" sz="1800">
                <a:solidFill>
                  <a:schemeClr val="tx1"/>
                </a:solidFill>
              </a:defRPr>
            </a:lvl3pPr>
            <a:lvl4pPr>
              <a:defRPr lang="ru-RU" sz="1800">
                <a:solidFill>
                  <a:schemeClr val="tx1"/>
                </a:solidFill>
              </a:defRPr>
            </a:lvl4pPr>
            <a:lvl5pPr>
              <a:defRPr lang="ru-RU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="" xmlns:a16="http://schemas.microsoft.com/office/drawing/2014/main" id="{E57989ED-9663-5033-AA83-267069FC5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ru-RU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ru-RU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ru-RU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ru-RU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ru-RU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Рисунок 19">
            <a:extLst>
              <a:ext uri="{FF2B5EF4-FFF2-40B4-BE49-F238E27FC236}">
                <a16:creationId xmlns=""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64E08E8E-10CB-55BC-8AFF-E64C800B9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Полилиния: фигура 15">
              <a:extLst>
                <a:ext uri="{FF2B5EF4-FFF2-40B4-BE49-F238E27FC236}">
                  <a16:creationId xmlns=""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=""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3BDBC526-6DCD-4FF6-8395-D8C22E46E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=""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=""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=""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Calibri" panose="020F0502020204030204" pitchFamily="34" charset="0"/>
              </a:endParaRPr>
            </a:p>
          </p:txBody>
        </p:sp>
        <p:sp>
          <p:nvSpPr>
            <p:cNvPr id="16" name="Полилиния: фигура 15">
              <a:extLst>
                <a:ext uri="{FF2B5EF4-FFF2-40B4-BE49-F238E27FC236}">
                  <a16:creationId xmlns=""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BA1B0FB-D917-4C8C-928F-313BD683BF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ru-RU"/>
            </a:defPPr>
          </a:lstStyle>
          <a:p>
            <a:pPr lvl="0" rtl="0">
              <a:lnSpc>
                <a:spcPct val="100000"/>
              </a:lnSpc>
            </a:pPr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ru-RU" sz="10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20ГГ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ru-RU" sz="10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ru-RU" sz="1000">
                <a:solidFill>
                  <a:schemeClr val="tx1">
                    <a:alpha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BA1B0FB-D917-4C8C-928F-313BD683BF39}" type="slidenum">
              <a:rPr lang="ru-RU" smtClean="0"/>
              <a:pPr/>
              <a:t>‹#›</a:t>
            </a:fld>
            <a:endParaRPr 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88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0" y="32277"/>
            <a:ext cx="9296400" cy="6825723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>
              <a:lnSpc>
                <a:spcPct val="100000"/>
              </a:lnSpc>
            </a:pPr>
            <a:r>
              <a:rPr lang="ru-RU" sz="2000" dirty="0" smtClean="0"/>
              <a:t>Министерство науки и высшего образования Российской Федерации</a:t>
            </a:r>
            <a:br>
              <a:rPr lang="ru-RU" sz="2000" dirty="0" smtClean="0"/>
            </a:br>
            <a:r>
              <a:rPr lang="ru-RU" sz="2000" dirty="0" smtClean="0"/>
              <a:t>ФГБОУ </a:t>
            </a:r>
            <a:r>
              <a:rPr lang="ru-RU" sz="2000" dirty="0"/>
              <a:t>ВО «Марийский государственный университет»</a:t>
            </a:r>
            <a:br>
              <a:rPr lang="ru-RU" sz="2000" dirty="0"/>
            </a:br>
            <a:r>
              <a:rPr lang="ru-RU" sz="2000" dirty="0"/>
              <a:t>Институт цифровых </a:t>
            </a:r>
            <a:r>
              <a:rPr lang="ru-RU" sz="2000" dirty="0" smtClean="0"/>
              <a:t>технологий</a:t>
            </a:r>
            <a:r>
              <a:rPr lang="ru-RU" sz="2000" dirty="0"/>
              <a:t> </a:t>
            </a:r>
            <a:r>
              <a:rPr lang="ru-RU" sz="2000" dirty="0" smtClean="0"/>
              <a:t>Физико-математический </a:t>
            </a:r>
            <a:r>
              <a:rPr lang="ru-RU" sz="2000" dirty="0"/>
              <a:t>факультет</a:t>
            </a:r>
            <a:br>
              <a:rPr lang="ru-RU" sz="2000" dirty="0"/>
            </a:br>
            <a:r>
              <a:rPr lang="ru-RU" sz="2000" dirty="0"/>
              <a:t>Кафедра прикладной математики и информатики</a:t>
            </a:r>
            <a:br>
              <a:rPr lang="ru-RU" sz="2000" dirty="0"/>
            </a:br>
            <a:r>
              <a:rPr lang="ru-RU" sz="2000" dirty="0"/>
              <a:t>Направление подготовки: 09.03.02 Информационные системы и технологии    Направленность (профиль) программы: Программирование и контроль  качества программного </a:t>
            </a:r>
            <a:r>
              <a:rPr lang="ru-RU" sz="2000" dirty="0" smtClean="0"/>
              <a:t>обеспечения</a:t>
            </a:r>
            <a:r>
              <a:rPr lang="ru-RU" sz="2000" dirty="0"/>
              <a:t>  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Выпускная квалификационная работа</a:t>
            </a:r>
            <a:br>
              <a:rPr lang="ru-RU" sz="2000" dirty="0"/>
            </a:br>
            <a:r>
              <a:rPr lang="ru-RU" sz="2000" dirty="0"/>
              <a:t>студента очной формы обучения, 4 курса, группы </a:t>
            </a:r>
            <a:r>
              <a:rPr lang="ru-RU" sz="2000" dirty="0" smtClean="0"/>
              <a:t>СИ-45</a:t>
            </a:r>
            <a:r>
              <a:rPr lang="ru-RU" sz="2000" dirty="0"/>
              <a:t> </a:t>
            </a:r>
            <a:br>
              <a:rPr lang="ru-RU" sz="2000" dirty="0"/>
            </a:br>
            <a:r>
              <a:rPr lang="ru-RU" sz="2000" dirty="0"/>
              <a:t>Бахтоваршоев Асаншо Мехтаршоевич</a:t>
            </a:r>
            <a:br>
              <a:rPr lang="ru-RU" sz="2000" dirty="0"/>
            </a:br>
            <a:r>
              <a:rPr lang="ru-RU" sz="2000" dirty="0"/>
              <a:t>на тему: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«</a:t>
            </a:r>
            <a:r>
              <a:rPr lang="ru-RU" sz="2000" dirty="0"/>
              <a:t>Разработка  Мобильной приложение Русско-Памиирский словарь»</a:t>
            </a:r>
            <a:br>
              <a:rPr lang="ru-RU" sz="2000" dirty="0"/>
            </a:br>
            <a:r>
              <a:rPr lang="ru-RU" sz="2000" dirty="0"/>
              <a:t> </a:t>
            </a:r>
            <a:br>
              <a:rPr lang="ru-RU" sz="2000" dirty="0"/>
            </a:br>
            <a:r>
              <a:rPr lang="ru-RU" sz="2000" dirty="0" smtClean="0"/>
              <a:t>                                                                                         Руководитель ВКР: </a:t>
            </a:r>
            <a:br>
              <a:rPr lang="ru-RU" sz="2000" dirty="0" smtClean="0"/>
            </a:br>
            <a:r>
              <a:rPr lang="ru-RU" sz="2000" dirty="0" smtClean="0"/>
              <a:t>                                                                                       кандидат </a:t>
            </a:r>
            <a:r>
              <a:rPr lang="ru-RU" sz="2000" dirty="0" err="1" smtClean="0"/>
              <a:t>пед</a:t>
            </a:r>
            <a:r>
              <a:rPr lang="ru-RU" sz="2000" dirty="0" smtClean="0"/>
              <a:t>. наук, доцент</a:t>
            </a:r>
            <a:br>
              <a:rPr lang="ru-RU" sz="2000" dirty="0" smtClean="0"/>
            </a:br>
            <a:r>
              <a:rPr lang="ru-RU" sz="2000" dirty="0" smtClean="0"/>
              <a:t>                                                                                   И.Б. Кондратенко </a:t>
            </a:r>
            <a:br>
              <a:rPr lang="ru-RU" sz="2000" dirty="0" smtClean="0"/>
            </a:br>
            <a:r>
              <a:rPr lang="ru-RU" sz="2000" dirty="0" smtClean="0"/>
              <a:t>                                                                                     Студент:</a:t>
            </a:r>
            <a:br>
              <a:rPr lang="ru-RU" sz="2000" dirty="0" smtClean="0"/>
            </a:br>
            <a:r>
              <a:rPr lang="ru-RU" sz="2000" dirty="0"/>
              <a:t> </a:t>
            </a:r>
            <a:r>
              <a:rPr lang="ru-RU" sz="2000" dirty="0" smtClean="0"/>
              <a:t>                                                                                        А.М. </a:t>
            </a:r>
            <a:r>
              <a:rPr lang="ru-RU" sz="2000" dirty="0" err="1" smtClean="0"/>
              <a:t>Бахтоваршоев</a:t>
            </a:r>
            <a:r>
              <a:rPr lang="ru-RU" sz="2000" dirty="0"/>
              <a:t>    </a:t>
            </a:r>
            <a:br>
              <a:rPr lang="ru-RU" sz="2000" dirty="0"/>
            </a:br>
            <a:r>
              <a:rPr lang="ru-RU" sz="2000" dirty="0"/>
              <a:t>      </a:t>
            </a:r>
            <a:r>
              <a:rPr lang="ru-RU" sz="2000" dirty="0" smtClean="0"/>
              <a:t>Йошкар-Ола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    2024</a:t>
            </a:r>
          </a:p>
        </p:txBody>
      </p:sp>
      <p:pic>
        <p:nvPicPr>
          <p:cNvPr id="8" name="Рисунок 13" descr="Цифровой фон точек данных">
            <a:extLst>
              <a:ext uri="{FF2B5EF4-FFF2-40B4-BE49-F238E27FC236}">
                <a16:creationId xmlns=""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2658533" cy="6858000"/>
          </a:xfrm>
        </p:spPr>
      </p:pic>
      <p:pic>
        <p:nvPicPr>
          <p:cNvPr id="1027" name="Picture 3" descr="D:\flutter_application_1\assets\icons\ic_launch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5" y="2032000"/>
            <a:ext cx="2055382" cy="200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29" y="524932"/>
            <a:ext cx="11090275" cy="110118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/>
            <a:r>
              <a:rPr lang="ru-RU" sz="3600" dirty="0"/>
              <a:t>Актуальность разработки мобильного приложения “Русско-</a:t>
            </a:r>
            <a:r>
              <a:rPr lang="ru-RU" sz="3600" dirty="0" err="1"/>
              <a:t>Памирский</a:t>
            </a:r>
            <a:r>
              <a:rPr lang="ru-RU" sz="3600" dirty="0"/>
              <a:t> словарь”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930" y="2080682"/>
            <a:ext cx="11090274" cy="4243917"/>
          </a:xfrm>
        </p:spPr>
        <p:txBody>
          <a:bodyPr rtlCol="0">
            <a:normAutofit fontScale="92500" lnSpcReduction="10000"/>
          </a:bodyPr>
          <a:lstStyle>
            <a:defPPr>
              <a:defRPr lang="ru-RU"/>
            </a:defPPr>
          </a:lstStyle>
          <a:p>
            <a:r>
              <a:rPr lang="ru-RU" dirty="0"/>
              <a:t>В настоящее время, когда мобильные устройства стали </a:t>
            </a:r>
            <a:r>
              <a:rPr lang="ru-RU" dirty="0" smtClean="0"/>
              <a:t>неотъемлемой </a:t>
            </a:r>
            <a:r>
              <a:rPr lang="ru-RU" dirty="0"/>
              <a:t>частью нашей повседневной жизни, разработка мобильных приложений, призванных облегчить общение и сотрудничество между людьми разных культур, становится все более сложной задачей. Одним из таких приложений может стать «Русско-Поморский словарь», помогающий изучить и понять язык и культуру </a:t>
            </a:r>
            <a:r>
              <a:rPr lang="ru-RU" dirty="0" err="1" smtClean="0"/>
              <a:t>памирских</a:t>
            </a:r>
            <a:r>
              <a:rPr lang="ru-RU" dirty="0" smtClean="0"/>
              <a:t> народов.</a:t>
            </a:r>
          </a:p>
          <a:p>
            <a:r>
              <a:rPr lang="ru-RU" dirty="0" err="1" smtClean="0"/>
              <a:t>Памирские</a:t>
            </a:r>
            <a:r>
              <a:rPr lang="ru-RU" dirty="0" smtClean="0"/>
              <a:t> </a:t>
            </a:r>
            <a:r>
              <a:rPr lang="ru-RU" dirty="0"/>
              <a:t>народы, проживающие в горных районах Центральной Азии, имеют уникальные языки, отличающиеся от русского и других распространенных языков. Для людей, интересующихся этими культурами, важно иметь доступ к информации о </a:t>
            </a:r>
            <a:r>
              <a:rPr lang="ru-RU" dirty="0" err="1"/>
              <a:t>памирских</a:t>
            </a:r>
            <a:r>
              <a:rPr lang="ru-RU" dirty="0"/>
              <a:t> языках, чтобы лучше понимать их и взаимодействовать с представителями этих народов. </a:t>
            </a:r>
          </a:p>
          <a:p>
            <a:r>
              <a:rPr lang="ru-RU" dirty="0"/>
              <a:t>Разработка мобильного приложения “Русско-</a:t>
            </a:r>
            <a:r>
              <a:rPr lang="ru-RU" dirty="0" err="1"/>
              <a:t>Памирский</a:t>
            </a:r>
            <a:r>
              <a:rPr lang="ru-RU" dirty="0"/>
              <a:t> словарь” имеет несколько важных преимуществ: </a:t>
            </a:r>
          </a:p>
          <a:p>
            <a:r>
              <a:rPr lang="ru-RU" dirty="0"/>
              <a:t>Облегчение общения. Пользователи смогут быстро найти перевод нужного слова или фразы с русского на </a:t>
            </a:r>
            <a:r>
              <a:rPr lang="ru-RU" dirty="0" err="1"/>
              <a:t>памирский</a:t>
            </a:r>
            <a:r>
              <a:rPr lang="ru-RU" dirty="0"/>
              <a:t> язык и наоборот, что значительно облегчит общение с представителями </a:t>
            </a:r>
            <a:r>
              <a:rPr lang="ru-RU" dirty="0" err="1"/>
              <a:t>памирских</a:t>
            </a:r>
            <a:r>
              <a:rPr lang="ru-RU" dirty="0"/>
              <a:t> народов. </a:t>
            </a:r>
          </a:p>
          <a:p>
            <a:r>
              <a:rPr lang="ru-RU" dirty="0"/>
              <a:t>Популяризация и сохранение культуры. Предоставление возможности изучить язык и культуру </a:t>
            </a:r>
            <a:r>
              <a:rPr lang="ru-RU" dirty="0" err="1"/>
              <a:t>памирских</a:t>
            </a:r>
            <a:r>
              <a:rPr lang="ru-RU" dirty="0"/>
              <a:t> народов через мобильное приложение способствует их популяризации и сохранению 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5" descr="Цифровой фон точек данных">
            <a:extLst>
              <a:ext uri="{FF2B5EF4-FFF2-40B4-BE49-F238E27FC236}">
                <a16:creationId xmlns=""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0"/>
            <a:ext cx="12192000" cy="1270000"/>
          </a:xfrm>
        </p:spPr>
      </p:pic>
      <p:sp>
        <p:nvSpPr>
          <p:cNvPr id="4" name="Заголовок 2">
            <a:extLst>
              <a:ext uri="{FF2B5EF4-FFF2-40B4-BE49-F238E27FC236}">
                <a16:creationId xmlns="" xmlns:a16="http://schemas.microsoft.com/office/drawing/2014/main" id="{A0034E89-1952-5288-08A0-70A4A73BE39E}"/>
              </a:ext>
            </a:extLst>
          </p:cNvPr>
          <p:cNvSpPr txBox="1">
            <a:spLocks/>
          </p:cNvSpPr>
          <p:nvPr/>
        </p:nvSpPr>
        <p:spPr>
          <a:xfrm>
            <a:off x="423332" y="93132"/>
            <a:ext cx="11115355" cy="11430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/>
              <a:t>Цели и </a:t>
            </a:r>
            <a:r>
              <a:rPr lang="ru-RU" sz="4000" dirty="0"/>
              <a:t>задачи</a:t>
            </a:r>
            <a:r>
              <a:rPr lang="ru-RU" sz="3600" dirty="0"/>
              <a:t> работы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3331" y="2108200"/>
            <a:ext cx="11115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Цель работы</a:t>
            </a:r>
            <a:r>
              <a:rPr lang="ru-RU" dirty="0"/>
              <a:t>: Разработать мобильное приложение «Русско-</a:t>
            </a:r>
            <a:r>
              <a:rPr lang="ru-RU" dirty="0" err="1"/>
              <a:t>Памирский</a:t>
            </a:r>
            <a:r>
              <a:rPr lang="ru-RU" dirty="0"/>
              <a:t> словарь», которое будет способствовать сохранению и популяризации </a:t>
            </a:r>
            <a:r>
              <a:rPr lang="ru-RU" dirty="0" err="1"/>
              <a:t>памирских</a:t>
            </a:r>
            <a:r>
              <a:rPr lang="ru-RU" dirty="0"/>
              <a:t> языков, а также предоставлять удобный инструмент для изучения и использования этих языков среди различных групп </a:t>
            </a:r>
            <a:r>
              <a:rPr lang="ru-RU" dirty="0" smtClean="0"/>
              <a:t>пользователей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b="1" dirty="0" smtClean="0"/>
              <a:t>Изучение </a:t>
            </a:r>
            <a:r>
              <a:rPr lang="ru-RU" b="1" dirty="0"/>
              <a:t>лингвистических особенностей </a:t>
            </a:r>
            <a:r>
              <a:rPr lang="ru-RU" b="1" dirty="0" err="1"/>
              <a:t>памирских</a:t>
            </a:r>
            <a:r>
              <a:rPr lang="ru-RU" b="1" dirty="0"/>
              <a:t> языков</a:t>
            </a:r>
            <a:r>
              <a:rPr lang="ru-RU" dirty="0" smtClean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b="1" dirty="0"/>
              <a:t>Проектирование мобильного приложения</a:t>
            </a:r>
            <a:r>
              <a:rPr lang="ru-RU" dirty="0" smtClean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b="1" dirty="0"/>
              <a:t>Разработка мобильного приложения</a:t>
            </a:r>
            <a:r>
              <a:rPr lang="ru-RU" dirty="0" smtClean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b="1" dirty="0" smtClean="0"/>
              <a:t>Распространение приложения</a:t>
            </a:r>
            <a:r>
              <a:rPr lang="ru-RU" dirty="0" smtClean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279401"/>
            <a:ext cx="10380133" cy="668866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r>
              <a:rPr lang="ru-RU" sz="3600" i="1" dirty="0"/>
              <a:t>Сравнительная характеристика аналогов 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46" y="1960033"/>
            <a:ext cx="11195996" cy="4316623"/>
          </a:xfrm>
          <a:noFill/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/>
              <a:t>Translate</a:t>
            </a:r>
            <a:r>
              <a:rPr lang="ru-RU" dirty="0"/>
              <a:t> – это многофункциональный переводческий сервис, поддерживающий более 100 языков. Он предлагает текстовый, голосовой и визуальный перевод.</a:t>
            </a:r>
          </a:p>
          <a:p>
            <a:r>
              <a:rPr lang="ru-RU" b="1" dirty="0"/>
              <a:t>Преимущества</a:t>
            </a:r>
            <a:r>
              <a:rPr lang="ru-RU" dirty="0"/>
              <a:t>:</a:t>
            </a:r>
          </a:p>
          <a:p>
            <a:r>
              <a:rPr lang="ru-RU" dirty="0"/>
              <a:t>Поддержка множества языков.</a:t>
            </a:r>
          </a:p>
          <a:p>
            <a:r>
              <a:rPr lang="ru-RU" dirty="0"/>
              <a:t>Интуитивно понятный интерфейс.</a:t>
            </a:r>
          </a:p>
          <a:p>
            <a:r>
              <a:rPr lang="ru-RU" dirty="0"/>
              <a:t>Возможность голосового и визуального перевода.</a:t>
            </a:r>
          </a:p>
          <a:p>
            <a:r>
              <a:rPr lang="ru-RU" dirty="0"/>
              <a:t>Офлайн-режим для использования без интернета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98475"/>
            <a:ext cx="3030538" cy="625476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1485901"/>
            <a:ext cx="8095933" cy="459676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sz="2000" b="1" dirty="0"/>
              <a:t>В процессе исследования и разработки мобильного приложения "Русско-</a:t>
            </a:r>
            <a:r>
              <a:rPr lang="ru-RU" sz="2000" b="1" dirty="0" err="1"/>
              <a:t>Памирский</a:t>
            </a:r>
            <a:r>
              <a:rPr lang="ru-RU" sz="2000" b="1" dirty="0"/>
              <a:t> Словарь" были достигнуты следующие результаты</a:t>
            </a:r>
            <a:r>
              <a:rPr lang="ru-RU" sz="2000" b="1" dirty="0" smtClean="0"/>
              <a:t>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Анализ </a:t>
            </a:r>
            <a:r>
              <a:rPr lang="ru-RU" b="1" dirty="0"/>
              <a:t>и систематизация особенностей Русско-</a:t>
            </a:r>
            <a:r>
              <a:rPr lang="ru-RU" b="1" dirty="0" err="1"/>
              <a:t>Памирского</a:t>
            </a:r>
            <a:r>
              <a:rPr lang="ru-RU" b="1" dirty="0"/>
              <a:t> языка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ru-RU" b="1" dirty="0"/>
              <a:t>Разработка требований и проектирование приложения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ru-RU" b="1" dirty="0"/>
              <a:t>Определены основные функции и возможности приложения, включая перевод слов и фраз, сохранение избранных слов и поддержка офлайн-режима</a:t>
            </a:r>
            <a:r>
              <a:rPr lang="ru-RU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b="1" dirty="0"/>
              <a:t>Реализован удобный и интуитивно понятный интерфейс, адаптированный для различных устройств</a:t>
            </a:r>
            <a:r>
              <a:rPr lang="ru-RU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b="1" dirty="0"/>
              <a:t>Внедрены основные функциональные возможности, такие как поиск слов, сохранение избранных и доступ к переводу в офлайн-режиме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2050" name="Picture 2" descr="C:\Users\asans\OneDrive\Изображения\Снимки экрана\Снимок экрана 2024-06-11 0042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0" y="904875"/>
            <a:ext cx="27432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7" descr="Цифровой фон точек данных">
            <a:extLst>
              <a:ext uri="{FF2B5EF4-FFF2-40B4-BE49-F238E27FC236}">
                <a16:creationId xmlns=""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700562656"/>
              </p:ext>
            </p:extLst>
          </p:nvPr>
        </p:nvGraphicFramePr>
        <p:xfrm>
          <a:off x="895149" y="266700"/>
          <a:ext cx="9894771" cy="575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22648686"/>
              </p:ext>
            </p:extLst>
          </p:nvPr>
        </p:nvGraphicFramePr>
        <p:xfrm>
          <a:off x="647700" y="1370964"/>
          <a:ext cx="10372725" cy="4923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1" y="1666875"/>
            <a:ext cx="5517889" cy="2228850"/>
          </a:xfrm>
          <a:noFill/>
        </p:spPr>
        <p:txBody>
          <a:bodyPr rtlCol="0" anchor="b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Спасибо</a:t>
            </a:r>
            <a:br>
              <a:rPr lang="ru-RU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ru-RU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за Внимание</a:t>
            </a:r>
            <a:endParaRPr lang="ru-RU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asans\OneDrive\Изображения\Снимки экрана\Снимок экрана 2024-06-11 0042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50" y="575611"/>
            <a:ext cx="2879725" cy="603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33713516_win32_SL_V10" id="{E46C2CD7-2554-477F-A8C8-CFF94EB09A28}" vid="{537905CE-FEA4-4496-8A76-17AAC9F79BF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</TotalTime>
  <Words>467</Words>
  <Application>Microsoft Office PowerPoint</Application>
  <PresentationFormat>Произвольный</PresentationFormat>
  <Paragraphs>44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3DFloatVTI</vt:lpstr>
      <vt:lpstr>Министерство науки и высшего образования Российской Федерации ФГБОУ ВО «Марийский государственный университет» Институт цифровых технологий Физико-математический факультет Кафедра прикладной математики и информатики Направление подготовки: 09.03.02 Информационные системы и технологии    Направленность (профиль) программы: Программирование и контроль  качества программного обеспечения    Выпускная квалификационная работа студента очной формы обучения, 4 курса, группы СИ-45  Бахтоваршоев Асаншо Мехтаршоевич на тему:  «Разработка  Мобильной приложение Русско-Памиирский словарь»                                                                                            Руководитель ВКР:                                                                                         кандидат пед. наук, доцент                                                                                    И.Б. Кондратенко                                                                                       Студент:                                                                                          А.М. Бахтоваршоев           Йошкар-Ола      2024</vt:lpstr>
      <vt:lpstr>Актуальность разработки мобильного приложения “Русско-Памирский словарь” </vt:lpstr>
      <vt:lpstr>Презентация PowerPoint</vt:lpstr>
      <vt:lpstr>Сравнительная характеристика аналогов </vt:lpstr>
      <vt:lpstr>Результаты</vt:lpstr>
      <vt:lpstr>Презентация PowerPoint</vt:lpstr>
      <vt:lpstr>Спасибо 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 презентация</dc:title>
  <cp:lastModifiedBy>Bakhtovarshoev 01</cp:lastModifiedBy>
  <cp:revision>20</cp:revision>
  <dcterms:created xsi:type="dcterms:W3CDTF">2023-12-19T21:03:45Z</dcterms:created>
  <dcterms:modified xsi:type="dcterms:W3CDTF">2024-06-13T13:36:55Z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