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71" r:id="rId6"/>
    <p:sldId id="263" r:id="rId7"/>
    <p:sldId id="273" r:id="rId8"/>
    <p:sldId id="274" r:id="rId9"/>
    <p:sldId id="275" r:id="rId10"/>
    <p:sldId id="276" r:id="rId11"/>
    <p:sldId id="272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8" r:id="rId20"/>
    <p:sldId id="279" r:id="rId21"/>
    <p:sldId id="281" r:id="rId22"/>
    <p:sldId id="280" r:id="rId23"/>
    <p:sldId id="282" r:id="rId24"/>
    <p:sldId id="277" r:id="rId25"/>
    <p:sldId id="283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CFE2-D30B-47FA-B7E7-8C1ED1414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9784C-1DCB-4810-B247-5D7441E3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1234-2564-47A8-A123-9949D5CA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723B-8E3A-4257-A30A-A6E7D2BB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8E04-4AF6-4386-BC3F-66888F5A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989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405D-E329-4394-80CD-0D7C37CB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FD0BA-B4FC-41A6-ACEB-6461ABC52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153A-FD60-4CCC-ABA7-3A348F7D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F00B-601F-4241-BF21-DBE6F9C7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24D1-2615-43D0-8E71-6AF116E3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58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E33A6-DF59-4CEA-8FCC-87A4AF930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942EA-155B-4CD9-BF6D-3C4D54C3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374B-5AEE-4B04-9703-73A8ED72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D62B4-BD85-427A-9229-3ED5E34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FD18-EDA6-4048-8572-F9FAFAA8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879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7F9D-350E-4486-B795-1E0FF469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84D0-CF4F-4494-8324-18430295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379B-4AF6-4598-BBAD-A854CC85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16D3-2225-49D7-82AE-25C7AC26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AF70-5A51-4B26-82F7-E9AF83A9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84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8CB7-C075-4E7C-9A89-80D98E4E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07C8E-3F59-4ADA-BB41-EDCCBB52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70EA-80EA-4D28-A1C1-1098D87A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D07B-21AD-452C-9610-95FBFA9D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0789B-7011-43AF-AE9E-8FBCCF3B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3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5041-9841-45F0-BEB2-8D333AEE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30DC-591D-4484-9D88-35EB1D626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1016-4848-4D0D-A552-B9093DE2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EFEB3-DB48-4082-A657-F00898EB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AA08F-A87B-4834-B489-B20EA9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BD220-6804-4A63-A94D-ED436A73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49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44B5-3BF8-44CA-8D45-163015EA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F2D4-8436-4EF2-AC19-044626BF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64357-FA4E-42A1-A9F1-A1AA8AF8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931BB-61A4-415A-80DD-93404B1A0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0E235-45A2-4A70-8C69-5A57E0F3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E917B-4BA8-448A-85B6-33402024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DEFBE-3F8F-42F0-94D0-6DC7DE28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F947A-A366-4A56-8919-5231A72E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22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BF8-CCC8-43D7-83E8-A3FFFC6B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1DAF3-F73B-4B5E-80F1-BF97BCA9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2B7CF-2392-4F79-857E-E08E1580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68C31-F16F-4B30-B10F-56EB5666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520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E057C-C50F-4B72-8AF2-4FFA5A4A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5040A-A7A5-48E1-8BF5-90FC2791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184C4-40B4-4EBC-8331-04B8FE3C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439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BD3F-174E-4CA7-A596-E274351C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FCCF-01E7-4017-BE4C-9642352E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5AFB2-D0BC-4BCB-862E-6305BCCA4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1688A-068E-479C-B32C-F4F58686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87DA-3DE7-46C3-8467-080D7636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DBB25-84EE-4324-9E87-E54CB741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147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6719-84B0-449E-83D5-B33CA207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10BC-C2C1-4928-BE1C-09DC67756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F7F38-5148-4098-8B7A-16C13F9A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6019-A980-4200-BA94-8CD651F8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F2727-6E12-4AAA-B900-1C9221E6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AEE9B-EBF0-469C-BEC5-8987259F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659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51676-12E2-4B2A-B9B5-EF2D95AA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E1AE2-CC59-4902-B4DB-E88A2BC5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7A7E-3DEC-4200-8BD4-237A23650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712C-4F95-4F4E-BA32-BD315BB310C1}" type="datetimeFigureOut">
              <a:rPr lang="id-ID" smtClean="0"/>
              <a:t>16/08/2024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D1FEB-E248-49BC-82E0-97D47C920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D7B1A-67D7-4315-BDD0-CBA2DC84F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182C-4D44-4867-AC07-5F4462AF2D5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764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7F5CAC-83D6-4958-9684-F00A2F4F7484}"/>
              </a:ext>
            </a:extLst>
          </p:cNvPr>
          <p:cNvSpPr/>
          <p:nvPr/>
        </p:nvSpPr>
        <p:spPr>
          <a:xfrm>
            <a:off x="336000" y="338666"/>
            <a:ext cx="11520000" cy="2880000"/>
          </a:xfrm>
          <a:prstGeom prst="roundRect">
            <a:avLst>
              <a:gd name="adj" fmla="val 91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800" dirty="0">
                <a:solidFill>
                  <a:schemeClr val="tx1"/>
                </a:solidFill>
                <a:latin typeface="AlphaHeadlineCE-Bold" panose="02000506030000020004" pitchFamily="2" charset="-18"/>
              </a:rPr>
              <a:t>AI Machine Learning </a:t>
            </a:r>
          </a:p>
          <a:p>
            <a:pPr algn="ctr"/>
            <a:r>
              <a:rPr lang="en-ID" sz="4800" dirty="0" err="1">
                <a:solidFill>
                  <a:schemeClr val="tx1"/>
                </a:solidFill>
                <a:latin typeface="AlphaHeadlineCE-Bold" panose="02000506030000020004" pitchFamily="2" charset="-18"/>
              </a:rPr>
              <a:t>dengan</a:t>
            </a:r>
            <a:r>
              <a:rPr lang="en-ID" sz="4800" dirty="0">
                <a:solidFill>
                  <a:schemeClr val="tx1"/>
                </a:solidFill>
                <a:latin typeface="AlphaHeadlineCE-Bold" panose="02000506030000020004" pitchFamily="2" charset="-18"/>
              </a:rPr>
              <a:t> Google </a:t>
            </a:r>
            <a:r>
              <a:rPr lang="en-ID" sz="4800" dirty="0" err="1">
                <a:solidFill>
                  <a:schemeClr val="tx1"/>
                </a:solidFill>
                <a:latin typeface="AlphaHeadlineCE-Bold" panose="02000506030000020004" pitchFamily="2" charset="-18"/>
              </a:rPr>
              <a:t>Colab</a:t>
            </a:r>
            <a:r>
              <a:rPr lang="en-ID" sz="4800" dirty="0">
                <a:solidFill>
                  <a:schemeClr val="tx1"/>
                </a:solidFill>
                <a:latin typeface="AlphaHeadlineCE-Bold" panose="02000506030000020004" pitchFamily="2" charset="-18"/>
              </a:rPr>
              <a:t> </a:t>
            </a:r>
          </a:p>
          <a:p>
            <a:pPr algn="ctr"/>
            <a:r>
              <a:rPr lang="en-ID" sz="4800" dirty="0" err="1">
                <a:solidFill>
                  <a:schemeClr val="tx1"/>
                </a:solidFill>
                <a:latin typeface="AlphaHeadlineCE-Bold" panose="02000506030000020004" pitchFamily="2" charset="-18"/>
              </a:rPr>
              <a:t>bersama</a:t>
            </a:r>
            <a:r>
              <a:rPr lang="en-ID" sz="4800" dirty="0">
                <a:solidFill>
                  <a:schemeClr val="tx1"/>
                </a:solidFill>
                <a:latin typeface="AlphaHeadlineCE-Bold" panose="02000506030000020004" pitchFamily="2" charset="-18"/>
              </a:rPr>
              <a:t> Di </a:t>
            </a:r>
            <a:r>
              <a:rPr lang="en-ID" sz="4800" dirty="0" err="1">
                <a:solidFill>
                  <a:schemeClr val="tx1"/>
                </a:solidFill>
                <a:latin typeface="AlphaHeadlineCE-Bold" panose="02000506030000020004" pitchFamily="2" charset="-18"/>
              </a:rPr>
              <a:t>Bimbing</a:t>
            </a:r>
            <a:r>
              <a:rPr lang="en-ID" sz="4800" dirty="0">
                <a:solidFill>
                  <a:schemeClr val="tx1"/>
                </a:solidFill>
                <a:latin typeface="AlphaHeadlineCE-Bold" panose="02000506030000020004" pitchFamily="2" charset="-18"/>
              </a:rPr>
              <a:t> ID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8EEBF7-BFA6-4A61-A5F1-CF1FA8FF7212}"/>
              </a:ext>
            </a:extLst>
          </p:cNvPr>
          <p:cNvSpPr/>
          <p:nvPr/>
        </p:nvSpPr>
        <p:spPr>
          <a:xfrm>
            <a:off x="6456000" y="3639334"/>
            <a:ext cx="5400000" cy="2880000"/>
          </a:xfrm>
          <a:prstGeom prst="roundRect">
            <a:avLst>
              <a:gd name="adj" fmla="val 84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3600" dirty="0">
                <a:latin typeface="AlphaHeadlineCE-Bold" panose="02000506030000020004" pitchFamily="2" charset="-18"/>
              </a:rPr>
              <a:t>Dhiya Athaya Khairi</a:t>
            </a:r>
          </a:p>
          <a:p>
            <a:pPr algn="ctr"/>
            <a:r>
              <a:rPr lang="en-ID" sz="3600" dirty="0">
                <a:latin typeface="AlphaHeadlineCE-Bold" panose="02000506030000020004" pitchFamily="2" charset="-18"/>
              </a:rPr>
              <a:t>Fresh Graduate SPWK</a:t>
            </a:r>
          </a:p>
        </p:txBody>
      </p:sp>
    </p:spTree>
    <p:extLst>
      <p:ext uri="{BB962C8B-B14F-4D97-AF65-F5344CB8AC3E}">
        <p14:creationId xmlns:p14="http://schemas.microsoft.com/office/powerpoint/2010/main" val="388354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Splitting the Data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8400" y="1470867"/>
            <a:ext cx="11520000" cy="50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Data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data[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x = data[data['kolom_1','kolom_2',..., '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kolom_n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']]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x.head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Scoring Data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'Scores'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y.head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Import Machine Learning Data from scikit learn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Split the data for train and test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75:25 or 70:30 or 80:20 or 85:15, train size &gt; test size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475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 err="1">
                <a:latin typeface="AlphaHeadlineCE-Bold" panose="02000506030000020004" pitchFamily="2" charset="-18"/>
              </a:rPr>
              <a:t>Pemeriksaan</a:t>
            </a:r>
            <a:r>
              <a:rPr lang="en-ID" sz="4800" dirty="0">
                <a:latin typeface="AlphaHeadlineCE-Bold" panose="02000506030000020004" pitchFamily="2" charset="-18"/>
              </a:rPr>
              <a:t> Kode AI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400" dirty="0" err="1">
                <a:latin typeface="Exo 2 Medium" pitchFamily="2" charset="0"/>
              </a:rPr>
              <a:t>Untuk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berjaga</a:t>
            </a:r>
            <a:r>
              <a:rPr lang="en-ID" sz="2400" dirty="0">
                <a:latin typeface="Exo 2 Medium" pitchFamily="2" charset="0"/>
              </a:rPr>
              <a:t>-jaga, </a:t>
            </a:r>
            <a:r>
              <a:rPr lang="en-ID" sz="2400" dirty="0" err="1">
                <a:latin typeface="Exo 2 Medium" pitchFamily="2" charset="0"/>
              </a:rPr>
              <a:t>setiap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akhir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bagian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harus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diperiksa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dengan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kode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sebagai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berikut</a:t>
            </a:r>
            <a:r>
              <a:rPr lang="en-ID" sz="2400" dirty="0">
                <a:latin typeface="Exo 2 Medium" pitchFamily="2" charset="0"/>
              </a:rPr>
              <a:t>. Akan </a:t>
            </a:r>
            <a:r>
              <a:rPr lang="en-ID" sz="2400" dirty="0" err="1">
                <a:latin typeface="Exo 2 Medium" pitchFamily="2" charset="0"/>
              </a:rPr>
              <a:t>terjadi</a:t>
            </a:r>
            <a:r>
              <a:rPr lang="en-ID" sz="2400" dirty="0">
                <a:latin typeface="Exo 2 Medium" pitchFamily="2" charset="0"/>
              </a:rPr>
              <a:t> Error </a:t>
            </a:r>
            <a:r>
              <a:rPr lang="en-ID" sz="2400" dirty="0" err="1">
                <a:latin typeface="Exo 2 Medium" pitchFamily="2" charset="0"/>
              </a:rPr>
              <a:t>apabila</a:t>
            </a:r>
            <a:r>
              <a:rPr lang="en-ID" sz="2400" dirty="0">
                <a:latin typeface="Exo 2 Medium" pitchFamily="2" charset="0"/>
              </a:rPr>
              <a:t> array </a:t>
            </a:r>
            <a:r>
              <a:rPr lang="en-ID" sz="2400" dirty="0" err="1">
                <a:latin typeface="Exo 2 Medium" pitchFamily="2" charset="0"/>
              </a:rPr>
              <a:t>dalam</a:t>
            </a:r>
            <a:r>
              <a:rPr lang="en-ID" sz="2400" dirty="0">
                <a:latin typeface="Exo 2 Medium" pitchFamily="2" charset="0"/>
              </a:rPr>
              <a:t> data </a:t>
            </a:r>
            <a:r>
              <a:rPr lang="en-ID" sz="2400" dirty="0" err="1">
                <a:latin typeface="Exo 2 Medium" pitchFamily="2" charset="0"/>
              </a:rPr>
              <a:t>bukan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dalam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dua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dimensi</a:t>
            </a:r>
            <a:endParaRPr lang="id-ID" sz="24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Kode</a:t>
            </a: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"Length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"Length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"Length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"Length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"Length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Hasil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19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19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19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19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8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2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 err="1">
                <a:latin typeface="AlphaHeadlineCE-Bold" panose="02000506030000020004" pitchFamily="2" charset="-18"/>
              </a:rPr>
              <a:t>Mengimpor</a:t>
            </a:r>
            <a:r>
              <a:rPr lang="en-ID" sz="4800" dirty="0">
                <a:latin typeface="AlphaHeadlineCE-Bold" panose="02000506030000020004" pitchFamily="2" charset="-18"/>
              </a:rPr>
              <a:t> Linear Regression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400" dirty="0">
                <a:latin typeface="Exo 2 Medium" pitchFamily="2" charset="0"/>
              </a:rPr>
              <a:t>Linear Regression </a:t>
            </a:r>
            <a:r>
              <a:rPr lang="en-ID" sz="2400" dirty="0" err="1">
                <a:latin typeface="Exo 2 Medium" pitchFamily="2" charset="0"/>
              </a:rPr>
              <a:t>dapat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digunakan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setelah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mengaktifkan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kode</a:t>
            </a:r>
            <a:r>
              <a:rPr lang="en-ID" sz="2400" dirty="0">
                <a:latin typeface="Exo 2 Medium" pitchFamily="2" charset="0"/>
              </a:rPr>
              <a:t> AI </a:t>
            </a:r>
            <a:r>
              <a:rPr lang="en-ID" sz="2400" dirty="0" err="1">
                <a:latin typeface="Exo 2 Medium" pitchFamily="2" charset="0"/>
              </a:rPr>
              <a:t>sebagai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berikut</a:t>
            </a:r>
            <a:r>
              <a:rPr lang="en-ID" sz="2400" dirty="0">
                <a:latin typeface="Exo 2 Medium" pitchFamily="2" charset="0"/>
              </a:rPr>
              <a:t>:</a:t>
            </a:r>
            <a:endParaRPr lang="id-ID" sz="24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install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scikit-learn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Importing Linear Regression Model from Scikit Learn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0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 err="1">
                <a:latin typeface="AlphaHeadlineCE-Bold" panose="02000506030000020004" pitchFamily="2" charset="-18"/>
              </a:rPr>
              <a:t>Mencetak</a:t>
            </a:r>
            <a:r>
              <a:rPr lang="en-ID" sz="4800" dirty="0">
                <a:latin typeface="AlphaHeadlineCE-Bold" panose="02000506030000020004" pitchFamily="2" charset="-18"/>
              </a:rPr>
              <a:t> Kode AI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400" dirty="0">
                <a:latin typeface="Exo 2 Medium" pitchFamily="2" charset="0"/>
              </a:rPr>
              <a:t>Shape </a:t>
            </a:r>
            <a:r>
              <a:rPr lang="en-ID" sz="2400" dirty="0" err="1">
                <a:latin typeface="Exo 2 Medium" pitchFamily="2" charset="0"/>
              </a:rPr>
              <a:t>dalam</a:t>
            </a:r>
            <a:r>
              <a:rPr lang="en-ID" sz="2400" dirty="0">
                <a:latin typeface="Exo 2 Medium" pitchFamily="2" charset="0"/>
              </a:rPr>
              <a:t> X &amp; Y Test &amp; Train </a:t>
            </a:r>
            <a:r>
              <a:rPr lang="en-ID" sz="2400" dirty="0" err="1">
                <a:latin typeface="Exo 2 Medium" pitchFamily="2" charset="0"/>
              </a:rPr>
              <a:t>dapat</a:t>
            </a:r>
            <a:r>
              <a:rPr lang="en-ID" sz="2400" dirty="0">
                <a:latin typeface="Exo 2 Medium" pitchFamily="2" charset="0"/>
              </a:rPr>
              <a:t> di-print </a:t>
            </a:r>
            <a:r>
              <a:rPr lang="en-ID" sz="2400" dirty="0" err="1">
                <a:latin typeface="Exo 2 Medium" pitchFamily="2" charset="0"/>
              </a:rPr>
              <a:t>dengan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menggunakan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komando</a:t>
            </a:r>
            <a:r>
              <a:rPr lang="en-ID" sz="2400" dirty="0">
                <a:latin typeface="Exo 2 Medium" pitchFamily="2" charset="0"/>
              </a:rPr>
              <a:t> AI </a:t>
            </a:r>
            <a:r>
              <a:rPr lang="en-ID" sz="2400" dirty="0" err="1">
                <a:latin typeface="Exo 2 Medium" pitchFamily="2" charset="0"/>
              </a:rPr>
              <a:t>sebagai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berikut</a:t>
            </a:r>
            <a:endParaRPr lang="id-ID" sz="24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 Kode AI</a:t>
            </a: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y_train.shape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y_test.shape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y_pred.shape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Output Kode AI</a:t>
            </a:r>
          </a:p>
          <a:p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(6,) (6,) (19,) (19,) (8, 1)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9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New Axis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400" dirty="0" err="1">
                <a:latin typeface="Exo 2 Medium" pitchFamily="2" charset="0"/>
              </a:rPr>
              <a:t>Untuk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membuat</a:t>
            </a:r>
            <a:r>
              <a:rPr lang="en-ID" sz="2400" dirty="0">
                <a:latin typeface="Exo 2 Medium" pitchFamily="2" charset="0"/>
              </a:rPr>
              <a:t> Axis </a:t>
            </a:r>
            <a:r>
              <a:rPr lang="en-ID" sz="2400" dirty="0" err="1">
                <a:latin typeface="Exo 2 Medium" pitchFamily="2" charset="0"/>
              </a:rPr>
              <a:t>baru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dapat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mengaktifkan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Komando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sebagai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berikut</a:t>
            </a:r>
            <a:r>
              <a:rPr lang="en-ID" sz="2400" dirty="0">
                <a:latin typeface="Exo 2 Medium" pitchFamily="2" charset="0"/>
              </a:rPr>
              <a:t>:</a:t>
            </a:r>
            <a:endParaRPr lang="id-ID" sz="24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New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Axis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in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Array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)[:,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np.newaxis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)[:,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np.newaxis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9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360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Array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400" dirty="0">
                <a:latin typeface="Exo 2 Medium" pitchFamily="2" charset="0"/>
              </a:rPr>
              <a:t>Array </a:t>
            </a:r>
            <a:r>
              <a:rPr lang="en-ID" sz="2400" dirty="0" err="1">
                <a:latin typeface="Exo 2 Medium" pitchFamily="2" charset="0"/>
              </a:rPr>
              <a:t>untuk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x_train</a:t>
            </a:r>
            <a:r>
              <a:rPr lang="en-ID" sz="2400" dirty="0">
                <a:latin typeface="Exo 2 Medium" pitchFamily="2" charset="0"/>
              </a:rPr>
              <a:t>, </a:t>
            </a:r>
            <a:r>
              <a:rPr lang="en-ID" sz="2400" dirty="0" err="1">
                <a:latin typeface="Exo 2 Medium" pitchFamily="2" charset="0"/>
              </a:rPr>
              <a:t>y_train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x_test</a:t>
            </a:r>
            <a:r>
              <a:rPr lang="en-ID" sz="2400" dirty="0">
                <a:latin typeface="Exo 2 Medium" pitchFamily="2" charset="0"/>
              </a:rPr>
              <a:t>, </a:t>
            </a:r>
            <a:r>
              <a:rPr lang="en-ID" sz="2400" dirty="0" err="1">
                <a:latin typeface="Exo 2 Medium" pitchFamily="2" charset="0"/>
              </a:rPr>
              <a:t>y_test</a:t>
            </a:r>
            <a:r>
              <a:rPr lang="en-ID" sz="2400" dirty="0">
                <a:latin typeface="Exo 2 Medium" pitchFamily="2" charset="0"/>
              </a:rPr>
              <a:t> dan </a:t>
            </a:r>
            <a:r>
              <a:rPr lang="en-ID" sz="2400" dirty="0" err="1">
                <a:latin typeface="Exo 2 Medium" pitchFamily="2" charset="0"/>
              </a:rPr>
              <a:t>y_pred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dapat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diaktifkan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dengan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komando</a:t>
            </a:r>
            <a:r>
              <a:rPr lang="en-ID" sz="2400" dirty="0">
                <a:latin typeface="Exo 2 Medium" pitchFamily="2" charset="0"/>
              </a:rPr>
              <a:t> di </a:t>
            </a:r>
            <a:r>
              <a:rPr lang="en-ID" sz="2400" dirty="0" err="1">
                <a:latin typeface="Exo 2 Medium" pitchFamily="2" charset="0"/>
              </a:rPr>
              <a:t>atas</a:t>
            </a:r>
            <a:r>
              <a:rPr lang="en-ID" sz="2400" dirty="0">
                <a:latin typeface="Exo 2 Medium" pitchFamily="2" charset="0"/>
              </a:rPr>
              <a:t>. </a:t>
            </a:r>
            <a:r>
              <a:rPr lang="en-ID" sz="2400" dirty="0" err="1">
                <a:latin typeface="Exo 2 Medium" pitchFamily="2" charset="0"/>
              </a:rPr>
              <a:t>Hasilnya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dapat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dilihat</a:t>
            </a:r>
            <a:r>
              <a:rPr lang="en-ID" sz="2400" dirty="0">
                <a:latin typeface="Exo 2 Medium" pitchFamily="2" charset="0"/>
              </a:rPr>
              <a:t> di </a:t>
            </a:r>
            <a:r>
              <a:rPr lang="en-ID" sz="2400" dirty="0" err="1">
                <a:latin typeface="Exo 2 Medium" pitchFamily="2" charset="0"/>
              </a:rPr>
              <a:t>sebelah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kanan</a:t>
            </a:r>
            <a:r>
              <a:rPr lang="en-ID" sz="2400" dirty="0">
                <a:latin typeface="Exo 2 Medium" pitchFamily="2" charset="0"/>
              </a:rPr>
              <a:t>.</a:t>
            </a:r>
          </a:p>
          <a:p>
            <a:pPr algn="just"/>
            <a:endParaRPr lang="en-ID" sz="2400" dirty="0">
              <a:latin typeface="Exo 2 Medium" pitchFamily="2" charset="0"/>
            </a:endParaRPr>
          </a:p>
          <a:p>
            <a:pPr algn="just"/>
            <a:r>
              <a:rPr lang="en-ID" sz="2400" dirty="0" err="1">
                <a:latin typeface="Exo 2 Medium" pitchFamily="2" charset="0"/>
              </a:rPr>
              <a:t>X_Test</a:t>
            </a:r>
            <a:r>
              <a:rPr lang="en-ID" sz="2400" dirty="0">
                <a:latin typeface="Exo 2 Medium" pitchFamily="2" charset="0"/>
              </a:rPr>
              <a:t> dan </a:t>
            </a:r>
            <a:r>
              <a:rPr lang="en-ID" sz="2400" dirty="0" err="1">
                <a:latin typeface="Exo 2 Medium" pitchFamily="2" charset="0"/>
              </a:rPr>
              <a:t>Y_test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akan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menghasilkan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tabel</a:t>
            </a:r>
            <a:endParaRPr lang="id-ID" sz="24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08547"/>
            <a:ext cx="7200000" cy="630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array([[7.8],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   [5.5],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   [7.7],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   [1.1],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   [7.4],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   [9.2]])</a:t>
            </a:r>
          </a:p>
          <a:p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array([[86],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[60],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[85],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[17],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[69],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[88]])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array([[57.51914132],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[55.69463327],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[56.97567084],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[55.84991055],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[55.03470483],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[55.22880143],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[57.79087657],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[57.16976744]])</a:t>
            </a:r>
            <a:endParaRPr lang="id-ID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5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Model Linear Regression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400" dirty="0">
                <a:latin typeface="Exo 2 Medium" pitchFamily="2" charset="0"/>
              </a:rPr>
              <a:t>Model </a:t>
            </a:r>
            <a:r>
              <a:rPr lang="en-ID" sz="2400" dirty="0" err="1">
                <a:latin typeface="Exo 2 Medium" pitchFamily="2" charset="0"/>
              </a:rPr>
              <a:t>untuk</a:t>
            </a:r>
            <a:r>
              <a:rPr lang="en-ID" sz="2400" dirty="0">
                <a:latin typeface="Exo 2 Medium" pitchFamily="2" charset="0"/>
              </a:rPr>
              <a:t> Linear Regression </a:t>
            </a:r>
            <a:r>
              <a:rPr lang="en-ID" sz="2400" dirty="0" err="1">
                <a:latin typeface="Exo 2 Medium" pitchFamily="2" charset="0"/>
              </a:rPr>
              <a:t>dihasilkan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dengan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komando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berikut</a:t>
            </a:r>
            <a:r>
              <a:rPr lang="en-ID" sz="2400" dirty="0">
                <a:latin typeface="Exo 2 Medium" pitchFamily="2" charset="0"/>
              </a:rPr>
              <a:t>.</a:t>
            </a:r>
            <a:endParaRPr lang="id-ID" sz="24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Fitting the model using Linear Regression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lr_model.fit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Predicting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Scoring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Values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lr_model.predict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x_test.values.reshape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UTS dan UAS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y_pred_train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lr.model.predict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 # Ujian Harian, Kuis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3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Error </a:t>
            </a:r>
            <a:r>
              <a:rPr lang="en-ID" sz="4800" dirty="0" err="1">
                <a:latin typeface="AlphaHeadlineCE-Bold" panose="02000506030000020004" pitchFamily="2" charset="-18"/>
              </a:rPr>
              <a:t>dalam</a:t>
            </a:r>
            <a:r>
              <a:rPr lang="en-ID" sz="4800" dirty="0">
                <a:latin typeface="AlphaHeadlineCE-Bold" panose="02000506030000020004" pitchFamily="2" charset="-18"/>
              </a:rPr>
              <a:t> Coding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 err="1">
                <a:latin typeface="Exo 2 Medium" pitchFamily="2" charset="0"/>
              </a:rPr>
              <a:t>Dalam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pengerjaan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tugas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ini</a:t>
            </a:r>
            <a:r>
              <a:rPr lang="en-ID" dirty="0">
                <a:latin typeface="Exo 2 Medium" pitchFamily="2" charset="0"/>
              </a:rPr>
              <a:t>, </a:t>
            </a:r>
            <a:r>
              <a:rPr lang="en-ID" dirty="0" err="1">
                <a:latin typeface="Exo 2 Medium" pitchFamily="2" charset="0"/>
              </a:rPr>
              <a:t>sering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ditemukan</a:t>
            </a:r>
            <a:r>
              <a:rPr lang="en-ID" dirty="0">
                <a:latin typeface="Exo 2 Medium" pitchFamily="2" charset="0"/>
              </a:rPr>
              <a:t> error </a:t>
            </a:r>
            <a:r>
              <a:rPr lang="en-ID" dirty="0" err="1">
                <a:latin typeface="Exo 2 Medium" pitchFamily="2" charset="0"/>
              </a:rPr>
              <a:t>sebagai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berikut</a:t>
            </a:r>
            <a:r>
              <a:rPr lang="en-ID" dirty="0">
                <a:latin typeface="Exo 2 Medium" pitchFamily="2" charset="0"/>
              </a:rPr>
              <a:t>. </a:t>
            </a:r>
            <a:r>
              <a:rPr lang="en-ID" dirty="0" err="1">
                <a:latin typeface="Exo 2 Medium" pitchFamily="2" charset="0"/>
              </a:rPr>
              <a:t>Apabila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terdapat</a:t>
            </a:r>
            <a:r>
              <a:rPr lang="en-ID" dirty="0">
                <a:latin typeface="Exo 2 Medium" pitchFamily="2" charset="0"/>
              </a:rPr>
              <a:t> error </a:t>
            </a:r>
            <a:r>
              <a:rPr lang="en-ID" dirty="0" err="1">
                <a:latin typeface="Exo 2 Medium" pitchFamily="2" charset="0"/>
              </a:rPr>
              <a:t>bisa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menggunakan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bantuan</a:t>
            </a:r>
            <a:r>
              <a:rPr lang="en-ID" dirty="0">
                <a:latin typeface="Exo 2 Medium" pitchFamily="2" charset="0"/>
              </a:rPr>
              <a:t> di </a:t>
            </a:r>
            <a:r>
              <a:rPr lang="en-ID" dirty="0" err="1">
                <a:latin typeface="Exo 2 Medium" pitchFamily="2" charset="0"/>
              </a:rPr>
              <a:t>bawah</a:t>
            </a:r>
            <a:r>
              <a:rPr lang="en-ID" dirty="0">
                <a:latin typeface="Exo 2 Medium" pitchFamily="2" charset="0"/>
              </a:rPr>
              <a:t>.</a:t>
            </a:r>
          </a:p>
          <a:p>
            <a:pPr algn="just"/>
            <a:endParaRPr lang="en-ID" dirty="0">
              <a:latin typeface="Exo 2 Medium" pitchFamily="2" charset="0"/>
            </a:endParaRPr>
          </a:p>
          <a:p>
            <a:pPr algn="just"/>
            <a:r>
              <a:rPr lang="en-ID" dirty="0" err="1">
                <a:latin typeface="Exo 2 Medium" pitchFamily="2" charset="0"/>
              </a:rPr>
              <a:t>Sebagai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catatan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tambahan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dalam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pengerjaan</a:t>
            </a:r>
            <a:r>
              <a:rPr lang="en-ID" dirty="0">
                <a:latin typeface="Exo 2 Medium" pitchFamily="2" charset="0"/>
              </a:rPr>
              <a:t> dataset </a:t>
            </a:r>
            <a:r>
              <a:rPr lang="en-ID" dirty="0" err="1">
                <a:latin typeface="Exo 2 Medium" pitchFamily="2" charset="0"/>
              </a:rPr>
              <a:t>ini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sering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terjadi</a:t>
            </a:r>
            <a:r>
              <a:rPr lang="en-ID" dirty="0">
                <a:latin typeface="Exo 2 Medium" pitchFamily="2" charset="0"/>
              </a:rPr>
              <a:t> “screen freeze” </a:t>
            </a:r>
            <a:r>
              <a:rPr lang="en-ID" dirty="0" err="1">
                <a:latin typeface="Exo 2 Medium" pitchFamily="2" charset="0"/>
              </a:rPr>
              <a:t>sehingga</a:t>
            </a:r>
            <a:r>
              <a:rPr lang="en-ID" dirty="0">
                <a:latin typeface="Exo 2 Medium" pitchFamily="2" charset="0"/>
              </a:rPr>
              <a:t> laptop </a:t>
            </a:r>
            <a:r>
              <a:rPr lang="en-ID" dirty="0" err="1">
                <a:latin typeface="Exo 2 Medium" pitchFamily="2" charset="0"/>
              </a:rPr>
              <a:t>sering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harus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dimatikan</a:t>
            </a:r>
            <a:r>
              <a:rPr lang="en-ID" dirty="0">
                <a:latin typeface="Exo 2 Medium" pitchFamily="2" charset="0"/>
              </a:rPr>
              <a:t> dan </a:t>
            </a:r>
            <a:r>
              <a:rPr lang="en-ID" dirty="0" err="1">
                <a:latin typeface="Exo 2 Medium" pitchFamily="2" charset="0"/>
              </a:rPr>
              <a:t>dinyalakan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lagi</a:t>
            </a:r>
            <a:r>
              <a:rPr lang="en-ID" dirty="0">
                <a:latin typeface="Exo 2 Medium" pitchFamily="2" charset="0"/>
              </a:rPr>
              <a:t> agar </a:t>
            </a:r>
            <a:r>
              <a:rPr lang="en-ID" dirty="0" err="1">
                <a:latin typeface="Exo 2 Medium" pitchFamily="2" charset="0"/>
              </a:rPr>
              <a:t>bebas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dari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permasalahan</a:t>
            </a:r>
            <a:r>
              <a:rPr lang="en-ID">
                <a:latin typeface="Exo 2 Medium" pitchFamily="2" charset="0"/>
              </a:rPr>
              <a:t>.</a:t>
            </a:r>
            <a:endParaRPr lang="id-ID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           Traceback (most recent call last)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&lt;ipython-input-168-82b6d72249ae&gt; in &lt;cell line: 2&gt;()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1 # Predicting the Scoring for the Test Values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----&gt; 2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lr_model.predict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# UTS dan UAS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3 #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y_pred_train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lr.model.predict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#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Ujian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Harian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Kuis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frames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/usr/local/lib/python3.10/dist-packages/sklearn/utils/validation.py in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check_array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(array,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accept_sparse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accept_large_sparse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order, copy,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force_all_finite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ensure_2d,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allow_nd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ensure_min_samples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ensure_min_features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estimator,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input_name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936             # If input is 1D raise error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937             if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array.ndim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1: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--&gt; 938                 raise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939                     "Expected 2D array, got 1D array instead:\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narray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={}.\n"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940                     "Reshape your data either using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array.reshape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(-1, 1) if "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Expected 2D array, got 1D array instead: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array=[8.3 2.5 2.5 6.9 5.9 2.7 3.3 5.1 3.8 1.5 3.2 4.5 8.9 8.5 3.5 2.7 1.9 4.8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6.1].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Reshape your data either using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array.reshape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(-1, 1) if your data has a single feature or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array.reshape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(1, -1) if it contains a single s</a:t>
            </a:r>
          </a:p>
        </p:txBody>
      </p:sp>
    </p:spTree>
    <p:extLst>
      <p:ext uri="{BB962C8B-B14F-4D97-AF65-F5344CB8AC3E}">
        <p14:creationId xmlns:p14="http://schemas.microsoft.com/office/powerpoint/2010/main" val="133425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 err="1">
                <a:latin typeface="AlphaHeadlineCE-Bold" panose="02000506030000020004" pitchFamily="2" charset="-18"/>
              </a:rPr>
              <a:t>Grafik</a:t>
            </a:r>
            <a:r>
              <a:rPr lang="en-ID" sz="4800" dirty="0">
                <a:latin typeface="AlphaHeadlineCE-Bold" panose="02000506030000020004" pitchFamily="2" charset="-18"/>
              </a:rPr>
              <a:t> Linear Regression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6248400" y="2190867"/>
            <a:ext cx="576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Plotting</a:t>
            </a:r>
            <a:r>
              <a:rPr lang="id-ID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id-ID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id-ID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id-ID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predicted</a:t>
            </a:r>
            <a:r>
              <a:rPr lang="id-ID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vaues</a:t>
            </a:r>
            <a:endParaRPr lang="id-ID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id-ID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= [i </a:t>
            </a:r>
            <a:r>
              <a:rPr lang="id-ID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id-ID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id-ID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d-ID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)+</a:t>
            </a:r>
            <a:r>
              <a:rPr lang="id-ID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d-ID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(c,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linestyle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Pass </a:t>
            </a:r>
            <a:r>
              <a:rPr lang="id-ID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directly</a:t>
            </a:r>
            <a:endParaRPr lang="id-ID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(c,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linestyle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dashed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Prediction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Pass </a:t>
            </a:r>
            <a:r>
              <a:rPr lang="id-ID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directly</a:t>
            </a:r>
            <a:endParaRPr lang="id-ID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Scores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Prediction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Linear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Regression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179AB0-6ACE-44A1-884B-B8571BC3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0" y="2190867"/>
            <a:ext cx="533468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5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 err="1">
                <a:latin typeface="AlphaHeadlineCE-Bold" panose="02000506030000020004" pitchFamily="2" charset="-18"/>
              </a:rPr>
              <a:t>Mendapatkan</a:t>
            </a:r>
            <a:r>
              <a:rPr lang="en-ID" sz="4800" dirty="0">
                <a:latin typeface="AlphaHeadlineCE-Bold" panose="02000506030000020004" pitchFamily="2" charset="-18"/>
              </a:rPr>
              <a:t> Nilai </a:t>
            </a:r>
            <a:r>
              <a:rPr lang="en-ID" sz="4800" dirty="0" err="1">
                <a:latin typeface="AlphaHeadlineCE-Bold" panose="02000506030000020004" pitchFamily="2" charset="-18"/>
              </a:rPr>
              <a:t>Regresi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000" dirty="0" err="1">
                <a:latin typeface="Exo 2 Medium" pitchFamily="2" charset="0"/>
              </a:rPr>
              <a:t>Memasukkan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kode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komando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berikut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untuk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mendapatkan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nilai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dengan</a:t>
            </a:r>
            <a:r>
              <a:rPr lang="en-ID" sz="2000" dirty="0">
                <a:latin typeface="Exo 2 Medium" pitchFamily="2" charset="0"/>
              </a:rPr>
              <a:t> x </a:t>
            </a:r>
            <a:r>
              <a:rPr lang="en-ID" sz="2000" dirty="0" err="1">
                <a:latin typeface="Exo 2 Medium" pitchFamily="2" charset="0"/>
              </a:rPr>
              <a:t>melambangkan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waktu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bekerja</a:t>
            </a:r>
            <a:r>
              <a:rPr lang="en-ID" sz="2000" dirty="0">
                <a:latin typeface="Exo 2 Medium" pitchFamily="2" charset="0"/>
              </a:rPr>
              <a:t> dan y </a:t>
            </a:r>
            <a:r>
              <a:rPr lang="en-ID" sz="2000" dirty="0" err="1">
                <a:latin typeface="Exo 2 Medium" pitchFamily="2" charset="0"/>
              </a:rPr>
              <a:t>melambangkan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nilai</a:t>
            </a:r>
            <a:endParaRPr lang="id-ID" sz="20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Importing metrics for the evaluation of the model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r2_score,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mean_squared_error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Calculate</a:t>
            </a:r>
            <a:r>
              <a:rPr lang="id-ID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R </a:t>
            </a:r>
            <a:r>
              <a:rPr lang="id-ID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d-ID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Vale</a:t>
            </a:r>
            <a:endParaRPr lang="id-ID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rsq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r2_score(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 </a:t>
            </a:r>
            <a:r>
              <a:rPr lang="id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Linear </a:t>
            </a:r>
            <a:r>
              <a:rPr lang="id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Regression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:'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rsq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Intercept and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coeff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of the line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'Intercept of the Linear Regression Model:'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lr_model.intercept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'Coefficient of the Linear Regression Model:'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lr_model.coef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Add underscore here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y = m x + c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atau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y = a x + b</a:t>
            </a:r>
          </a:p>
          <a:p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id-ID" sz="2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 = 9.23141994 + 7.95734139</a:t>
            </a:r>
            <a:endParaRPr lang="id-ID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4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 err="1">
                <a:latin typeface="AlphaHeadlineCE-Bold" panose="02000506030000020004" pitchFamily="2" charset="-18"/>
              </a:rPr>
              <a:t>Tugas</a:t>
            </a:r>
            <a:r>
              <a:rPr lang="en-ID" sz="4800" dirty="0">
                <a:latin typeface="AlphaHeadlineCE-Bold" panose="02000506030000020004" pitchFamily="2" charset="-18"/>
              </a:rPr>
              <a:t> </a:t>
            </a:r>
            <a:r>
              <a:rPr lang="en-ID" sz="4800" dirty="0" err="1">
                <a:latin typeface="AlphaHeadlineCE-Bold" panose="02000506030000020004" pitchFamily="2" charset="-18"/>
              </a:rPr>
              <a:t>Pengerjaan</a:t>
            </a:r>
            <a:r>
              <a:rPr lang="en-ID" sz="4800" dirty="0">
                <a:latin typeface="AlphaHeadlineCE-Bold" panose="02000506030000020004" pitchFamily="2" charset="-18"/>
              </a:rPr>
              <a:t> Google </a:t>
            </a:r>
            <a:r>
              <a:rPr lang="en-ID" sz="4800" dirty="0" err="1">
                <a:latin typeface="AlphaHeadlineCE-Bold" panose="02000506030000020004" pitchFamily="2" charset="-18"/>
              </a:rPr>
              <a:t>Colab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54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400" dirty="0" err="1">
                <a:latin typeface="Exo 2 Medium" pitchFamily="2" charset="0"/>
              </a:rPr>
              <a:t>Dengan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menggunakan</a:t>
            </a:r>
            <a:r>
              <a:rPr lang="en-ID" sz="2400" dirty="0">
                <a:latin typeface="Exo 2 Medium" pitchFamily="2" charset="0"/>
              </a:rPr>
              <a:t> Google </a:t>
            </a:r>
            <a:r>
              <a:rPr lang="en-ID" sz="2400" dirty="0" err="1">
                <a:latin typeface="Exo 2 Medium" pitchFamily="2" charset="0"/>
              </a:rPr>
              <a:t>Colab</a:t>
            </a:r>
            <a:r>
              <a:rPr lang="en-ID" sz="2400" dirty="0">
                <a:latin typeface="Exo 2 Medium" pitchFamily="2" charset="0"/>
              </a:rPr>
              <a:t>, </a:t>
            </a:r>
            <a:r>
              <a:rPr lang="en-ID" sz="2400" dirty="0" err="1">
                <a:latin typeface="Exo 2 Medium" pitchFamily="2" charset="0"/>
              </a:rPr>
              <a:t>peserta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dapat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menggunakan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perangkat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tersebut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untuk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menentukan</a:t>
            </a:r>
            <a:r>
              <a:rPr lang="en-ID" sz="2400" dirty="0">
                <a:latin typeface="Exo 2 Medium" pitchFamily="2" charset="0"/>
              </a:rPr>
              <a:t> model </a:t>
            </a:r>
            <a:r>
              <a:rPr lang="en-ID" sz="2400" dirty="0" err="1">
                <a:latin typeface="Exo 2 Medium" pitchFamily="2" charset="0"/>
              </a:rPr>
              <a:t>pembelajaran</a:t>
            </a:r>
            <a:r>
              <a:rPr lang="en-ID" sz="2400" dirty="0">
                <a:latin typeface="Exo 2 Medium" pitchFamily="2" charset="0"/>
              </a:rPr>
              <a:t> yang </a:t>
            </a:r>
            <a:r>
              <a:rPr lang="en-ID" sz="2400" dirty="0" err="1">
                <a:latin typeface="Exo 2 Medium" pitchFamily="2" charset="0"/>
              </a:rPr>
              <a:t>terbaik</a:t>
            </a:r>
            <a:r>
              <a:rPr lang="en-ID" sz="2400" dirty="0">
                <a:latin typeface="Exo 2 Medium" pitchFamily="2" charset="0"/>
              </a:rPr>
              <a:t>.</a:t>
            </a:r>
            <a:endParaRPr lang="id-ID" sz="24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6608400" y="2190867"/>
            <a:ext cx="54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 err="1">
                <a:latin typeface="Exo 2 Medium" pitchFamily="2" charset="0"/>
              </a:rPr>
              <a:t>Tugas</a:t>
            </a:r>
            <a:endParaRPr lang="en-ID" dirty="0">
              <a:latin typeface="Exo 2 Medium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Exo 2 Medium" pitchFamily="2" charset="0"/>
              </a:rPr>
              <a:t>Melakukan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Analisis</a:t>
            </a:r>
            <a:r>
              <a:rPr lang="en-ID" dirty="0">
                <a:latin typeface="Exo 2 Medium" pitchFamily="2" charset="0"/>
              </a:rPr>
              <a:t> “Exploratory Data”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Exo 2 Medium" pitchFamily="2" charset="0"/>
              </a:rPr>
              <a:t>Melakukan</a:t>
            </a:r>
            <a:r>
              <a:rPr lang="en-ID" dirty="0">
                <a:latin typeface="Exo 2 Medium" pitchFamily="2" charset="0"/>
              </a:rPr>
              <a:t> Feature Engineering yang </a:t>
            </a:r>
            <a:r>
              <a:rPr lang="en-ID" dirty="0" err="1">
                <a:latin typeface="Exo 2 Medium" pitchFamily="2" charset="0"/>
              </a:rPr>
              <a:t>meliputi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pemeriksaan</a:t>
            </a:r>
            <a:r>
              <a:rPr lang="en-ID" dirty="0">
                <a:latin typeface="Exo 2 Medium" pitchFamily="2" charset="0"/>
              </a:rPr>
              <a:t> “Duplicated Data”, “Missing Value Heading” dan “Outlier Analysis”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Exo 2 Medium" pitchFamily="2" charset="0"/>
              </a:rPr>
              <a:t>Melakukan</a:t>
            </a:r>
            <a:r>
              <a:rPr lang="en-ID" dirty="0">
                <a:latin typeface="Exo 2 Medium" pitchFamily="2" charset="0"/>
              </a:rPr>
              <a:t> “Modelling Machine Learning Regression” </a:t>
            </a:r>
            <a:r>
              <a:rPr lang="en-ID" dirty="0" err="1">
                <a:latin typeface="Exo 2 Medium" pitchFamily="2" charset="0"/>
              </a:rPr>
              <a:t>dengan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memanfaatkan</a:t>
            </a:r>
            <a:r>
              <a:rPr lang="en-ID" dirty="0">
                <a:latin typeface="Exo 2 Medium" pitchFamily="2" charset="0"/>
              </a:rPr>
              <a:t> minimal </a:t>
            </a:r>
            <a:r>
              <a:rPr lang="en-ID" dirty="0" err="1">
                <a:latin typeface="Exo 2 Medium" pitchFamily="2" charset="0"/>
              </a:rPr>
              <a:t>dua</a:t>
            </a:r>
            <a:r>
              <a:rPr lang="en-ID" dirty="0">
                <a:latin typeface="Exo 2 Medium" pitchFamily="2" charset="0"/>
              </a:rPr>
              <a:t> model </a:t>
            </a:r>
            <a:r>
              <a:rPr lang="en-ID" dirty="0" err="1">
                <a:latin typeface="Exo 2 Medium" pitchFamily="2" charset="0"/>
              </a:rPr>
              <a:t>seperti</a:t>
            </a:r>
            <a:r>
              <a:rPr lang="en-ID" dirty="0">
                <a:latin typeface="Exo 2 Medium" pitchFamily="2" charset="0"/>
              </a:rPr>
              <a:t> “Regression”, “Decision Tree Regressor” dan “Random Forest Regressor”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Exo 2 Medium" pitchFamily="2" charset="0"/>
              </a:rPr>
              <a:t>Melaksanakan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Evaluasi</a:t>
            </a:r>
            <a:r>
              <a:rPr lang="en-ID" dirty="0">
                <a:latin typeface="Exo 2 Medium" pitchFamily="2" charset="0"/>
              </a:rPr>
              <a:t>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latin typeface="Exo 2 Medium" pitchFamily="2" charset="0"/>
              </a:rPr>
              <a:t>Menyimpulkan</a:t>
            </a:r>
            <a:r>
              <a:rPr lang="en-ID" dirty="0">
                <a:latin typeface="Exo 2 Medium" pitchFamily="2" charset="0"/>
              </a:rPr>
              <a:t> Model yang </a:t>
            </a:r>
            <a:r>
              <a:rPr lang="en-ID" dirty="0" err="1">
                <a:latin typeface="Exo 2 Medium" pitchFamily="2" charset="0"/>
              </a:rPr>
              <a:t>memiliki</a:t>
            </a:r>
            <a:r>
              <a:rPr lang="en-ID" dirty="0">
                <a:latin typeface="Exo 2 Medium" pitchFamily="2" charset="0"/>
              </a:rPr>
              <a:t> </a:t>
            </a:r>
            <a:r>
              <a:rPr lang="en-ID" dirty="0" err="1">
                <a:latin typeface="Exo 2 Medium" pitchFamily="2" charset="0"/>
              </a:rPr>
              <a:t>peforma</a:t>
            </a:r>
            <a:r>
              <a:rPr lang="en-ID" dirty="0">
                <a:latin typeface="Exo 2 Medium" pitchFamily="2" charset="0"/>
              </a:rPr>
              <a:t> yang </a:t>
            </a:r>
            <a:r>
              <a:rPr lang="en-ID" dirty="0" err="1">
                <a:latin typeface="Exo 2 Medium" pitchFamily="2" charset="0"/>
              </a:rPr>
              <a:t>terbaik</a:t>
            </a:r>
            <a:endParaRPr lang="en-ID" dirty="0">
              <a:latin typeface="Exo 2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2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6248399" y="347133"/>
            <a:ext cx="576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Decision Tree Regressor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347133"/>
            <a:ext cx="5400000" cy="6163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000" dirty="0" err="1">
                <a:latin typeface="Exo 2 Medium" pitchFamily="2" charset="0"/>
              </a:rPr>
              <a:t>Fungsi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ini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mengukur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kualitas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pemisahan</a:t>
            </a:r>
            <a:r>
              <a:rPr lang="en-ID" sz="2000" dirty="0">
                <a:latin typeface="Exo 2 Medium" pitchFamily="2" charset="0"/>
              </a:rPr>
              <a:t>. </a:t>
            </a:r>
            <a:r>
              <a:rPr lang="en-ID" sz="2000" dirty="0" err="1">
                <a:latin typeface="Exo 2 Medium" pitchFamily="2" charset="0"/>
              </a:rPr>
              <a:t>Kriteria</a:t>
            </a:r>
            <a:r>
              <a:rPr lang="en-ID" sz="2000" dirty="0">
                <a:latin typeface="Exo 2 Medium" pitchFamily="2" charset="0"/>
              </a:rPr>
              <a:t> yang </a:t>
            </a:r>
            <a:r>
              <a:rPr lang="en-ID" sz="2000" dirty="0" err="1">
                <a:latin typeface="Exo 2 Medium" pitchFamily="2" charset="0"/>
              </a:rPr>
              <a:t>didukung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adalah</a:t>
            </a:r>
            <a:r>
              <a:rPr lang="en-ID" sz="2000" dirty="0">
                <a:latin typeface="Exo 2 Medium" pitchFamily="2" charset="0"/>
              </a:rPr>
              <a:t> “</a:t>
            </a:r>
            <a:r>
              <a:rPr lang="en-ID" sz="2000" dirty="0" err="1">
                <a:latin typeface="Exo 2 Medium" pitchFamily="2" charset="0"/>
              </a:rPr>
              <a:t>squared_error</a:t>
            </a:r>
            <a:r>
              <a:rPr lang="en-ID" sz="2000" dirty="0">
                <a:latin typeface="Exo 2 Medium" pitchFamily="2" charset="0"/>
              </a:rPr>
              <a:t>” </a:t>
            </a:r>
            <a:r>
              <a:rPr lang="en-ID" sz="2000" dirty="0" err="1">
                <a:latin typeface="Exo 2 Medium" pitchFamily="2" charset="0"/>
              </a:rPr>
              <a:t>untuk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kesalahan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kuadrat</a:t>
            </a:r>
            <a:r>
              <a:rPr lang="en-ID" sz="2000" dirty="0">
                <a:latin typeface="Exo 2 Medium" pitchFamily="2" charset="0"/>
              </a:rPr>
              <a:t> rata-rata, yang </a:t>
            </a:r>
            <a:r>
              <a:rPr lang="en-ID" sz="2000" dirty="0" err="1">
                <a:latin typeface="Exo 2 Medium" pitchFamily="2" charset="0"/>
              </a:rPr>
              <a:t>meminimalkan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kehilangan</a:t>
            </a:r>
            <a:r>
              <a:rPr lang="en-ID" sz="2000" dirty="0">
                <a:latin typeface="Exo 2 Medium" pitchFamily="2" charset="0"/>
              </a:rPr>
              <a:t> L2 </a:t>
            </a:r>
            <a:r>
              <a:rPr lang="en-ID" sz="2000" dirty="0" err="1">
                <a:latin typeface="Exo 2 Medium" pitchFamily="2" charset="0"/>
              </a:rPr>
              <a:t>menggunakan</a:t>
            </a:r>
            <a:r>
              <a:rPr lang="en-ID" sz="2000" dirty="0">
                <a:latin typeface="Exo 2 Medium" pitchFamily="2" charset="0"/>
              </a:rPr>
              <a:t> rata-rata </a:t>
            </a:r>
            <a:r>
              <a:rPr lang="en-ID" sz="2000" dirty="0" err="1">
                <a:latin typeface="Exo 2 Medium" pitchFamily="2" charset="0"/>
              </a:rPr>
              <a:t>setiap</a:t>
            </a:r>
            <a:r>
              <a:rPr lang="en-ID" sz="2000" dirty="0">
                <a:latin typeface="Exo 2 Medium" pitchFamily="2" charset="0"/>
              </a:rPr>
              <a:t> node terminal, dan “</a:t>
            </a:r>
            <a:r>
              <a:rPr lang="en-ID" sz="2000" dirty="0" err="1">
                <a:latin typeface="Exo 2 Medium" pitchFamily="2" charset="0"/>
              </a:rPr>
              <a:t>friedman_mse</a:t>
            </a:r>
            <a:r>
              <a:rPr lang="en-ID" sz="2000" dirty="0">
                <a:latin typeface="Exo 2 Medium" pitchFamily="2" charset="0"/>
              </a:rPr>
              <a:t>”, yang </a:t>
            </a:r>
            <a:r>
              <a:rPr lang="en-ID" sz="2000" dirty="0" err="1">
                <a:latin typeface="Exo 2 Medium" pitchFamily="2" charset="0"/>
              </a:rPr>
              <a:t>menggunakan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kesalahan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kuadrat</a:t>
            </a:r>
            <a:r>
              <a:rPr lang="en-ID" sz="2000" dirty="0">
                <a:latin typeface="Exo 2 Medium" pitchFamily="2" charset="0"/>
              </a:rPr>
              <a:t> rata-rata. </a:t>
            </a:r>
          </a:p>
          <a:p>
            <a:pPr algn="just"/>
            <a:endParaRPr lang="en-ID" sz="2000" dirty="0">
              <a:latin typeface="Exo 2 Medium" pitchFamily="2" charset="0"/>
            </a:endParaRPr>
          </a:p>
          <a:p>
            <a:pPr algn="just"/>
            <a:r>
              <a:rPr lang="en-ID" sz="2000" dirty="0" err="1">
                <a:latin typeface="Exo 2 Medium" pitchFamily="2" charset="0"/>
              </a:rPr>
              <a:t>Dengan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skor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perbaikan</a:t>
            </a:r>
            <a:r>
              <a:rPr lang="en-ID" sz="2000" dirty="0">
                <a:latin typeface="Exo 2 Medium" pitchFamily="2" charset="0"/>
              </a:rPr>
              <a:t> Friedman </a:t>
            </a:r>
            <a:r>
              <a:rPr lang="en-ID" sz="2000" dirty="0" err="1">
                <a:latin typeface="Exo 2 Medium" pitchFamily="2" charset="0"/>
              </a:rPr>
              <a:t>untuk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potensi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pemisahan</a:t>
            </a:r>
            <a:r>
              <a:rPr lang="en-ID" sz="2000" dirty="0">
                <a:latin typeface="Exo 2 Medium" pitchFamily="2" charset="0"/>
              </a:rPr>
              <a:t>, “</a:t>
            </a:r>
            <a:r>
              <a:rPr lang="en-ID" sz="2000" dirty="0" err="1">
                <a:latin typeface="Exo 2 Medium" pitchFamily="2" charset="0"/>
              </a:rPr>
              <a:t>absolute_error</a:t>
            </a:r>
            <a:r>
              <a:rPr lang="en-ID" sz="2000" dirty="0">
                <a:latin typeface="Exo 2 Medium" pitchFamily="2" charset="0"/>
              </a:rPr>
              <a:t>” </a:t>
            </a:r>
            <a:r>
              <a:rPr lang="en-ID" sz="2000" dirty="0" err="1">
                <a:latin typeface="Exo 2 Medium" pitchFamily="2" charset="0"/>
              </a:rPr>
              <a:t>untuk</a:t>
            </a:r>
            <a:r>
              <a:rPr lang="en-ID" sz="2000" dirty="0">
                <a:latin typeface="Exo 2 Medium" pitchFamily="2" charset="0"/>
              </a:rPr>
              <a:t> rata-rata </a:t>
            </a:r>
            <a:r>
              <a:rPr lang="en-ID" sz="2000" dirty="0" err="1">
                <a:latin typeface="Exo 2 Medium" pitchFamily="2" charset="0"/>
              </a:rPr>
              <a:t>kesalahan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absolut</a:t>
            </a:r>
            <a:r>
              <a:rPr lang="en-ID" sz="2000" dirty="0">
                <a:latin typeface="Exo 2 Medium" pitchFamily="2" charset="0"/>
              </a:rPr>
              <a:t>, yang </a:t>
            </a:r>
            <a:r>
              <a:rPr lang="en-ID" sz="2000" dirty="0" err="1">
                <a:latin typeface="Exo 2 Medium" pitchFamily="2" charset="0"/>
              </a:rPr>
              <a:t>meminimalkan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kehilangan</a:t>
            </a:r>
            <a:r>
              <a:rPr lang="en-ID" sz="2000" dirty="0">
                <a:latin typeface="Exo 2 Medium" pitchFamily="2" charset="0"/>
              </a:rPr>
              <a:t> L1 </a:t>
            </a:r>
            <a:r>
              <a:rPr lang="en-ID" sz="2000" dirty="0" err="1">
                <a:latin typeface="Exo 2 Medium" pitchFamily="2" charset="0"/>
              </a:rPr>
              <a:t>menggunakan</a:t>
            </a:r>
            <a:r>
              <a:rPr lang="en-ID" sz="2000" dirty="0">
                <a:latin typeface="Exo 2 Medium" pitchFamily="2" charset="0"/>
              </a:rPr>
              <a:t> median </a:t>
            </a:r>
            <a:r>
              <a:rPr lang="en-ID" sz="2000" dirty="0" err="1">
                <a:latin typeface="Exo 2 Medium" pitchFamily="2" charset="0"/>
              </a:rPr>
              <a:t>dari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setiap</a:t>
            </a:r>
            <a:r>
              <a:rPr lang="en-ID" sz="2000" dirty="0">
                <a:latin typeface="Exo 2 Medium" pitchFamily="2" charset="0"/>
              </a:rPr>
              <a:t> node terminal, dan “</a:t>
            </a:r>
            <a:r>
              <a:rPr lang="en-ID" sz="2000" dirty="0" err="1">
                <a:latin typeface="Exo 2 Medium" pitchFamily="2" charset="0"/>
              </a:rPr>
              <a:t>poisson</a:t>
            </a:r>
            <a:r>
              <a:rPr lang="en-ID" sz="2000" dirty="0">
                <a:latin typeface="Exo 2 Medium" pitchFamily="2" charset="0"/>
              </a:rPr>
              <a:t>” yang </a:t>
            </a:r>
            <a:r>
              <a:rPr lang="en-ID" sz="2000" dirty="0" err="1">
                <a:latin typeface="Exo 2 Medium" pitchFamily="2" charset="0"/>
              </a:rPr>
              <a:t>menggunakan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pengurangan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penyimpangan</a:t>
            </a:r>
            <a:r>
              <a:rPr lang="en-ID" sz="2000" dirty="0">
                <a:latin typeface="Exo 2 Medium" pitchFamily="2" charset="0"/>
              </a:rPr>
              <a:t> Poisson </a:t>
            </a:r>
            <a:r>
              <a:rPr lang="en-ID" sz="2000" dirty="0" err="1">
                <a:latin typeface="Exo 2 Medium" pitchFamily="2" charset="0"/>
              </a:rPr>
              <a:t>untuk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menemukan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pemisahan</a:t>
            </a:r>
            <a:r>
              <a:rPr lang="en-ID" sz="2000" dirty="0">
                <a:latin typeface="Exo 2 Medium" pitchFamily="2" charset="0"/>
              </a:rPr>
              <a:t>.</a:t>
            </a:r>
            <a:endParaRPr lang="id-ID" sz="2000" dirty="0">
              <a:latin typeface="Exo 2 Medium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2974D5-9BF0-48AE-8FF6-E9C8716F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9" y="1846447"/>
            <a:ext cx="5760000" cy="4664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67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Decision Tree Regressor Coding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000" dirty="0">
                <a:latin typeface="Exo 2 Medium" pitchFamily="2" charset="0"/>
              </a:rPr>
              <a:t>Kode </a:t>
            </a:r>
            <a:r>
              <a:rPr lang="en-ID" sz="2000" dirty="0" err="1">
                <a:latin typeface="Exo 2 Medium" pitchFamily="2" charset="0"/>
              </a:rPr>
              <a:t>komando</a:t>
            </a:r>
            <a:r>
              <a:rPr lang="en-ID" sz="2000" dirty="0">
                <a:latin typeface="Exo 2 Medium" pitchFamily="2" charset="0"/>
              </a:rPr>
              <a:t> di </a:t>
            </a:r>
            <a:r>
              <a:rPr lang="en-ID" sz="2000" dirty="0" err="1">
                <a:latin typeface="Exo 2 Medium" pitchFamily="2" charset="0"/>
              </a:rPr>
              <a:t>samping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adalah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untuk</a:t>
            </a:r>
            <a:r>
              <a:rPr lang="en-ID" sz="2000" dirty="0">
                <a:latin typeface="Exo 2 Medium" pitchFamily="2" charset="0"/>
              </a:rPr>
              <a:t> Decision Tree. </a:t>
            </a:r>
            <a:r>
              <a:rPr lang="en-ID" sz="2000" dirty="0" err="1">
                <a:latin typeface="Exo 2 Medium" pitchFamily="2" charset="0"/>
              </a:rPr>
              <a:t>Didapatkan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bahwa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nilai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it-IT" sz="2000" dirty="0">
                <a:latin typeface="Exo 2 Medium" pitchFamily="2" charset="0"/>
              </a:rPr>
              <a:t>r square Decision Tree adalah 0.6277987009442716</a:t>
            </a:r>
          </a:p>
          <a:p>
            <a:pPr algn="just"/>
            <a:endParaRPr lang="id-ID" sz="20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DecisionTreeRegressor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dt_model</a:t>
            </a:r>
            <a:r>
              <a:rPr lang="fr-F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DecisionTreeRegressor</a:t>
            </a:r>
            <a:r>
              <a:rPr lang="fr-F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fr-F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dt_model.fit</a:t>
            </a:r>
            <a:r>
              <a:rPr lang="fr-F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fr-F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fr-FR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Predicting the Scoring for the test values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y_pred_dt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dt_model.predict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x_test.values.reshape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Reshape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to a 2D array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Plotting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predicted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vaues</a:t>
            </a:r>
            <a:endParaRPr lang="id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1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id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= [i </a:t>
            </a:r>
            <a:r>
              <a:rPr lang="id-ID" sz="11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id-ID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id-ID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d-ID" sz="11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)+</a:t>
            </a:r>
            <a:r>
              <a:rPr lang="id-ID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d-ID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linestyle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Pass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directly</a:t>
            </a:r>
            <a:endParaRPr lang="id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linestyle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dashed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Prediction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Pass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directly</a:t>
            </a:r>
            <a:endParaRPr lang="id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Scores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Prediction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Decision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Tree'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9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6248399" y="347133"/>
            <a:ext cx="576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Random Forest Regression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347133"/>
            <a:ext cx="5400000" cy="6163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400" dirty="0">
                <a:latin typeface="Exo 2 Medium" pitchFamily="2" charset="0"/>
              </a:rPr>
              <a:t>Random Forest Regression </a:t>
            </a:r>
            <a:r>
              <a:rPr lang="en-ID" sz="2400" dirty="0" err="1">
                <a:latin typeface="Exo 2 Medium" pitchFamily="2" charset="0"/>
              </a:rPr>
              <a:t>adalah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teknik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pembelajaran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mesin</a:t>
            </a:r>
            <a:r>
              <a:rPr lang="en-ID" sz="2400" dirty="0">
                <a:latin typeface="Exo 2 Medium" pitchFamily="2" charset="0"/>
              </a:rPr>
              <a:t> yang </a:t>
            </a:r>
            <a:r>
              <a:rPr lang="en-ID" sz="2400" dirty="0" err="1">
                <a:latin typeface="Exo 2 Medium" pitchFamily="2" charset="0"/>
              </a:rPr>
              <a:t>dapat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melakukan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regresi</a:t>
            </a:r>
            <a:r>
              <a:rPr lang="en-ID" sz="2400" dirty="0">
                <a:latin typeface="Exo 2 Medium" pitchFamily="2" charset="0"/>
              </a:rPr>
              <a:t> dan </a:t>
            </a:r>
            <a:r>
              <a:rPr lang="en-ID" sz="2400" dirty="0" err="1">
                <a:latin typeface="Exo 2 Medium" pitchFamily="2" charset="0"/>
              </a:rPr>
              <a:t>klasifikasi</a:t>
            </a:r>
            <a:r>
              <a:rPr lang="en-ID" sz="2400" dirty="0">
                <a:latin typeface="Exo 2 Medium" pitchFamily="2" charset="0"/>
              </a:rPr>
              <a:t>. Teknik </a:t>
            </a:r>
            <a:r>
              <a:rPr lang="en-ID" sz="2400" dirty="0" err="1">
                <a:latin typeface="Exo 2 Medium" pitchFamily="2" charset="0"/>
              </a:rPr>
              <a:t>ini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menggunakan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beberapa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pohon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keputusan</a:t>
            </a:r>
            <a:r>
              <a:rPr lang="en-ID" sz="2400" dirty="0">
                <a:latin typeface="Exo 2 Medium" pitchFamily="2" charset="0"/>
              </a:rPr>
              <a:t> dan </a:t>
            </a:r>
            <a:r>
              <a:rPr lang="en-ID" sz="2400" dirty="0" err="1">
                <a:latin typeface="Exo 2 Medium" pitchFamily="2" charset="0"/>
              </a:rPr>
              <a:t>teknik</a:t>
            </a:r>
            <a:r>
              <a:rPr lang="en-ID" sz="2400" dirty="0">
                <a:latin typeface="Exo 2 Medium" pitchFamily="2" charset="0"/>
              </a:rPr>
              <a:t> yang </a:t>
            </a:r>
            <a:r>
              <a:rPr lang="en-ID" sz="2400" dirty="0" err="1">
                <a:latin typeface="Exo 2 Medium" pitchFamily="2" charset="0"/>
              </a:rPr>
              <a:t>disebut</a:t>
            </a:r>
            <a:r>
              <a:rPr lang="en-ID" sz="2400" dirty="0">
                <a:latin typeface="Exo 2 Medium" pitchFamily="2" charset="0"/>
              </a:rPr>
              <a:t> Bootstrap dan </a:t>
            </a:r>
            <a:r>
              <a:rPr lang="en-ID" sz="2400" dirty="0" err="1">
                <a:latin typeface="Exo 2 Medium" pitchFamily="2" charset="0"/>
              </a:rPr>
              <a:t>Agregasi</a:t>
            </a:r>
            <a:r>
              <a:rPr lang="en-ID" sz="2400" dirty="0">
                <a:latin typeface="Exo 2 Medium" pitchFamily="2" charset="0"/>
              </a:rPr>
              <a:t>, </a:t>
            </a:r>
            <a:r>
              <a:rPr lang="en-ID" sz="2400" dirty="0" err="1">
                <a:latin typeface="Exo 2 Medium" pitchFamily="2" charset="0"/>
              </a:rPr>
              <a:t>atau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pengantongan</a:t>
            </a:r>
            <a:r>
              <a:rPr lang="en-ID" sz="2400" dirty="0">
                <a:latin typeface="Exo 2 Medium" pitchFamily="2" charset="0"/>
              </a:rPr>
              <a:t>. </a:t>
            </a:r>
            <a:r>
              <a:rPr lang="en-ID" sz="2400" dirty="0" err="1">
                <a:latin typeface="Exo 2 Medium" pitchFamily="2" charset="0"/>
              </a:rPr>
              <a:t>Idenya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adalah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menggabungkan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beberapa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pohon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keputusan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untuk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mendapatkan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hasil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akhir</a:t>
            </a:r>
            <a:r>
              <a:rPr lang="en-ID" sz="2400" dirty="0">
                <a:latin typeface="Exo 2 Medium" pitchFamily="2" charset="0"/>
              </a:rPr>
              <a:t>. </a:t>
            </a:r>
            <a:endParaRPr lang="id-ID" sz="2400" dirty="0">
              <a:latin typeface="Exo 2 Medium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A0314-2A33-4961-B3B9-19AA273C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9" y="1846448"/>
            <a:ext cx="5760000" cy="46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4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Random Forest Regressor Coding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400" dirty="0">
                <a:latin typeface="Exo 2 Medium" pitchFamily="2" charset="0"/>
              </a:rPr>
              <a:t>Kode </a:t>
            </a:r>
            <a:r>
              <a:rPr lang="en-ID" sz="2400" dirty="0" err="1">
                <a:latin typeface="Exo 2 Medium" pitchFamily="2" charset="0"/>
              </a:rPr>
              <a:t>komando</a:t>
            </a:r>
            <a:r>
              <a:rPr lang="en-ID" sz="2400" dirty="0">
                <a:latin typeface="Exo 2 Medium" pitchFamily="2" charset="0"/>
              </a:rPr>
              <a:t> di </a:t>
            </a:r>
            <a:r>
              <a:rPr lang="en-ID" sz="2400" dirty="0" err="1">
                <a:latin typeface="Exo 2 Medium" pitchFamily="2" charset="0"/>
              </a:rPr>
              <a:t>samping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adalah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untuk</a:t>
            </a:r>
            <a:r>
              <a:rPr lang="en-ID" sz="2400" dirty="0">
                <a:latin typeface="Exo 2 Medium" pitchFamily="2" charset="0"/>
              </a:rPr>
              <a:t> Random Forest. </a:t>
            </a:r>
            <a:r>
              <a:rPr lang="en-ID" sz="2400" dirty="0" err="1">
                <a:latin typeface="Exo 2 Medium" pitchFamily="2" charset="0"/>
              </a:rPr>
              <a:t>Didapatkan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bahwa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nilai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it-IT" sz="2400" dirty="0">
                <a:latin typeface="Exo 2 Medium" pitchFamily="2" charset="0"/>
              </a:rPr>
              <a:t>r square Random Forest adalah 0.</a:t>
            </a:r>
            <a:r>
              <a:rPr lang="id-ID" sz="2400" b="0" i="0" dirty="0">
                <a:solidFill>
                  <a:srgbClr val="212121"/>
                </a:solidFill>
                <a:effectLst/>
                <a:latin typeface="Exo 2 Medium" pitchFamily="2" charset="0"/>
              </a:rPr>
              <a:t>7561199055728398</a:t>
            </a:r>
            <a:endParaRPr lang="it-IT" sz="2400" dirty="0">
              <a:latin typeface="Exo 2 Medium" pitchFamily="2" charset="0"/>
            </a:endParaRPr>
          </a:p>
          <a:p>
            <a:pPr algn="just"/>
            <a:endParaRPr lang="id-ID" sz="24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1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endParaRPr lang="en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dt_model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dt_model.fit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Predicting the Scoring for the test values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y_pred_dt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dt_model.predict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x_test.values.reshape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Reshape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to a 2D array</a:t>
            </a:r>
          </a:p>
          <a:p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Plotting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predicted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vaues</a:t>
            </a:r>
            <a:endParaRPr lang="id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1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id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= [i </a:t>
            </a:r>
            <a:r>
              <a:rPr lang="id-ID" sz="11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id-ID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id-ID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d-ID" sz="11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)+</a:t>
            </a:r>
            <a:r>
              <a:rPr lang="id-ID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d-ID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linestyle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Pass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directly</a:t>
            </a:r>
            <a:endParaRPr lang="id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linestyle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dashed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Prediction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Pass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id-ID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directly</a:t>
            </a:r>
            <a:endParaRPr lang="id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Scores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Prediction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Random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Forest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Regressor</a:t>
            </a:r>
            <a:r>
              <a:rPr lang="id-ID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id-ID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id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id-ID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0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 err="1">
                <a:latin typeface="AlphaHeadlineCE-Bold" panose="02000506030000020004" pitchFamily="2" charset="-18"/>
              </a:rPr>
              <a:t>Evaluasi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8400" y="2190867"/>
            <a:ext cx="1152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Terdapat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tiga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metode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yang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dipakai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yakni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Linear Regression, Decision Tree dan Random Forest.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Sebagai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orang yang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baru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pertama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kali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menggunakan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perangkat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Google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Colab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saya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tidak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bisa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menyimpulkannya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dengan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pasti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yang mana yang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tepat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. 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Exo 2 Medium" pitchFamily="2" charset="0"/>
            </a:endParaRPr>
          </a:p>
          <a:p>
            <a:pPr algn="just"/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Namun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saya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menyarankan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penggunaan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Decision Tree dan Random Forest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karena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memiliki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tingkat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error yang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rendah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penggunaan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kode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lebih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sederhana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dibandingkan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Linear Regression. 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Exo 2 Medium" pitchFamily="2" charset="0"/>
            </a:endParaRPr>
          </a:p>
          <a:p>
            <a:pPr algn="just"/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Dalam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pengerjaan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tugas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ini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banyak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error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terjadi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saat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menggunakan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Linear Regression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sehingga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sampai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harus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pakai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ChatGPT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serta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saya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harus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menulis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ulang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seluruh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kodenya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menemukan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Exo 2 Medium" pitchFamily="2" charset="0"/>
              </a:rPr>
              <a:t>penyebabnya</a:t>
            </a:r>
            <a:r>
              <a:rPr lang="en-US" sz="2000" dirty="0">
                <a:solidFill>
                  <a:srgbClr val="000000"/>
                </a:solidFill>
                <a:latin typeface="Exo 2 Medium" pitchFamily="2" charset="0"/>
              </a:rPr>
              <a:t>.</a:t>
            </a:r>
            <a:endParaRPr lang="en-US" sz="2000" b="0" dirty="0">
              <a:solidFill>
                <a:srgbClr val="000000"/>
              </a:solidFill>
              <a:effectLst/>
              <a:latin typeface="Exo 2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4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Akhir </a:t>
            </a:r>
            <a:r>
              <a:rPr lang="en-ID" sz="4800" dirty="0" err="1">
                <a:latin typeface="AlphaHeadlineCE-Bold" panose="02000506030000020004" pitchFamily="2" charset="-18"/>
              </a:rPr>
              <a:t>dari</a:t>
            </a:r>
            <a:r>
              <a:rPr lang="en-ID" sz="4800" dirty="0">
                <a:latin typeface="AlphaHeadlineCE-Bold" panose="02000506030000020004" pitchFamily="2" charset="-18"/>
              </a:rPr>
              <a:t> </a:t>
            </a:r>
            <a:r>
              <a:rPr lang="en-ID" sz="4800" dirty="0" err="1">
                <a:latin typeface="AlphaHeadlineCE-Bold" panose="02000506030000020004" pitchFamily="2" charset="-18"/>
              </a:rPr>
              <a:t>Presentasi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8400" y="2190867"/>
            <a:ext cx="1152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Demikian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presentasi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saya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dalam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menggunakan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Google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Colab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mohon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maaf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apabila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ada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kesahalan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maupun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kekurangan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dalam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pengerjaan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tugas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ini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.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Terima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Kasih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sudah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menyaksikan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dengan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Exo 2 Medium" pitchFamily="2" charset="0"/>
              </a:rPr>
              <a:t>baik</a:t>
            </a:r>
            <a:r>
              <a:rPr lang="en-US" sz="2000" b="0" dirty="0">
                <a:solidFill>
                  <a:srgbClr val="000000"/>
                </a:solidFill>
                <a:effectLst/>
                <a:latin typeface="Exo 2 Medium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1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 err="1">
                <a:latin typeface="AlphaHeadlineCE-Bold" panose="02000506030000020004" pitchFamily="2" charset="-18"/>
              </a:rPr>
              <a:t>Mengimpor</a:t>
            </a:r>
            <a:r>
              <a:rPr lang="en-ID" sz="4800" dirty="0">
                <a:latin typeface="AlphaHeadlineCE-Bold" panose="02000506030000020004" pitchFamily="2" charset="-18"/>
              </a:rPr>
              <a:t> Pandas AI dan Dataset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000" dirty="0" err="1">
                <a:latin typeface="Exo 2 Medium" pitchFamily="2" charset="0"/>
              </a:rPr>
              <a:t>Sebelum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tahap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selanjutnya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dimulai</a:t>
            </a:r>
            <a:r>
              <a:rPr lang="en-ID" sz="2000" dirty="0">
                <a:latin typeface="Exo 2 Medium" pitchFamily="2" charset="0"/>
              </a:rPr>
              <a:t>, </a:t>
            </a:r>
            <a:r>
              <a:rPr lang="en-ID" sz="2000" dirty="0" err="1">
                <a:latin typeface="Exo 2 Medium" pitchFamily="2" charset="0"/>
              </a:rPr>
              <a:t>beberapa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kode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harus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diimpor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seperti</a:t>
            </a:r>
            <a:r>
              <a:rPr lang="en-ID" sz="2000" dirty="0">
                <a:latin typeface="Exo 2 Medium" pitchFamily="2" charset="0"/>
              </a:rPr>
              <a:t> yang </a:t>
            </a:r>
            <a:r>
              <a:rPr lang="en-ID" sz="2000" dirty="0" err="1">
                <a:latin typeface="Exo 2 Medium" pitchFamily="2" charset="0"/>
              </a:rPr>
              <a:t>tertera</a:t>
            </a:r>
            <a:r>
              <a:rPr lang="en-ID" sz="2000" dirty="0">
                <a:latin typeface="Exo 2 Medium" pitchFamily="2" charset="0"/>
              </a:rPr>
              <a:t> di </a:t>
            </a:r>
            <a:r>
              <a:rPr lang="en-ID" sz="2000" dirty="0" err="1">
                <a:latin typeface="Exo 2 Medium" pitchFamily="2" charset="0"/>
              </a:rPr>
              <a:t>samping</a:t>
            </a:r>
            <a:r>
              <a:rPr lang="en-ID" sz="2000" dirty="0">
                <a:latin typeface="Exo 2 Medium" pitchFamily="2" charset="0"/>
              </a:rPr>
              <a:t>. Dataset yang </a:t>
            </a:r>
            <a:r>
              <a:rPr lang="en-ID" sz="2000" dirty="0" err="1">
                <a:latin typeface="Exo 2 Medium" pitchFamily="2" charset="0"/>
              </a:rPr>
              <a:t>telah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diimpor</a:t>
            </a:r>
            <a:r>
              <a:rPr lang="en-ID" sz="2000" dirty="0">
                <a:latin typeface="Exo 2 Medium" pitchFamily="2" charset="0"/>
              </a:rPr>
              <a:t> juga </a:t>
            </a:r>
            <a:r>
              <a:rPr lang="en-ID" sz="2000" dirty="0" err="1">
                <a:latin typeface="Exo 2 Medium" pitchFamily="2" charset="0"/>
              </a:rPr>
              <a:t>menggunakan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komando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sebagai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berikut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serta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boleh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menampilkan</a:t>
            </a:r>
            <a:r>
              <a:rPr lang="en-ID" sz="2000" dirty="0">
                <a:latin typeface="Exo 2 Medium" pitchFamily="2" charset="0"/>
              </a:rPr>
              <a:t> baris </a:t>
            </a:r>
            <a:r>
              <a:rPr lang="en-ID" sz="2000" dirty="0" err="1">
                <a:latin typeface="Exo 2 Medium" pitchFamily="2" charset="0"/>
              </a:rPr>
              <a:t>misalnya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enam</a:t>
            </a:r>
            <a:r>
              <a:rPr lang="en-ID" sz="2000" dirty="0">
                <a:latin typeface="Exo 2 Medium" pitchFamily="2" charset="0"/>
              </a:rPr>
              <a:t> baris paling </a:t>
            </a:r>
            <a:r>
              <a:rPr lang="en-ID" sz="2000" dirty="0" err="1">
                <a:latin typeface="Exo 2 Medium" pitchFamily="2" charset="0"/>
              </a:rPr>
              <a:t>atas</a:t>
            </a:r>
            <a:r>
              <a:rPr lang="en-ID" sz="2000" dirty="0">
                <a:latin typeface="Exo 2 Medium" pitchFamily="2" charset="0"/>
              </a:rPr>
              <a:t> </a:t>
            </a:r>
            <a:r>
              <a:rPr lang="en-ID" sz="2000" dirty="0" err="1">
                <a:latin typeface="Exo 2 Medium" pitchFamily="2" charset="0"/>
              </a:rPr>
              <a:t>dari</a:t>
            </a:r>
            <a:r>
              <a:rPr lang="en-ID" sz="2000" dirty="0">
                <a:latin typeface="Exo 2 Medium" pitchFamily="2" charset="0"/>
              </a:rPr>
              <a:t> dataset</a:t>
            </a:r>
            <a:endParaRPr lang="id-ID" sz="20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libraries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seaborn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read the dataset using pandas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'student_scores.csv’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This displays the top 6 rows of the data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data.head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230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 err="1">
                <a:latin typeface="AlphaHeadlineCE-Bold" panose="02000506030000020004" pitchFamily="2" charset="-18"/>
              </a:rPr>
              <a:t>Penyajian</a:t>
            </a:r>
            <a:r>
              <a:rPr lang="en-ID" sz="4800" dirty="0">
                <a:latin typeface="AlphaHeadlineCE-Bold" panose="02000506030000020004" pitchFamily="2" charset="-18"/>
              </a:rPr>
              <a:t> </a:t>
            </a:r>
            <a:r>
              <a:rPr lang="en-ID" sz="4800" dirty="0" err="1">
                <a:latin typeface="AlphaHeadlineCE-Bold" panose="02000506030000020004" pitchFamily="2" charset="-18"/>
              </a:rPr>
              <a:t>Tabel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480D3FD-25BA-4D81-9DF3-4EA60463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91810"/>
              </p:ext>
            </p:extLst>
          </p:nvPr>
        </p:nvGraphicFramePr>
        <p:xfrm>
          <a:off x="488400" y="2115329"/>
          <a:ext cx="11520000" cy="4395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6253">
                  <a:extLst>
                    <a:ext uri="{9D8B030D-6E8A-4147-A177-3AD203B41FA5}">
                      <a16:colId xmlns:a16="http://schemas.microsoft.com/office/drawing/2014/main" val="3887274950"/>
                    </a:ext>
                  </a:extLst>
                </a:gridCol>
                <a:gridCol w="5633747">
                  <a:extLst>
                    <a:ext uri="{9D8B030D-6E8A-4147-A177-3AD203B41FA5}">
                      <a16:colId xmlns:a16="http://schemas.microsoft.com/office/drawing/2014/main" val="3116990354"/>
                    </a:ext>
                  </a:extLst>
                </a:gridCol>
                <a:gridCol w="3840000">
                  <a:extLst>
                    <a:ext uri="{9D8B030D-6E8A-4147-A177-3AD203B41FA5}">
                      <a16:colId xmlns:a16="http://schemas.microsoft.com/office/drawing/2014/main" val="83599044"/>
                    </a:ext>
                  </a:extLst>
                </a:gridCol>
              </a:tblGrid>
              <a:tr h="627934"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>
                          <a:latin typeface="Encode Sans Semi Condensed SmBd" panose="00000706000000000000" pitchFamily="2" charset="0"/>
                        </a:rPr>
                        <a:t>No.</a:t>
                      </a:r>
                      <a:endParaRPr lang="id-ID" sz="2400" b="1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>
                          <a:latin typeface="Encode Sans Semi Condensed SmBd" panose="00000706000000000000" pitchFamily="2" charset="0"/>
                        </a:rPr>
                        <a:t>Waktu (Jam)</a:t>
                      </a:r>
                      <a:endParaRPr lang="id-ID" sz="2400" b="1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1" dirty="0">
                          <a:latin typeface="Encode Sans Semi Condensed SmBd" panose="00000706000000000000" pitchFamily="2" charset="0"/>
                        </a:rPr>
                        <a:t>Nilai</a:t>
                      </a:r>
                      <a:endParaRPr lang="id-ID" sz="2400" b="1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538584"/>
                  </a:ext>
                </a:extLst>
              </a:tr>
              <a:tr h="62793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0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2,5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21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125402"/>
                  </a:ext>
                </a:extLst>
              </a:tr>
              <a:tr h="62793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1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5,1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47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808589"/>
                  </a:ext>
                </a:extLst>
              </a:tr>
              <a:tr h="62793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2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3,2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27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50337"/>
                  </a:ext>
                </a:extLst>
              </a:tr>
              <a:tr h="62793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3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8,5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75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368131"/>
                  </a:ext>
                </a:extLst>
              </a:tr>
              <a:tr h="62793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4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3,5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30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22902"/>
                  </a:ext>
                </a:extLst>
              </a:tr>
              <a:tr h="627934"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5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1,5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dirty="0">
                          <a:latin typeface="Encode Sans Semi Condensed SmBd" panose="00000706000000000000" pitchFamily="2" charset="0"/>
                        </a:rPr>
                        <a:t>20</a:t>
                      </a:r>
                      <a:endParaRPr lang="id-ID" sz="2400" dirty="0">
                        <a:latin typeface="Encode Sans Semi Condensed SmBd" panose="00000706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25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14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Exploratory Data Analysis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840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pandas.core.frame.DataFrame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'&gt;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RangeIndex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25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entries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0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24 Data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(total 2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): #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Non-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--- ------ -------------- ----- 0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25 non-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float64 1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Scores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25 non-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int64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dtypes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float64(1), int64(1)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memory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usage</a:t>
            </a:r>
            <a:r>
              <a:rPr lang="id-ID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528.0 </a:t>
            </a:r>
            <a:r>
              <a:rPr lang="id-ID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bytes</a:t>
            </a:r>
            <a:endParaRPr lang="id-ID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Provides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some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information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regarding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in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data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data.info()</a:t>
            </a:r>
          </a:p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Jika numerik bisa pakai median, nilai median yang akan menggantikan nilai yang kosong di Non-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Count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Jika kategorikan /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datetime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bisa pakai modus untuk menggantikan nilai yang hilang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non = tidak,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kosong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Jika jenis data adalah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kategorikal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 atau data waktu (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datetime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), maka modus dapat digunakan untuk menggantikan nilai yang hilang (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)."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7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Exploratory Data Analysis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this describes the basic stat behind the dataset used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data.describe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E2B69D-07B3-4C16-8AED-AD1226244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56238"/>
              </p:ext>
            </p:extLst>
          </p:nvPr>
        </p:nvGraphicFramePr>
        <p:xfrm>
          <a:off x="4808400" y="2190866"/>
          <a:ext cx="7200000" cy="432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307605209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978948125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1031352867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Category</a:t>
                      </a:r>
                      <a:endParaRPr lang="id-ID" b="0" dirty="0">
                        <a:effectLst/>
                        <a:latin typeface="Circular Std Medium" panose="020B0604020101010102" pitchFamily="34" charset="0"/>
                        <a:cs typeface="Circular Std Medium" panose="020B0604020101010102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Hours</a:t>
                      </a:r>
                      <a:endParaRPr lang="id-ID" b="0" dirty="0">
                        <a:effectLst/>
                        <a:latin typeface="Circular Std Medium" panose="020B0604020101010102" pitchFamily="34" charset="0"/>
                        <a:cs typeface="Circular Std Medium" panose="020B0604020101010102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0" dirty="0"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Scores</a:t>
                      </a:r>
                      <a:endParaRPr lang="id-ID" b="0" dirty="0">
                        <a:latin typeface="Circular Std Medium" panose="020B0604020101010102" pitchFamily="34" charset="0"/>
                        <a:cs typeface="Circular Std Medium" panose="020B0604020101010102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777255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25.000000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25.000000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0025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5.012000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51.480000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6591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2.525094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25.286887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78893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1.100000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17.000000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103570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2.700000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30.000000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94565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4.800000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47.000000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5347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7.400000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75.000000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75731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9.200000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dirty="0">
                          <a:effectLst/>
                          <a:latin typeface="Circular Std Medium" panose="020B0604020101010102" pitchFamily="34" charset="0"/>
                          <a:cs typeface="Circular Std Medium" panose="020B0604020101010102" pitchFamily="34" charset="0"/>
                        </a:rPr>
                        <a:t>95.000000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82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9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183600" y="189000"/>
            <a:ext cx="540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Exploratory Data Analysis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183600" y="2349000"/>
            <a:ext cx="54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These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Plots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help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explain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how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they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are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scattered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id-ID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sns.pairplot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data,x_vars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y_vars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Scores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,kind=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scatter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Scores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Scoring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DC1D0-2012-4899-A3E6-5345F63E2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36" y="189000"/>
            <a:ext cx="6328064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60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488400" y="347133"/>
            <a:ext cx="11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 err="1">
                <a:latin typeface="AlphaHeadlineCE-Bold" panose="02000506030000020004" pitchFamily="2" charset="-18"/>
              </a:rPr>
              <a:t>Pemeriksaan</a:t>
            </a:r>
            <a:r>
              <a:rPr lang="en-ID" sz="4800" dirty="0">
                <a:latin typeface="AlphaHeadlineCE-Bold" panose="02000506030000020004" pitchFamily="2" charset="-18"/>
              </a:rPr>
              <a:t> Kode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400" y="2190867"/>
            <a:ext cx="36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sz="2400" dirty="0" err="1">
                <a:latin typeface="Exo 2 Medium" pitchFamily="2" charset="0"/>
              </a:rPr>
              <a:t>Pemeriksaan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dilakukan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untuk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menemukan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apakah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ada</a:t>
            </a:r>
            <a:r>
              <a:rPr lang="en-ID" sz="2400" dirty="0">
                <a:latin typeface="Exo 2 Medium" pitchFamily="2" charset="0"/>
              </a:rPr>
              <a:t> data yang </a:t>
            </a:r>
            <a:r>
              <a:rPr lang="en-ID" sz="2400" dirty="0" err="1">
                <a:latin typeface="Exo 2 Medium" pitchFamily="2" charset="0"/>
              </a:rPr>
              <a:t>duplikat</a:t>
            </a:r>
            <a:r>
              <a:rPr lang="en-ID" sz="2400" dirty="0">
                <a:latin typeface="Exo 2 Medium" pitchFamily="2" charset="0"/>
              </a:rPr>
              <a:t> </a:t>
            </a:r>
            <a:r>
              <a:rPr lang="en-ID" sz="2400" dirty="0" err="1">
                <a:latin typeface="Exo 2 Medium" pitchFamily="2" charset="0"/>
              </a:rPr>
              <a:t>maupun</a:t>
            </a:r>
            <a:r>
              <a:rPr lang="en-ID" sz="2400" dirty="0">
                <a:latin typeface="Exo 2 Medium" pitchFamily="2" charset="0"/>
              </a:rPr>
              <a:t> yang </a:t>
            </a:r>
            <a:r>
              <a:rPr lang="en-ID" sz="2400" dirty="0" err="1">
                <a:latin typeface="Exo 2 Medium" pitchFamily="2" charset="0"/>
              </a:rPr>
              <a:t>hilang</a:t>
            </a:r>
            <a:endParaRPr lang="id-ID" sz="2400" dirty="0">
              <a:latin typeface="Exo 2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3212B-B063-4CFE-AEF0-27E7F0C21629}"/>
              </a:ext>
            </a:extLst>
          </p:cNvPr>
          <p:cNvSpPr/>
          <p:nvPr/>
        </p:nvSpPr>
        <p:spPr>
          <a:xfrm>
            <a:off x="4808400" y="2190867"/>
            <a:ext cx="720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data.copy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#Check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Duplicated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Data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"Data Sebelum Pemeriksaan Duplikat"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df.shape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#Check missing value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df.isna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67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853F21-3C25-4B5F-B76D-7B001BC6E0EE}"/>
              </a:ext>
            </a:extLst>
          </p:cNvPr>
          <p:cNvSpPr/>
          <p:nvPr/>
        </p:nvSpPr>
        <p:spPr>
          <a:xfrm>
            <a:off x="6303603" y="549000"/>
            <a:ext cx="5399998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4800" dirty="0">
                <a:latin typeface="AlphaHeadlineCE-Bold" panose="02000506030000020004" pitchFamily="2" charset="-18"/>
              </a:rPr>
              <a:t>Outlier Analysis</a:t>
            </a:r>
            <a:endParaRPr lang="id-ID" sz="4800" dirty="0">
              <a:latin typeface="AlphaHeadlineCE-Bold" panose="02000506030000020004" pitchFamily="2" charset="-1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74292-7F2E-412F-B8D7-60CD472CB015}"/>
              </a:ext>
            </a:extLst>
          </p:cNvPr>
          <p:cNvSpPr/>
          <p:nvPr/>
        </p:nvSpPr>
        <p:spPr>
          <a:xfrm>
            <a:off x="488399" y="549000"/>
            <a:ext cx="5400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seaborn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Outlier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Analysis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sns.boxplot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data=</a:t>
            </a:r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Menambahkan Label Sumbu dan Judul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Scores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#Anda bisa menggunakan "</a:t>
            </a:r>
            <a:r>
              <a:rPr lang="id-ID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 atau "Waktu"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Boxplot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Scoring</a:t>
            </a:r>
            <a:r>
              <a:rPr lang="id-ID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Menampilkan Plot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8FD4A4-571B-4E5A-BDBF-A9B63007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03" y="1800743"/>
            <a:ext cx="5400000" cy="4508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175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2530</Words>
  <Application>Microsoft Office PowerPoint</Application>
  <PresentationFormat>Widescreen</PresentationFormat>
  <Paragraphs>308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AlphaHeadlineCE-Bold</vt:lpstr>
      <vt:lpstr>Arial</vt:lpstr>
      <vt:lpstr>Calibri</vt:lpstr>
      <vt:lpstr>Calibri Light</vt:lpstr>
      <vt:lpstr>Circular Std Medium</vt:lpstr>
      <vt:lpstr>Courier New</vt:lpstr>
      <vt:lpstr>Encode Sans Semi Condensed SmBd</vt:lpstr>
      <vt:lpstr>Exo 2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Dhiya Athaya Khairi</dc:creator>
  <cp:lastModifiedBy>Dhiya Athaya Khairi</cp:lastModifiedBy>
  <cp:revision>15</cp:revision>
  <dcterms:created xsi:type="dcterms:W3CDTF">2024-08-16T07:46:40Z</dcterms:created>
  <dcterms:modified xsi:type="dcterms:W3CDTF">2024-08-16T10:43:11Z</dcterms:modified>
</cp:coreProperties>
</file>