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9B6A33-F0E0-4DAA-8232-B45E34B268D8}" type="datetimeFigureOut">
              <a:rPr lang="en-GB" smtClean="0"/>
              <a:t>15/12/2023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790C7-ACE7-48A5-B983-527BBC21E21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B6A33-F0E0-4DAA-8232-B45E34B268D8}" type="datetimeFigureOut">
              <a:rPr lang="en-GB" smtClean="0"/>
              <a:t>15/12/2023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119075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B6A33-F0E0-4DAA-8232-B45E34B268D8}" type="datetimeFigureOut">
              <a:rPr lang="en-GB" smtClean="0"/>
              <a:t>15/12/2023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790C7-ACE7-48A5-B983-527BBC21E218}"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21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B6A33-F0E0-4DAA-8232-B45E34B268D8}" type="datetimeFigureOut">
              <a:rPr lang="en-GB" smtClean="0"/>
              <a:t>15/12/2023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172837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9B6A33-F0E0-4DAA-8232-B45E34B268D8}" type="datetimeFigureOut">
              <a:rPr lang="en-GB" smtClean="0"/>
              <a:t>15/12/2023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790C7-ACE7-48A5-B983-527BBC21E21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04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9B6A33-F0E0-4DAA-8232-B45E34B268D8}" type="datetimeFigureOut">
              <a:rPr lang="en-GB" smtClean="0"/>
              <a:t>15/12/2023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27872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9B6A33-F0E0-4DAA-8232-B45E34B268D8}" type="datetimeFigureOut">
              <a:rPr lang="en-GB" smtClean="0"/>
              <a:t>15/12/2023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43933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9B6A33-F0E0-4DAA-8232-B45E34B268D8}" type="datetimeFigureOut">
              <a:rPr lang="en-GB" smtClean="0"/>
              <a:t>15/12/2023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136031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B6A33-F0E0-4DAA-8232-B45E34B268D8}" type="datetimeFigureOut">
              <a:rPr lang="en-GB" smtClean="0"/>
              <a:t>15/12/2023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683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9B6A33-F0E0-4DAA-8232-B45E34B268D8}" type="datetimeFigureOut">
              <a:rPr lang="en-GB" smtClean="0"/>
              <a:t>15/12/2023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790C7-ACE7-48A5-B983-527BBC21E218}" type="slidenum">
              <a:rPr lang="en-GB" smtClean="0"/>
              <a:t>‹#›</a:t>
            </a:fld>
            <a:endParaRPr lang="en-GB"/>
          </a:p>
        </p:txBody>
      </p:sp>
    </p:spTree>
    <p:extLst>
      <p:ext uri="{BB962C8B-B14F-4D97-AF65-F5344CB8AC3E}">
        <p14:creationId xmlns:p14="http://schemas.microsoft.com/office/powerpoint/2010/main" val="290564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9B6A33-F0E0-4DAA-8232-B45E34B268D8}" type="datetimeFigureOut">
              <a:rPr lang="en-GB" smtClean="0"/>
              <a:t>15/12/2023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790C7-ACE7-48A5-B983-527BBC21E218}"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78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9B6A33-F0E0-4DAA-8232-B45E34B268D8}" type="datetimeFigureOut">
              <a:rPr lang="en-GB" smtClean="0"/>
              <a:t>15/12/2023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1790C7-ACE7-48A5-B983-527BBC21E218}"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327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otwWPsrX25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9328" y="0"/>
            <a:ext cx="9713343" cy="3122761"/>
          </a:xfrm>
        </p:spPr>
        <p:txBody>
          <a:bodyPr>
            <a:normAutofit/>
          </a:bodyPr>
          <a:lstStyle/>
          <a:p>
            <a:pPr algn="ctr"/>
            <a:r>
              <a:rPr lang="en-US" sz="4800" b="1" dirty="0" smtClean="0">
                <a:solidFill>
                  <a:schemeClr val="tx1"/>
                </a:solidFill>
              </a:rPr>
              <a:t>Visualizing Adidas Sales: A Tale of Recovery, Profits, and Regional Footholds Amidst 2020-2021 Challenges</a:t>
            </a:r>
            <a:endParaRPr lang="en-GB" sz="4800" b="1" dirty="0">
              <a:solidFill>
                <a:schemeClr val="tx1"/>
              </a:solidFill>
            </a:endParaRPr>
          </a:p>
        </p:txBody>
      </p:sp>
      <p:sp>
        <p:nvSpPr>
          <p:cNvPr id="3" name="Subtitle 2"/>
          <p:cNvSpPr>
            <a:spLocks noGrp="1"/>
          </p:cNvSpPr>
          <p:nvPr>
            <p:ph type="subTitle" idx="1"/>
          </p:nvPr>
        </p:nvSpPr>
        <p:spPr/>
        <p:txBody>
          <a:bodyPr>
            <a:normAutofit/>
          </a:bodyPr>
          <a:lstStyle/>
          <a:p>
            <a:r>
              <a:rPr lang="en-GB" sz="2000" b="1" dirty="0" smtClean="0"/>
              <a:t>By ASAPH NII AYITEY SOWAH – B01224308</a:t>
            </a:r>
            <a:endParaRPr lang="en-GB" sz="2000" b="1" dirty="0"/>
          </a:p>
        </p:txBody>
      </p:sp>
    </p:spTree>
    <p:extLst>
      <p:ext uri="{BB962C8B-B14F-4D97-AF65-F5344CB8AC3E}">
        <p14:creationId xmlns:p14="http://schemas.microsoft.com/office/powerpoint/2010/main" val="602338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1024128" y="1863305"/>
            <a:ext cx="9720073" cy="4554747"/>
          </a:xfrm>
        </p:spPr>
        <p:txBody>
          <a:bodyPr/>
          <a:lstStyle/>
          <a:p>
            <a:r>
              <a:rPr lang="en-US" dirty="0"/>
              <a:t>Through comprehensive data analysis and visualization, it's evident that Adidas, as a global sportswear brand, has demonstrated resilience and market strength across diverse regions, despite challenging circumstances such as the COVID-19 pandemic. The sales data indicates a strong foothold in key regions like the Northeast and Midwest, while also showcasing consistent performances in the Southern, South-eastern, and Western markets. This market diversity underlines Adidas's adaptability and appeal to a wide range of consumers, reflecting its robust position in the competitive sportswear industry</a:t>
            </a:r>
            <a:r>
              <a:rPr lang="en-US" dirty="0" smtClean="0"/>
              <a:t>.“</a:t>
            </a:r>
          </a:p>
          <a:p>
            <a:endParaRPr lang="en-US" dirty="0"/>
          </a:p>
          <a:p>
            <a:r>
              <a:rPr lang="en-US" b="1" dirty="0" smtClean="0">
                <a:solidFill>
                  <a:srgbClr val="FF0000"/>
                </a:solidFill>
              </a:rPr>
              <a:t>LINK TO MY YOUTUBE ANALYSIS OF THE DATA </a:t>
            </a:r>
            <a:r>
              <a:rPr lang="en-US" b="1" dirty="0">
                <a:solidFill>
                  <a:srgbClr val="FF0000"/>
                </a:solidFill>
              </a:rPr>
              <a:t>: </a:t>
            </a:r>
            <a:r>
              <a:rPr lang="en-US" b="1" dirty="0">
                <a:solidFill>
                  <a:srgbClr val="FF0000"/>
                </a:solidFill>
                <a:hlinkClick r:id="rId2"/>
              </a:rPr>
              <a:t>https://www.youtube.com/watch?v=otwWPsrX25k</a:t>
            </a:r>
            <a:endParaRPr lang="en-GB" b="1" dirty="0">
              <a:solidFill>
                <a:srgbClr val="FF0000"/>
              </a:solidFill>
            </a:endParaRPr>
          </a:p>
        </p:txBody>
      </p:sp>
    </p:spTree>
    <p:extLst>
      <p:ext uri="{BB962C8B-B14F-4D97-AF65-F5344CB8AC3E}">
        <p14:creationId xmlns:p14="http://schemas.microsoft.com/office/powerpoint/2010/main" val="3153310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RATIONALE FOR SELECTING </a:t>
            </a:r>
            <a:br>
              <a:rPr lang="en-US" b="1" dirty="0" smtClean="0"/>
            </a:br>
            <a:r>
              <a:rPr lang="en-US" b="1" dirty="0" smtClean="0"/>
              <a:t>ADIDAS SALES DATA.</a:t>
            </a:r>
            <a:endParaRPr lang="en-GB" b="1" dirty="0"/>
          </a:p>
        </p:txBody>
      </p:sp>
      <p:sp>
        <p:nvSpPr>
          <p:cNvPr id="3" name="Content Placeholder 2"/>
          <p:cNvSpPr>
            <a:spLocks noGrp="1"/>
          </p:cNvSpPr>
          <p:nvPr>
            <p:ph idx="1"/>
          </p:nvPr>
        </p:nvSpPr>
        <p:spPr/>
        <p:txBody>
          <a:bodyPr>
            <a:normAutofit/>
          </a:bodyPr>
          <a:lstStyle/>
          <a:p>
            <a:endParaRPr lang="en-US" dirty="0" smtClean="0"/>
          </a:p>
          <a:p>
            <a:r>
              <a:rPr lang="en-US" dirty="0" smtClean="0"/>
              <a:t>Exploring Adidas sales data in the vibrant US market aligns with my passion for sports and sportswear. It's more than academic interest—it's a chance to understand industry dynamics in a diverse market. The US, known for its varied sports culture, offers insights into Adidas's strategies across genders. The dataset's depth—sales figures, regional perspectives, and product classifications—promises valuable observations. This exploration uncovers consumer behaviors and impacts real-world marketing and business decisions in sports retail. It merges my love for sports, fashion, and practical exploration, transcending data analysis into a narrative echoing my passion for sports and cultural significance in athletic apparel for both men and women.</a:t>
            </a:r>
            <a:endParaRPr lang="en-GB" dirty="0"/>
          </a:p>
        </p:txBody>
      </p:sp>
    </p:spTree>
    <p:extLst>
      <p:ext uri="{BB962C8B-B14F-4D97-AF65-F5344CB8AC3E}">
        <p14:creationId xmlns:p14="http://schemas.microsoft.com/office/powerpoint/2010/main" val="2217838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r>
              <a:rPr lang="en-US" dirty="0" smtClean="0"/>
              <a:t>Adidas Dataset Exploration</a:t>
            </a:r>
          </a:p>
        </p:txBody>
      </p:sp>
      <p:sp>
        <p:nvSpPr>
          <p:cNvPr id="3" name="Content Placeholder 2"/>
          <p:cNvSpPr>
            <a:spLocks noGrp="1"/>
          </p:cNvSpPr>
          <p:nvPr>
            <p:ph idx="1"/>
          </p:nvPr>
        </p:nvSpPr>
        <p:spPr>
          <a:xfrm>
            <a:off x="838200" y="1756613"/>
            <a:ext cx="10515600" cy="4351338"/>
          </a:xfrm>
        </p:spPr>
        <p:txBody>
          <a:bodyPr/>
          <a:lstStyle/>
          <a:p>
            <a:pPr marL="0" indent="0">
              <a:buNone/>
            </a:pPr>
            <a:endParaRPr lang="en-US" dirty="0" smtClean="0"/>
          </a:p>
          <a:p>
            <a:r>
              <a:rPr lang="en-US" dirty="0" smtClean="0"/>
              <a:t>During the COVID-19 pandemic in 2020, Adidas sales saw a significant downturn across retailers but showcased a remarkable recovery in 2021. This resurgence was accompanied by increased unit sales, notable profit growth for retailers, and a shift towards online sales. Regional analysis highlighted significant sales growth in specific regions for both men's and women's apparel and footwear. The data suggests adaptive consumer behavior, a correlation between sales and profitability, and demonstrates Adidas's resilience in navigating market challenges.</a:t>
            </a:r>
            <a:endParaRPr lang="en-GB" dirty="0"/>
          </a:p>
        </p:txBody>
      </p:sp>
    </p:spTree>
    <p:extLst>
      <p:ext uri="{BB962C8B-B14F-4D97-AF65-F5344CB8AC3E}">
        <p14:creationId xmlns:p14="http://schemas.microsoft.com/office/powerpoint/2010/main" val="1954875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55702" cy="1325563"/>
          </a:xfrm>
        </p:spPr>
        <p:txBody>
          <a:bodyPr>
            <a:normAutofit/>
          </a:bodyPr>
          <a:lstStyle/>
          <a:p>
            <a:r>
              <a:rPr lang="en-US" sz="2800" b="1" dirty="0" smtClean="0"/>
              <a:t>DATA CLEANING AND TRANSFORMATION </a:t>
            </a:r>
            <a:endParaRPr lang="en-GB" sz="2800" b="1" dirty="0"/>
          </a:p>
        </p:txBody>
      </p:sp>
      <p:sp>
        <p:nvSpPr>
          <p:cNvPr id="3" name="Content Placeholder 2"/>
          <p:cNvSpPr>
            <a:spLocks noGrp="1"/>
          </p:cNvSpPr>
          <p:nvPr>
            <p:ph idx="1"/>
          </p:nvPr>
        </p:nvSpPr>
        <p:spPr>
          <a:xfrm>
            <a:off x="465826" y="1457864"/>
            <a:ext cx="7004647" cy="5236234"/>
          </a:xfrm>
        </p:spPr>
        <p:txBody>
          <a:bodyPr>
            <a:normAutofit fontScale="92500" lnSpcReduction="10000"/>
          </a:bodyPr>
          <a:lstStyle/>
          <a:p>
            <a:r>
              <a:rPr lang="en-US" dirty="0"/>
              <a:t>Enhanced Clarity:</a:t>
            </a:r>
          </a:p>
          <a:p>
            <a:pPr lvl="1"/>
            <a:r>
              <a:rPr lang="en-US" dirty="0"/>
              <a:t>Renaming Field Names: Improved understanding by renaming fields to more descriptive and intuitive names.</a:t>
            </a:r>
          </a:p>
          <a:p>
            <a:pPr lvl="1"/>
            <a:r>
              <a:rPr lang="en-US" dirty="0"/>
              <a:t>Eliminating Unnecessary Attributes: Removed redundant or irrelevant attributes for more streamlined and manageable data.</a:t>
            </a:r>
          </a:p>
          <a:p>
            <a:r>
              <a:rPr lang="en-US" dirty="0"/>
              <a:t>Improved Relevance:</a:t>
            </a:r>
          </a:p>
          <a:p>
            <a:pPr lvl="1"/>
            <a:r>
              <a:rPr lang="en-US" dirty="0"/>
              <a:t>Streamlining Dataset Focus: Focused on pertinent information, enhancing the dataset's relevance for targeted analysis.</a:t>
            </a:r>
          </a:p>
          <a:p>
            <a:pPr lvl="1"/>
            <a:r>
              <a:rPr lang="en-US" dirty="0"/>
              <a:t>Optimizing Dataset Usability: Enhanced usability by refining the dataset, allowing for more precise and effective analysis.</a:t>
            </a:r>
          </a:p>
          <a:p>
            <a:r>
              <a:rPr lang="en-US" dirty="0"/>
              <a:t>Enhanced Readiness:</a:t>
            </a:r>
          </a:p>
          <a:p>
            <a:pPr lvl="1"/>
            <a:r>
              <a:rPr lang="en-US" dirty="0"/>
              <a:t>Preparing for Visualization: Ensured accurate and effective visualizations by preparing the dataset for graphical representation.</a:t>
            </a:r>
          </a:p>
          <a:p>
            <a:pPr lvl="1"/>
            <a:r>
              <a:rPr lang="en-US" dirty="0"/>
              <a:t>Increased Analytical Readiness: Enhanced the dataset's readiness for in-depth analysis, enabling the extraction of insightful conclusions and trends.</a:t>
            </a:r>
          </a:p>
          <a:p>
            <a:pPr marL="457200" lvl="1" indent="0">
              <a:buNone/>
            </a:pPr>
            <a:endParaRPr lang="en-GB" sz="1800" dirty="0" smtClean="0"/>
          </a:p>
          <a:p>
            <a:pPr lvl="1"/>
            <a:endParaRPr lang="en-GB" sz="1800" dirty="0"/>
          </a:p>
          <a:p>
            <a:pPr marL="457200" lvl="1" indent="0" algn="ctr">
              <a:buNone/>
            </a:pPr>
            <a:r>
              <a:rPr lang="en-GB" sz="1800" dirty="0" smtClean="0"/>
              <a:t>NB:     </a:t>
            </a:r>
            <a:r>
              <a:rPr lang="en-GB" sz="1800" b="1" dirty="0" smtClean="0"/>
              <a:t>First Picture</a:t>
            </a:r>
            <a:r>
              <a:rPr lang="en-GB" sz="1800" dirty="0" smtClean="0"/>
              <a:t>:     Uncleaned and untransformed data</a:t>
            </a:r>
          </a:p>
          <a:p>
            <a:pPr marL="457200" lvl="1" indent="0" algn="ctr">
              <a:buNone/>
            </a:pPr>
            <a:r>
              <a:rPr lang="en-GB" sz="1800" dirty="0" smtClean="0"/>
              <a:t>       </a:t>
            </a:r>
            <a:r>
              <a:rPr lang="en-GB" sz="1800" b="1" dirty="0" smtClean="0"/>
              <a:t>Second Picture</a:t>
            </a:r>
            <a:r>
              <a:rPr lang="en-GB" sz="1800" dirty="0" smtClean="0"/>
              <a:t>: Cleaned and transformed</a:t>
            </a:r>
            <a:endParaRPr lang="en-GB" sz="1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365" y="86175"/>
            <a:ext cx="3933645" cy="32090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5365" y="3392806"/>
            <a:ext cx="4028537" cy="3301292"/>
          </a:xfrm>
          <a:prstGeom prst="rect">
            <a:avLst/>
          </a:prstGeom>
        </p:spPr>
      </p:pic>
    </p:spTree>
    <p:extLst>
      <p:ext uri="{BB962C8B-B14F-4D97-AF65-F5344CB8AC3E}">
        <p14:creationId xmlns:p14="http://schemas.microsoft.com/office/powerpoint/2010/main" val="3977368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0" y="106334"/>
            <a:ext cx="10515600" cy="411252"/>
          </a:xfrm>
        </p:spPr>
        <p:txBody>
          <a:bodyPr>
            <a:noAutofit/>
          </a:bodyPr>
          <a:lstStyle/>
          <a:p>
            <a:r>
              <a:rPr lang="en-GB" sz="3200" b="1" dirty="0" smtClean="0"/>
              <a:t>Story Telling – Market performance and Profit</a:t>
            </a:r>
            <a:endParaRPr lang="en-GB"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5710687"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686" y="2506662"/>
            <a:ext cx="6481313" cy="4351338"/>
          </a:xfrm>
          <a:prstGeom prst="rect">
            <a:avLst/>
          </a:prstGeom>
        </p:spPr>
      </p:pic>
      <p:sp>
        <p:nvSpPr>
          <p:cNvPr id="6" name="TextBox 5"/>
          <p:cNvSpPr txBox="1"/>
          <p:nvPr/>
        </p:nvSpPr>
        <p:spPr>
          <a:xfrm>
            <a:off x="126519" y="517586"/>
            <a:ext cx="11904453" cy="2585323"/>
          </a:xfrm>
          <a:prstGeom prst="rect">
            <a:avLst/>
          </a:prstGeom>
          <a:noFill/>
        </p:spPr>
        <p:txBody>
          <a:bodyPr wrap="square" rtlCol="0">
            <a:spAutoFit/>
          </a:bodyPr>
          <a:lstStyle/>
          <a:p>
            <a:r>
              <a:rPr lang="en-US" b="1" dirty="0" smtClean="0"/>
              <a:t>Introduction: Overview of varied sales trends due to COVID-19 in 2020 and resurgence in 2021.</a:t>
            </a:r>
          </a:p>
          <a:p>
            <a:r>
              <a:rPr lang="en-US" b="1" dirty="0" smtClean="0"/>
              <a:t>Key Insights:</a:t>
            </a:r>
          </a:p>
          <a:p>
            <a:r>
              <a:rPr lang="en-US" b="1" dirty="0" smtClean="0"/>
              <a:t>Sales trends for Foot Locker and Kohl's in 2020 and 2021.</a:t>
            </a:r>
          </a:p>
          <a:p>
            <a:r>
              <a:rPr lang="en-US" b="1" dirty="0" smtClean="0"/>
              <a:t>Retailers' operating profit increase (Sports Direct, Foot Locker).</a:t>
            </a:r>
          </a:p>
          <a:p>
            <a:r>
              <a:rPr lang="en-US" b="1" dirty="0" smtClean="0"/>
              <a:t>Correlation between Adidas sales and retailers' profit.</a:t>
            </a:r>
          </a:p>
          <a:p>
            <a:r>
              <a:rPr lang="en-US" i="1" dirty="0" smtClean="0"/>
              <a:t>Bar Chart: Compares sales across different product categories or years.</a:t>
            </a:r>
          </a:p>
          <a:p>
            <a:r>
              <a:rPr lang="en-US" i="1" dirty="0" smtClean="0"/>
              <a:t>Line Graphs: Depicts sales trends over time for specific product categories.</a:t>
            </a:r>
          </a:p>
          <a:p>
            <a:endParaRPr lang="en-US" dirty="0" smtClean="0"/>
          </a:p>
          <a:p>
            <a:endParaRPr lang="en-GB" dirty="0"/>
          </a:p>
        </p:txBody>
      </p:sp>
    </p:spTree>
    <p:extLst>
      <p:ext uri="{BB962C8B-B14F-4D97-AF65-F5344CB8AC3E}">
        <p14:creationId xmlns:p14="http://schemas.microsoft.com/office/powerpoint/2010/main" val="4147974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2241"/>
          </a:xfrm>
        </p:spPr>
        <p:txBody>
          <a:bodyPr>
            <a:noAutofit/>
          </a:bodyPr>
          <a:lstStyle/>
          <a:p>
            <a:r>
              <a:rPr lang="en-GB" sz="3200" b="1" dirty="0" smtClean="0"/>
              <a:t>Sales Methods Analysis</a:t>
            </a:r>
            <a:endParaRPr lang="en-GB"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2872596"/>
            <a:ext cx="11438627" cy="3985404"/>
          </a:xfrm>
        </p:spPr>
      </p:pic>
      <p:sp>
        <p:nvSpPr>
          <p:cNvPr id="5" name="TextBox 4"/>
          <p:cNvSpPr txBox="1"/>
          <p:nvPr/>
        </p:nvSpPr>
        <p:spPr>
          <a:xfrm>
            <a:off x="-2" y="1026544"/>
            <a:ext cx="11353801" cy="2031325"/>
          </a:xfrm>
          <a:prstGeom prst="rect">
            <a:avLst/>
          </a:prstGeom>
          <a:noFill/>
        </p:spPr>
        <p:txBody>
          <a:bodyPr wrap="square" rtlCol="0">
            <a:spAutoFit/>
          </a:bodyPr>
          <a:lstStyle/>
          <a:p>
            <a:r>
              <a:rPr lang="en-US" b="1" dirty="0" smtClean="0"/>
              <a:t>Introduction: Analysis of sales methods (In-store, Online, Outlet) during 2020 and 2021.</a:t>
            </a:r>
          </a:p>
          <a:p>
            <a:r>
              <a:rPr lang="en-US" b="1" dirty="0" smtClean="0"/>
              <a:t>Key Sales Insights:</a:t>
            </a:r>
          </a:p>
          <a:p>
            <a:r>
              <a:rPr lang="en-US" b="1" dirty="0" smtClean="0"/>
              <a:t>Surge in in-store, online, and outlet sales from 2020 to 2021.</a:t>
            </a:r>
          </a:p>
          <a:p>
            <a:r>
              <a:rPr lang="en-US" b="1" dirty="0" smtClean="0"/>
              <a:t>Staggering rise in online sales indicating a shift in consumer preferences.</a:t>
            </a:r>
            <a:r>
              <a:rPr lang="en-US" dirty="0" smtClean="0"/>
              <a:t>.</a:t>
            </a:r>
          </a:p>
          <a:p>
            <a:pPr lvl="1"/>
            <a:endParaRPr lang="en-US" dirty="0" smtClean="0"/>
          </a:p>
          <a:p>
            <a:pPr lvl="1"/>
            <a:r>
              <a:rPr lang="en-US" i="1" dirty="0" smtClean="0"/>
              <a:t>Pie Chart: Illustrates the proportion of sales for sales method.</a:t>
            </a:r>
          </a:p>
          <a:p>
            <a:pPr lvl="1"/>
            <a:endParaRPr lang="en-US" b="1" i="1" dirty="0"/>
          </a:p>
        </p:txBody>
      </p:sp>
    </p:spTree>
    <p:extLst>
      <p:ext uri="{BB962C8B-B14F-4D97-AF65-F5344CB8AC3E}">
        <p14:creationId xmlns:p14="http://schemas.microsoft.com/office/powerpoint/2010/main" val="139630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4988"/>
          </a:xfrm>
        </p:spPr>
        <p:txBody>
          <a:bodyPr>
            <a:noAutofit/>
          </a:bodyPr>
          <a:lstStyle/>
          <a:p>
            <a:r>
              <a:rPr lang="en-GB" sz="3200" b="1" dirty="0"/>
              <a:t>U.S. City Sales Analysis</a:t>
            </a:r>
            <a:endParaRPr lang="en-GB"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91452"/>
            <a:ext cx="653019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135" y="2291452"/>
            <a:ext cx="6719979" cy="4433977"/>
          </a:xfrm>
          <a:prstGeom prst="rect">
            <a:avLst/>
          </a:prstGeom>
        </p:spPr>
      </p:pic>
      <p:sp>
        <p:nvSpPr>
          <p:cNvPr id="6" name="TextBox 5"/>
          <p:cNvSpPr txBox="1"/>
          <p:nvPr/>
        </p:nvSpPr>
        <p:spPr>
          <a:xfrm>
            <a:off x="181155" y="828136"/>
            <a:ext cx="11938959" cy="1754326"/>
          </a:xfrm>
          <a:prstGeom prst="rect">
            <a:avLst/>
          </a:prstGeom>
          <a:noFill/>
        </p:spPr>
        <p:txBody>
          <a:bodyPr wrap="square" rtlCol="0">
            <a:spAutoFit/>
          </a:bodyPr>
          <a:lstStyle/>
          <a:p>
            <a:r>
              <a:rPr lang="en-US" b="1" dirty="0" smtClean="0"/>
              <a:t>Introduction: Overview of sales performance across U.S. cities in 2020 and 2021.</a:t>
            </a:r>
          </a:p>
          <a:p>
            <a:r>
              <a:rPr lang="en-US" b="1" dirty="0" smtClean="0"/>
              <a:t>Key Insights:</a:t>
            </a:r>
          </a:p>
          <a:p>
            <a:r>
              <a:rPr lang="en-US" b="1" dirty="0" smtClean="0"/>
              <a:t>Sales highlights for New York, Miami, and Charleston.</a:t>
            </a:r>
          </a:p>
          <a:p>
            <a:r>
              <a:rPr lang="en-US" b="1" dirty="0" smtClean="0"/>
              <a:t>Consistency in sales performance in established cities and emerging growth in </a:t>
            </a:r>
            <a:r>
              <a:rPr lang="en-US" b="1" dirty="0" err="1" smtClean="0"/>
              <a:t>Charleston.</a:t>
            </a:r>
            <a:r>
              <a:rPr lang="en-US" i="1" dirty="0" err="1" smtClean="0"/>
              <a:t>Maps</a:t>
            </a:r>
            <a:r>
              <a:rPr lang="en-US" i="1" dirty="0" smtClean="0"/>
              <a:t>: Visualizes sales geographically across regions or locations</a:t>
            </a:r>
            <a:r>
              <a:rPr lang="en-US" dirty="0" smtClean="0"/>
              <a:t>.</a:t>
            </a:r>
          </a:p>
          <a:p>
            <a:endParaRPr lang="en-US" i="1" dirty="0"/>
          </a:p>
        </p:txBody>
      </p:sp>
    </p:spTree>
    <p:extLst>
      <p:ext uri="{BB962C8B-B14F-4D97-AF65-F5344CB8AC3E}">
        <p14:creationId xmlns:p14="http://schemas.microsoft.com/office/powerpoint/2010/main" val="1655092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4218"/>
          </a:xfrm>
        </p:spPr>
        <p:txBody>
          <a:bodyPr>
            <a:normAutofit fontScale="90000"/>
          </a:bodyPr>
          <a:lstStyle/>
          <a:p>
            <a:r>
              <a:rPr lang="en-US" sz="3200" b="1" dirty="0" smtClean="0"/>
              <a:t>Comparative Analysis: Women's Sales Across Regions</a:t>
            </a:r>
            <a:endParaRPr lang="en-GB"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14136"/>
            <a:ext cx="5969479" cy="3743864"/>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6032" y="3114136"/>
            <a:ext cx="6655968" cy="3743864"/>
          </a:xfrm>
          <a:prstGeom prst="rect">
            <a:avLst/>
          </a:prstGeom>
        </p:spPr>
      </p:pic>
      <p:sp>
        <p:nvSpPr>
          <p:cNvPr id="8" name="TextBox 7"/>
          <p:cNvSpPr txBox="1"/>
          <p:nvPr/>
        </p:nvSpPr>
        <p:spPr>
          <a:xfrm>
            <a:off x="77638" y="1000664"/>
            <a:ext cx="12033849" cy="2585323"/>
          </a:xfrm>
          <a:prstGeom prst="rect">
            <a:avLst/>
          </a:prstGeom>
          <a:noFill/>
        </p:spPr>
        <p:txBody>
          <a:bodyPr wrap="square" rtlCol="0">
            <a:spAutoFit/>
          </a:bodyPr>
          <a:lstStyle/>
          <a:p>
            <a:r>
              <a:rPr lang="en-US" b="1" dirty="0" smtClean="0"/>
              <a:t>Introduction: Summary of sales trends for women's apparel and footwear across regions.</a:t>
            </a:r>
          </a:p>
          <a:p>
            <a:r>
              <a:rPr lang="en-US" b="1" dirty="0" smtClean="0"/>
              <a:t>Key Sales Trends:</a:t>
            </a:r>
          </a:p>
          <a:p>
            <a:r>
              <a:rPr lang="en-US" b="1" dirty="0" smtClean="0"/>
              <a:t>Growth in sales for women's apparel and footwear (Northeast, West).</a:t>
            </a:r>
          </a:p>
          <a:p>
            <a:r>
              <a:rPr lang="en-US" b="1" dirty="0" smtClean="0"/>
              <a:t>Dominance of the West in athletic and street footwear sales.</a:t>
            </a:r>
          </a:p>
          <a:p>
            <a:r>
              <a:rPr lang="en-US" b="1" dirty="0" smtClean="0"/>
              <a:t>Regional dominance of Northeast and West.</a:t>
            </a:r>
          </a:p>
          <a:p>
            <a:endParaRPr lang="en-US" b="1" dirty="0"/>
          </a:p>
          <a:p>
            <a:r>
              <a:rPr lang="en-US" i="1" dirty="0" smtClean="0"/>
              <a:t>Scatter Plots: Shows relationships between sales and Products in a period of time.</a:t>
            </a:r>
          </a:p>
          <a:p>
            <a:endParaRPr lang="en-US" b="1" dirty="0"/>
          </a:p>
          <a:p>
            <a:endParaRPr lang="en-GB" i="1" dirty="0"/>
          </a:p>
        </p:txBody>
      </p:sp>
    </p:spTree>
    <p:extLst>
      <p:ext uri="{BB962C8B-B14F-4D97-AF65-F5344CB8AC3E}">
        <p14:creationId xmlns:p14="http://schemas.microsoft.com/office/powerpoint/2010/main" val="124024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994"/>
            <a:ext cx="10515600" cy="204218"/>
          </a:xfrm>
        </p:spPr>
        <p:txBody>
          <a:bodyPr>
            <a:normAutofit fontScale="90000"/>
          </a:bodyPr>
          <a:lstStyle/>
          <a:p>
            <a:r>
              <a:rPr lang="en-US" sz="3200" b="1" dirty="0" smtClean="0"/>
              <a:t>Comparative Analysis: Men's Sales Across Regions</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308988"/>
            <a:ext cx="5581291" cy="3549012"/>
          </a:xfrm>
        </p:spPr>
      </p:pic>
      <p:sp>
        <p:nvSpPr>
          <p:cNvPr id="8" name="TextBox 7"/>
          <p:cNvSpPr txBox="1"/>
          <p:nvPr/>
        </p:nvSpPr>
        <p:spPr>
          <a:xfrm>
            <a:off x="77638" y="1000664"/>
            <a:ext cx="12033849" cy="2308324"/>
          </a:xfrm>
          <a:prstGeom prst="rect">
            <a:avLst/>
          </a:prstGeom>
          <a:noFill/>
        </p:spPr>
        <p:txBody>
          <a:bodyPr wrap="square" rtlCol="0">
            <a:spAutoFit/>
          </a:bodyPr>
          <a:lstStyle/>
          <a:p>
            <a:r>
              <a:rPr lang="en-US" b="1" dirty="0" smtClean="0"/>
              <a:t>Introduction: Overview of sales data for men's apparel and footwear across regions.</a:t>
            </a:r>
          </a:p>
          <a:p>
            <a:r>
              <a:rPr lang="en-US" b="1" dirty="0" smtClean="0"/>
              <a:t>Key Sales Insights:</a:t>
            </a:r>
          </a:p>
          <a:p>
            <a:r>
              <a:rPr lang="en-US" b="1" dirty="0" smtClean="0"/>
              <a:t>Sales trends for men's apparel, athletic footwear, and street footwear.</a:t>
            </a:r>
          </a:p>
          <a:p>
            <a:r>
              <a:rPr lang="en-US" b="1" dirty="0" smtClean="0"/>
              <a:t>Comparative analysis showing growth and regional dynamics.</a:t>
            </a:r>
          </a:p>
          <a:p>
            <a:endParaRPr lang="en-US" b="1" dirty="0"/>
          </a:p>
          <a:p>
            <a:r>
              <a:rPr lang="en-US" i="1" dirty="0" smtClean="0"/>
              <a:t>Scatter Plots: Shows relationships between sales and Products in a period of time.</a:t>
            </a:r>
          </a:p>
          <a:p>
            <a:endParaRPr lang="en-US" b="1" dirty="0"/>
          </a:p>
          <a:p>
            <a:endParaRPr lang="en-GB" i="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0415" y="3308988"/>
            <a:ext cx="5566913" cy="3549011"/>
          </a:xfrm>
          <a:prstGeom prst="rect">
            <a:avLst/>
          </a:prstGeom>
        </p:spPr>
      </p:pic>
    </p:spTree>
    <p:extLst>
      <p:ext uri="{BB962C8B-B14F-4D97-AF65-F5344CB8AC3E}">
        <p14:creationId xmlns:p14="http://schemas.microsoft.com/office/powerpoint/2010/main" val="2106521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148</TotalTime>
  <Words>810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Visualizing Adidas Sales: A Tale of Recovery, Profits, and Regional Footholds Amidst 2020-2021 Challenges</vt:lpstr>
      <vt:lpstr>RATIONALE FOR SELECTING  ADIDAS SALES DATA.</vt:lpstr>
      <vt:lpstr>Adidas Dataset Exploration</vt:lpstr>
      <vt:lpstr>DATA CLEANING AND TRANSFORMATION </vt:lpstr>
      <vt:lpstr>Story Telling – Market performance and Profit</vt:lpstr>
      <vt:lpstr>Sales Methods Analysis</vt:lpstr>
      <vt:lpstr>U.S. City Sales Analysis</vt:lpstr>
      <vt:lpstr>Comparative Analysis: Women's Sales Across Regions</vt:lpstr>
      <vt:lpstr>Comparative Analysis: Men's Sales Across Regions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Adidas Sales: A Tale of Recovery, Profits, and Regional Footholds Amidst 2020-2021 Challenges</dc:title>
  <dc:creator>owner</dc:creator>
  <cp:lastModifiedBy>owner</cp:lastModifiedBy>
  <cp:revision>15</cp:revision>
  <dcterms:created xsi:type="dcterms:W3CDTF">2023-12-15T18:34:43Z</dcterms:created>
  <dcterms:modified xsi:type="dcterms:W3CDTF">2023-12-15T21:20:47Z</dcterms:modified>
</cp:coreProperties>
</file>