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sldIdLst>
    <p:sldId id="313" r:id="rId3"/>
    <p:sldId id="312" r:id="rId4"/>
    <p:sldId id="314" r:id="rId5"/>
    <p:sldId id="299" r:id="rId6"/>
    <p:sldId id="317" r:id="rId7"/>
    <p:sldId id="300" r:id="rId8"/>
    <p:sldId id="302" r:id="rId9"/>
    <p:sldId id="318" r:id="rId10"/>
    <p:sldId id="319" r:id="rId11"/>
    <p:sldId id="309" r:id="rId12"/>
    <p:sldId id="320" r:id="rId13"/>
    <p:sldId id="321" r:id="rId14"/>
    <p:sldId id="322" r:id="rId15"/>
    <p:sldId id="323" r:id="rId16"/>
    <p:sldId id="324" r:id="rId17"/>
    <p:sldId id="310" r:id="rId18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9" autoAdjust="0"/>
    <p:restoredTop sz="94003" autoAdjust="0"/>
  </p:normalViewPr>
  <p:slideViewPr>
    <p:cSldViewPr>
      <p:cViewPr varScale="1">
        <p:scale>
          <a:sx n="130" d="100"/>
          <a:sy n="130" d="100"/>
        </p:scale>
        <p:origin x="-714" y="-90"/>
      </p:cViewPr>
      <p:guideLst>
        <p:guide orient="horz" pos="15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97B1DF-F367-4A1B-B2F4-3C3DEFA16F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0D1EA1-5A87-499E-8C13-B9402CC420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514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514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98927A-8E37-4384-BE03-D7EF193D73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22338"/>
            <a:ext cx="4038600" cy="393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22338"/>
            <a:ext cx="4038600" cy="393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6CF89F-AE5C-4F28-89CC-F41F990231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514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514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64487A-C76C-4C40-A676-B8E286FC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22338"/>
            <a:ext cx="4038600" cy="393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22338"/>
            <a:ext cx="4038600" cy="393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0205A1-3717-4A21-B1AA-E2C0DEB951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1FBA6-5015-482C-A6FF-07950D72B0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D433CB-AF43-487F-AEFC-8DDC22D9FD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5099D8-1026-477B-9CA4-C20609E24D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F129C0-DA12-4C31-A0E6-842F19B410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F5302B-3061-4868-8484-E5320F8FFA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655638" y="269875"/>
            <a:ext cx="8497887" cy="5397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2338"/>
            <a:ext cx="82296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4903788"/>
            <a:ext cx="28956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itchFamily="2" charset="-122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4903788"/>
            <a:ext cx="21336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2987C7B5-4652-4F8D-A04B-04A67B71AE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42900"/>
            <a:ext cx="7391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0" y="539750"/>
            <a:ext cx="328613" cy="2714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328613" y="268288"/>
            <a:ext cx="328612" cy="2714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657225" y="0"/>
            <a:ext cx="328613" cy="2714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auto">
          <a:xfrm>
            <a:off x="657225" y="271463"/>
            <a:ext cx="328613" cy="2714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auto">
          <a:xfrm>
            <a:off x="328613" y="539750"/>
            <a:ext cx="328612" cy="2714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6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50800"/>
            <a:ext cx="25908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pitchFamily="2" charset="-122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143000" y="471488"/>
            <a:ext cx="8012113" cy="1928812"/>
            <a:chOff x="0" y="0"/>
            <a:chExt cx="5047" cy="1620"/>
          </a:xfrm>
        </p:grpSpPr>
        <p:sp>
          <p:nvSpPr>
            <p:cNvPr id="2051" name="Rectangle 18"/>
            <p:cNvSpPr>
              <a:spLocks noChangeArrowheads="1"/>
            </p:cNvSpPr>
            <p:nvPr userDrawn="1"/>
          </p:nvSpPr>
          <p:spPr bwMode="auto">
            <a:xfrm>
              <a:off x="361" y="0"/>
              <a:ext cx="4686" cy="1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52" name="Rectangle 28"/>
            <p:cNvSpPr>
              <a:spLocks noChangeArrowheads="1"/>
            </p:cNvSpPr>
            <p:nvPr userDrawn="1"/>
          </p:nvSpPr>
          <p:spPr bwMode="auto">
            <a:xfrm>
              <a:off x="0" y="1044"/>
              <a:ext cx="576" cy="57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53" name="Rectangle 17"/>
          <p:cNvSpPr>
            <a:spLocks noChangeArrowheads="1"/>
          </p:cNvSpPr>
          <p:nvPr/>
        </p:nvSpPr>
        <p:spPr bwMode="auto">
          <a:xfrm>
            <a:off x="1130300" y="2355850"/>
            <a:ext cx="8013700" cy="431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4" name="Rectangle 19"/>
          <p:cNvSpPr>
            <a:spLocks noChangeArrowheads="1"/>
          </p:cNvSpPr>
          <p:nvPr/>
        </p:nvSpPr>
        <p:spPr bwMode="auto">
          <a:xfrm>
            <a:off x="573088" y="1890713"/>
            <a:ext cx="576262" cy="4810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5" name="Rectangle 20"/>
          <p:cNvSpPr>
            <a:spLocks noChangeArrowheads="1"/>
          </p:cNvSpPr>
          <p:nvPr/>
        </p:nvSpPr>
        <p:spPr bwMode="auto">
          <a:xfrm>
            <a:off x="1716088" y="471488"/>
            <a:ext cx="566737" cy="4778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2278063" y="0"/>
            <a:ext cx="585787" cy="476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7" name="Rectangle 22"/>
          <p:cNvSpPr>
            <a:spLocks noChangeArrowheads="1"/>
          </p:cNvSpPr>
          <p:nvPr/>
        </p:nvSpPr>
        <p:spPr bwMode="auto">
          <a:xfrm>
            <a:off x="2281238" y="471488"/>
            <a:ext cx="585787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8" name="Rectangle 23"/>
          <p:cNvSpPr>
            <a:spLocks noChangeArrowheads="1"/>
          </p:cNvSpPr>
          <p:nvPr/>
        </p:nvSpPr>
        <p:spPr bwMode="auto">
          <a:xfrm>
            <a:off x="1141413" y="946150"/>
            <a:ext cx="574675" cy="4699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9" name="Rectangle 24"/>
          <p:cNvSpPr>
            <a:spLocks noChangeArrowheads="1"/>
          </p:cNvSpPr>
          <p:nvPr/>
        </p:nvSpPr>
        <p:spPr bwMode="auto">
          <a:xfrm>
            <a:off x="1716088" y="947738"/>
            <a:ext cx="566737" cy="466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60" name="Rectangle 25"/>
          <p:cNvSpPr>
            <a:spLocks noChangeArrowheads="1"/>
          </p:cNvSpPr>
          <p:nvPr/>
        </p:nvSpPr>
        <p:spPr bwMode="auto">
          <a:xfrm>
            <a:off x="573088" y="1414463"/>
            <a:ext cx="576262" cy="4841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61" name="Rectangle 26"/>
          <p:cNvSpPr>
            <a:spLocks noChangeArrowheads="1"/>
          </p:cNvSpPr>
          <p:nvPr/>
        </p:nvSpPr>
        <p:spPr bwMode="auto">
          <a:xfrm>
            <a:off x="1141413" y="1414463"/>
            <a:ext cx="576262" cy="4841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62" name="Rectangle 27"/>
          <p:cNvSpPr>
            <a:spLocks noChangeArrowheads="1"/>
          </p:cNvSpPr>
          <p:nvPr/>
        </p:nvSpPr>
        <p:spPr bwMode="auto">
          <a:xfrm>
            <a:off x="0" y="1897063"/>
            <a:ext cx="574675" cy="4746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4191000" y="4057650"/>
            <a:ext cx="1295400" cy="655638"/>
            <a:chOff x="0" y="0"/>
            <a:chExt cx="680" cy="550"/>
          </a:xfrm>
        </p:grpSpPr>
        <p:sp>
          <p:nvSpPr>
            <p:cNvPr id="2064" name="Text Box 14"/>
            <p:cNvSpPr txBox="1">
              <a:spLocks noChangeArrowheads="1"/>
            </p:cNvSpPr>
            <p:nvPr userDrawn="1"/>
          </p:nvSpPr>
          <p:spPr bwMode="auto">
            <a:xfrm>
              <a:off x="0" y="111"/>
              <a:ext cx="68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800" b="1">
                  <a:solidFill>
                    <a:schemeClr val="tx2"/>
                  </a:solidFill>
                  <a:ea typeface="宋体" pitchFamily="2" charset="-122"/>
                </a:rPr>
                <a:t>LOGO</a:t>
              </a:r>
            </a:p>
          </p:txBody>
        </p:sp>
        <p:sp>
          <p:nvSpPr>
            <p:cNvPr id="2065" name="AutoShape 15"/>
            <p:cNvSpPr>
              <a:spLocks noChangeArrowheads="1"/>
            </p:cNvSpPr>
            <p:nvPr userDrawn="1"/>
          </p:nvSpPr>
          <p:spPr bwMode="auto">
            <a:xfrm rot="5400000">
              <a:off x="248" y="-185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2338"/>
            <a:ext cx="82296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42900"/>
            <a:ext cx="7391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" y="1339145"/>
            <a:ext cx="5717923" cy="3437561"/>
          </a:xfrm>
          <a:prstGeom prst="rect">
            <a:avLst/>
          </a:prstGeom>
        </p:spPr>
      </p:pic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7928" y="85924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a typeface="宋体" pitchFamily="2" charset="-122"/>
              </a:rPr>
              <a:t>*战略分析子系统主</a:t>
            </a:r>
            <a:r>
              <a:rPr lang="zh-CN" altLang="en-US" sz="1600" dirty="0" smtClean="0">
                <a:ea typeface="宋体" pitchFamily="2" charset="-122"/>
              </a:rPr>
              <a:t>界面</a:t>
            </a:r>
            <a:endParaRPr lang="zh-CN" altLang="en-US" sz="16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10222" y="1370023"/>
            <a:ext cx="25202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按钮分组如下：</a:t>
            </a:r>
            <a:endParaRPr lang="en-US" altLang="zh-CN" sz="1600" dirty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A.</a:t>
            </a:r>
            <a:r>
              <a:rPr lang="zh-CN" altLang="en-US" sz="1600" dirty="0" smtClean="0">
                <a:ea typeface="宋体" pitchFamily="2" charset="-122"/>
              </a:rPr>
              <a:t>选择战略分析子系统的模块，包括：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分析与</a:t>
            </a:r>
            <a:r>
              <a:rPr lang="en-US" altLang="zh-CN" sz="1600" dirty="0">
                <a:ea typeface="宋体" pitchFamily="2" charset="-122"/>
              </a:rPr>
              <a:t>SWOT</a:t>
            </a:r>
            <a:r>
              <a:rPr lang="zh-CN" altLang="en-US" sz="1600" dirty="0">
                <a:ea typeface="宋体" pitchFamily="2" charset="-122"/>
              </a:rPr>
              <a:t>分析案例库、</a:t>
            </a:r>
            <a:r>
              <a:rPr lang="zh-CN" altLang="en-US" sz="1600" dirty="0" smtClean="0">
                <a:ea typeface="宋体" pitchFamily="2" charset="-122"/>
              </a:rPr>
              <a:t>情景分析法与情景分析案例库</a:t>
            </a:r>
            <a:endParaRPr lang="en-US" altLang="zh-CN" sz="1600" dirty="0" smtClean="0">
              <a:ea typeface="宋体" pitchFamily="2" charset="-122"/>
            </a:endParaRPr>
          </a:p>
        </p:txBody>
      </p:sp>
      <p:sp>
        <p:nvSpPr>
          <p:cNvPr id="10" name="文本框 22"/>
          <p:cNvSpPr txBox="1"/>
          <p:nvPr/>
        </p:nvSpPr>
        <p:spPr>
          <a:xfrm>
            <a:off x="228650" y="2139702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0"/>
          </p:cNvCxnSpPr>
          <p:nvPr/>
        </p:nvCxnSpPr>
        <p:spPr bwMode="auto">
          <a:xfrm flipV="1">
            <a:off x="397928" y="1745471"/>
            <a:ext cx="429656" cy="394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kx="-3284103" algn="br" rotWithShape="0">
              <a:schemeClr val="bg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6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536" y="886813"/>
            <a:ext cx="4072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1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zh-CN" altLang="en-US" sz="1600" dirty="0">
                <a:ea typeface="宋体" pitchFamily="2" charset="-122"/>
              </a:rPr>
              <a:t>录</a:t>
            </a:r>
            <a:r>
              <a:rPr lang="zh-CN" altLang="en-US" sz="1600" dirty="0" smtClean="0">
                <a:ea typeface="宋体" pitchFamily="2" charset="-122"/>
              </a:rPr>
              <a:t>入决策焦点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5715071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536" y="886813"/>
            <a:ext cx="4072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2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zh-CN" altLang="en-US" sz="1600" dirty="0">
                <a:ea typeface="宋体" pitchFamily="2" charset="-122"/>
              </a:rPr>
              <a:t>录</a:t>
            </a:r>
            <a:r>
              <a:rPr lang="zh-CN" altLang="en-US" sz="1600" dirty="0" smtClean="0">
                <a:ea typeface="宋体" pitchFamily="2" charset="-122"/>
              </a:rPr>
              <a:t>入关键因素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5606"/>
            <a:ext cx="5918412" cy="355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536" y="886813"/>
            <a:ext cx="4072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3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zh-CN" altLang="en-US" sz="1600" dirty="0">
                <a:ea typeface="宋体" pitchFamily="2" charset="-122"/>
              </a:rPr>
              <a:t>录</a:t>
            </a:r>
            <a:r>
              <a:rPr lang="zh-CN" altLang="en-US" sz="1600" dirty="0" smtClean="0">
                <a:ea typeface="宋体" pitchFamily="2" charset="-122"/>
              </a:rPr>
              <a:t>入驱动力量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7614"/>
            <a:ext cx="5933947" cy="35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536" y="886813"/>
            <a:ext cx="4072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4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zh-CN" altLang="en-US" sz="1600" dirty="0">
                <a:ea typeface="宋体" pitchFamily="2" charset="-122"/>
              </a:rPr>
              <a:t>录</a:t>
            </a:r>
            <a:r>
              <a:rPr lang="zh-CN" altLang="en-US" sz="1600" dirty="0" smtClean="0">
                <a:ea typeface="宋体" pitchFamily="2" charset="-122"/>
              </a:rPr>
              <a:t>入不确定因素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5645915" cy="33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536" y="886813"/>
            <a:ext cx="4072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5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zh-CN" altLang="en-US" sz="1600" dirty="0">
                <a:ea typeface="宋体" pitchFamily="2" charset="-122"/>
              </a:rPr>
              <a:t>录</a:t>
            </a:r>
            <a:r>
              <a:rPr lang="zh-CN" altLang="en-US" sz="1600" dirty="0" smtClean="0">
                <a:ea typeface="宋体" pitchFamily="2" charset="-122"/>
              </a:rPr>
              <a:t>入发展逻辑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0982"/>
            <a:ext cx="6196156" cy="37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536" y="886813"/>
            <a:ext cx="4072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6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zh-CN" altLang="en-US" sz="1600" dirty="0">
                <a:ea typeface="宋体" pitchFamily="2" charset="-122"/>
              </a:rPr>
              <a:t>录</a:t>
            </a:r>
            <a:r>
              <a:rPr lang="zh-CN" altLang="en-US" sz="1600" dirty="0" smtClean="0">
                <a:ea typeface="宋体" pitchFamily="2" charset="-122"/>
              </a:rPr>
              <a:t>入分析结果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56249"/>
            <a:ext cx="6149971" cy="36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3568" y="955592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a typeface="宋体" pitchFamily="2" charset="-122"/>
              </a:rPr>
              <a:t>*情</a:t>
            </a:r>
            <a:r>
              <a:rPr lang="zh-CN" altLang="en-US" sz="1600" dirty="0" smtClean="0">
                <a:ea typeface="宋体" pitchFamily="2" charset="-122"/>
              </a:rPr>
              <a:t>景分析查询模块</a:t>
            </a:r>
            <a:endParaRPr lang="zh-CN" altLang="en-US" sz="1600" dirty="0"/>
          </a:p>
        </p:txBody>
      </p:sp>
      <p:sp>
        <p:nvSpPr>
          <p:cNvPr id="5" name="文本框 3"/>
          <p:cNvSpPr txBox="1"/>
          <p:nvPr/>
        </p:nvSpPr>
        <p:spPr>
          <a:xfrm>
            <a:off x="4788024" y="278231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56176" y="1925144"/>
            <a:ext cx="2520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a typeface="宋体" pitchFamily="2" charset="-122"/>
              </a:rPr>
              <a:t>用户可以根据任务名称、研讨时间、分析参与方查询已有</a:t>
            </a:r>
            <a:r>
              <a:rPr lang="zh-CN" altLang="en-US" sz="1600" dirty="0" smtClean="0">
                <a:ea typeface="宋体" pitchFamily="2" charset="-122"/>
              </a:rPr>
              <a:t>的情景分析法案</a:t>
            </a:r>
            <a:r>
              <a:rPr lang="zh-CN" altLang="en-US" sz="1600" dirty="0">
                <a:ea typeface="宋体" pitchFamily="2" charset="-122"/>
              </a:rPr>
              <a:t>例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11655"/>
            <a:ext cx="6048672" cy="36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5810123" cy="3492991"/>
          </a:xfrm>
          <a:prstGeom prst="rect">
            <a:avLst/>
          </a:prstGeom>
        </p:spPr>
      </p:pic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7928" y="85924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*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分析主界面</a:t>
            </a:r>
            <a:endParaRPr lang="zh-CN" altLang="en-US" sz="16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16216" y="1347614"/>
            <a:ext cx="25202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按钮分组如下：</a:t>
            </a:r>
            <a:endParaRPr lang="en-US" altLang="zh-CN" sz="1600" dirty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A.</a:t>
            </a:r>
            <a:r>
              <a:rPr lang="zh-CN" altLang="en-US" sz="1600" dirty="0" smtClean="0">
                <a:ea typeface="宋体" pitchFamily="2" charset="-122"/>
              </a:rPr>
              <a:t>选择战略分析子系统的模块，包括：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分析与</a:t>
            </a:r>
            <a:r>
              <a:rPr lang="en-US" altLang="zh-CN" sz="1600" dirty="0">
                <a:ea typeface="宋体" pitchFamily="2" charset="-122"/>
              </a:rPr>
              <a:t>SWOT</a:t>
            </a:r>
            <a:r>
              <a:rPr lang="zh-CN" altLang="en-US" sz="1600" dirty="0">
                <a:ea typeface="宋体" pitchFamily="2" charset="-122"/>
              </a:rPr>
              <a:t>分析案例库、</a:t>
            </a:r>
            <a:r>
              <a:rPr lang="zh-CN" altLang="en-US" sz="1600" dirty="0" smtClean="0">
                <a:ea typeface="宋体" pitchFamily="2" charset="-122"/>
              </a:rPr>
              <a:t>情景分析法与情景分析案例库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B.</a:t>
            </a:r>
            <a:r>
              <a:rPr lang="zh-CN" altLang="en-US" sz="1600" dirty="0" smtClean="0">
                <a:ea typeface="宋体" pitchFamily="2" charset="-122"/>
              </a:rPr>
              <a:t>选择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分析的</a:t>
            </a:r>
            <a:r>
              <a:rPr lang="zh-CN" altLang="en-US" sz="1600" dirty="0">
                <a:ea typeface="宋体" pitchFamily="2" charset="-122"/>
              </a:rPr>
              <a:t>步骤</a:t>
            </a:r>
            <a:r>
              <a:rPr lang="zh-CN" altLang="en-US" sz="1600" dirty="0" smtClean="0">
                <a:ea typeface="宋体" pitchFamily="2" charset="-122"/>
              </a:rPr>
              <a:t>。共有三个步骤：构建思维导图、实施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分析、生成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矩阵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C.</a:t>
            </a:r>
            <a:r>
              <a:rPr lang="zh-CN" altLang="en-US" sz="1600" dirty="0" smtClean="0">
                <a:ea typeface="宋体" pitchFamily="2" charset="-122"/>
              </a:rPr>
              <a:t>分析任务操作：新建分析任务、保存分析任务、</a:t>
            </a:r>
            <a:r>
              <a:rPr lang="zh-CN" altLang="en-US" sz="1600" dirty="0">
                <a:ea typeface="宋体" pitchFamily="2" charset="-122"/>
              </a:rPr>
              <a:t>最近分析任</a:t>
            </a:r>
            <a:r>
              <a:rPr lang="zh-CN" altLang="en-US" sz="1600" dirty="0" smtClean="0">
                <a:ea typeface="宋体" pitchFamily="2" charset="-122"/>
              </a:rPr>
              <a:t>务等。</a:t>
            </a:r>
            <a:endParaRPr lang="zh-CN" altLang="en-US" sz="1600" dirty="0"/>
          </a:p>
        </p:txBody>
      </p:sp>
      <p:sp>
        <p:nvSpPr>
          <p:cNvPr id="10" name="文本框 22"/>
          <p:cNvSpPr txBox="1"/>
          <p:nvPr/>
        </p:nvSpPr>
        <p:spPr>
          <a:xfrm>
            <a:off x="228650" y="2139702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0"/>
          </p:cNvCxnSpPr>
          <p:nvPr/>
        </p:nvCxnSpPr>
        <p:spPr bwMode="auto">
          <a:xfrm flipV="1">
            <a:off x="397928" y="1745471"/>
            <a:ext cx="429656" cy="394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kx="-3284103" algn="br" rotWithShape="0">
              <a:schemeClr val="bg2">
                <a:alpha val="50000"/>
              </a:schemeClr>
            </a:outerShdw>
          </a:effectLst>
        </p:spPr>
      </p:cxnSp>
      <p:sp>
        <p:nvSpPr>
          <p:cNvPr id="13" name="文本框 22"/>
          <p:cNvSpPr txBox="1"/>
          <p:nvPr/>
        </p:nvSpPr>
        <p:spPr>
          <a:xfrm>
            <a:off x="2051720" y="2317355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1979712" y="1942586"/>
            <a:ext cx="195735" cy="394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kx="-3284103" algn="br" rotWithShape="0">
              <a:schemeClr val="bg2">
                <a:alpha val="50000"/>
              </a:schemeClr>
            </a:outerShdw>
          </a:effectLst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2931604" y="1871336"/>
            <a:ext cx="432048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>
            <a:outerShdw kx="-3284103" algn="br" rotWithShape="0">
              <a:schemeClr val="bg2">
                <a:alpha val="50000"/>
              </a:schemeClr>
            </a:outerShdw>
          </a:effectLst>
        </p:spPr>
      </p:cxnSp>
      <p:sp>
        <p:nvSpPr>
          <p:cNvPr id="20" name="文本框 22"/>
          <p:cNvSpPr txBox="1"/>
          <p:nvPr/>
        </p:nvSpPr>
        <p:spPr>
          <a:xfrm>
            <a:off x="3197436" y="2152152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7928" y="85924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*新建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分析任务界面</a:t>
            </a:r>
            <a:endParaRPr lang="zh-CN" altLang="en-US" sz="16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46347" y="1341475"/>
            <a:ext cx="2520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新</a:t>
            </a:r>
            <a:r>
              <a:rPr lang="zh-CN" altLang="en-US" sz="1600" dirty="0">
                <a:ea typeface="宋体" pitchFamily="2" charset="-122"/>
              </a:rPr>
              <a:t>建</a:t>
            </a:r>
            <a:r>
              <a:rPr lang="en-US" altLang="zh-CN" sz="1600" dirty="0">
                <a:ea typeface="宋体" pitchFamily="2" charset="-122"/>
              </a:rPr>
              <a:t>SWOT</a:t>
            </a:r>
            <a:r>
              <a:rPr lang="zh-CN" altLang="en-US" sz="1600" dirty="0">
                <a:ea typeface="宋体" pitchFamily="2" charset="-122"/>
              </a:rPr>
              <a:t>分析任</a:t>
            </a:r>
            <a:r>
              <a:rPr lang="zh-CN" altLang="en-US" sz="1600" dirty="0" smtClean="0">
                <a:ea typeface="宋体" pitchFamily="2" charset="-122"/>
              </a:rPr>
              <a:t>务所需输入的信息：任务名称、研讨时间、研讨地点</a:t>
            </a: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9" y="1275606"/>
            <a:ext cx="5668825" cy="34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7928" y="85924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1</a:t>
            </a:r>
            <a:r>
              <a:rPr lang="zh-CN" altLang="en-US" sz="1600" dirty="0" smtClean="0">
                <a:ea typeface="宋体" pitchFamily="2" charset="-122"/>
              </a:rPr>
              <a:t>：构建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的思维导图</a:t>
            </a:r>
            <a:endParaRPr lang="zh-CN" altLang="en-US" sz="16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16216" y="1347614"/>
            <a:ext cx="252028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a typeface="宋体" pitchFamily="2" charset="-122"/>
              </a:rPr>
              <a:t>构建</a:t>
            </a:r>
            <a:r>
              <a:rPr lang="en-US" altLang="zh-CN" sz="1600" dirty="0">
                <a:ea typeface="宋体" pitchFamily="2" charset="-122"/>
              </a:rPr>
              <a:t>SWOT</a:t>
            </a:r>
            <a:r>
              <a:rPr lang="zh-CN" altLang="en-US" sz="1600" dirty="0">
                <a:ea typeface="宋体" pitchFamily="2" charset="-122"/>
              </a:rPr>
              <a:t>的思维导图</a:t>
            </a:r>
            <a:endParaRPr lang="zh-CN" altLang="en-US" sz="1600" dirty="0"/>
          </a:p>
          <a:p>
            <a:pPr algn="l"/>
            <a:r>
              <a:rPr lang="zh-CN" altLang="en-US" sz="1600" dirty="0" smtClean="0">
                <a:ea typeface="宋体" pitchFamily="2" charset="-122"/>
              </a:rPr>
              <a:t>，具体步骤如下：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1.</a:t>
            </a:r>
            <a:r>
              <a:rPr lang="zh-CN" altLang="en-US" sz="1600" dirty="0">
                <a:ea typeface="宋体" pitchFamily="2" charset="-122"/>
              </a:rPr>
              <a:t>新</a:t>
            </a:r>
            <a:r>
              <a:rPr lang="zh-CN" altLang="en-US" sz="1600" dirty="0" smtClean="0">
                <a:ea typeface="宋体" pitchFamily="2" charset="-122"/>
              </a:rPr>
              <a:t>建参与方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2.</a:t>
            </a:r>
            <a:r>
              <a:rPr lang="zh-CN" altLang="en-US" sz="1600" dirty="0" smtClean="0">
                <a:ea typeface="宋体" pitchFamily="2" charset="-122"/>
              </a:rPr>
              <a:t>选择参与方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3.</a:t>
            </a:r>
            <a:r>
              <a:rPr lang="zh-CN" altLang="en-US" sz="1600" dirty="0" smtClean="0">
                <a:ea typeface="宋体" pitchFamily="2" charset="-122"/>
              </a:rPr>
              <a:t>分别编辑（新建、删除修改）当前参与方的优势、劣势、机会和威胁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38416"/>
            <a:ext cx="5645915" cy="33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0549" y="84948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步骤</a:t>
            </a:r>
            <a:r>
              <a:rPr lang="en-US" altLang="zh-CN" sz="1600" dirty="0" smtClean="0">
                <a:ea typeface="宋体" pitchFamily="2" charset="-122"/>
              </a:rPr>
              <a:t>2</a:t>
            </a:r>
            <a:r>
              <a:rPr lang="zh-CN" altLang="en-US" sz="1600" dirty="0" smtClean="0">
                <a:ea typeface="宋体" pitchFamily="2" charset="-122"/>
              </a:rPr>
              <a:t>：实</a:t>
            </a:r>
            <a:r>
              <a:rPr lang="zh-CN" altLang="en-US" sz="1600" dirty="0">
                <a:ea typeface="宋体" pitchFamily="2" charset="-122"/>
              </a:rPr>
              <a:t>施</a:t>
            </a:r>
            <a:r>
              <a:rPr lang="en-US" altLang="zh-CN" sz="1600" dirty="0">
                <a:ea typeface="宋体" pitchFamily="2" charset="-122"/>
              </a:rPr>
              <a:t>SWOT</a:t>
            </a:r>
            <a:r>
              <a:rPr lang="zh-CN" altLang="en-US" sz="1600" dirty="0">
                <a:ea typeface="宋体" pitchFamily="2" charset="-122"/>
              </a:rPr>
              <a:t>分析</a:t>
            </a:r>
            <a:endParaRPr lang="zh-CN" altLang="en-US" sz="16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56176" y="1419622"/>
            <a:ext cx="25202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根据上一步所分析的结果，录入相应的应对措施</a:t>
            </a:r>
            <a:r>
              <a:rPr lang="en-US" altLang="zh-CN" sz="1600" dirty="0" smtClean="0">
                <a:ea typeface="宋体" pitchFamily="2" charset="-122"/>
              </a:rPr>
              <a:t>,</a:t>
            </a:r>
            <a:r>
              <a:rPr lang="zh-CN" altLang="en-US" sz="1600" dirty="0" smtClean="0">
                <a:ea typeface="宋体" pitchFamily="2" charset="-122"/>
              </a:rPr>
              <a:t>具体包括以下措施：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1.</a:t>
            </a:r>
            <a:r>
              <a:rPr lang="zh-CN" altLang="en-US" sz="1600" dirty="0" smtClean="0">
                <a:ea typeface="宋体" pitchFamily="2" charset="-122"/>
              </a:rPr>
              <a:t>机会</a:t>
            </a:r>
            <a:r>
              <a:rPr lang="en-US" altLang="zh-CN" sz="1600" dirty="0" smtClean="0">
                <a:ea typeface="宋体" pitchFamily="2" charset="-122"/>
              </a:rPr>
              <a:t>-</a:t>
            </a:r>
            <a:r>
              <a:rPr lang="zh-CN" altLang="en-US" sz="1600" dirty="0" smtClean="0">
                <a:ea typeface="宋体" pitchFamily="2" charset="-122"/>
              </a:rPr>
              <a:t>优势措施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2.</a:t>
            </a:r>
            <a:r>
              <a:rPr lang="zh-CN" altLang="en-US" sz="1600" dirty="0" smtClean="0">
                <a:ea typeface="宋体" pitchFamily="2" charset="-122"/>
              </a:rPr>
              <a:t>机会</a:t>
            </a:r>
            <a:r>
              <a:rPr lang="en-US" altLang="zh-CN" sz="1600" dirty="0" smtClean="0">
                <a:ea typeface="宋体" pitchFamily="2" charset="-122"/>
              </a:rPr>
              <a:t>-</a:t>
            </a:r>
            <a:r>
              <a:rPr lang="zh-CN" altLang="en-US" sz="1600" dirty="0" smtClean="0">
                <a:ea typeface="宋体" pitchFamily="2" charset="-122"/>
              </a:rPr>
              <a:t>劣势措施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3.</a:t>
            </a:r>
            <a:r>
              <a:rPr lang="zh-CN" altLang="en-US" sz="1600" dirty="0" smtClean="0">
                <a:ea typeface="宋体" pitchFamily="2" charset="-122"/>
              </a:rPr>
              <a:t>威胁</a:t>
            </a:r>
            <a:r>
              <a:rPr lang="en-US" altLang="zh-CN" sz="1600" dirty="0" smtClean="0">
                <a:ea typeface="宋体" pitchFamily="2" charset="-122"/>
              </a:rPr>
              <a:t>-</a:t>
            </a:r>
            <a:r>
              <a:rPr lang="zh-CN" altLang="en-US" sz="1600" dirty="0" smtClean="0">
                <a:ea typeface="宋体" pitchFamily="2" charset="-122"/>
              </a:rPr>
              <a:t>优势措施</a:t>
            </a:r>
            <a:endParaRPr lang="en-US" altLang="zh-CN" sz="1600" dirty="0" smtClean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4.</a:t>
            </a:r>
            <a:r>
              <a:rPr lang="zh-CN" altLang="en-US" sz="1600" dirty="0" smtClean="0">
                <a:ea typeface="宋体" pitchFamily="2" charset="-122"/>
              </a:rPr>
              <a:t>威胁</a:t>
            </a:r>
            <a:r>
              <a:rPr lang="en-US" altLang="zh-CN" sz="1600" dirty="0" smtClean="0">
                <a:ea typeface="宋体" pitchFamily="2" charset="-122"/>
              </a:rPr>
              <a:t>-</a:t>
            </a:r>
            <a:r>
              <a:rPr lang="zh-CN" altLang="en-US" sz="1600" dirty="0" smtClean="0">
                <a:ea typeface="宋体" pitchFamily="2" charset="-122"/>
              </a:rPr>
              <a:t>劣势措施</a:t>
            </a: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0" y="1275606"/>
            <a:ext cx="5861939" cy="35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11546" y="899034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步骤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</a:t>
            </a:r>
            <a:r>
              <a:rPr lang="zh-CN" altLang="en-US" sz="1600" dirty="0">
                <a:ea typeface="宋体" pitchFamily="2" charset="-122"/>
              </a:rPr>
              <a:t>生成</a:t>
            </a:r>
            <a:r>
              <a:rPr lang="en-US" altLang="zh-CN" sz="1600" dirty="0">
                <a:ea typeface="宋体" pitchFamily="2" charset="-122"/>
              </a:rPr>
              <a:t>SWOT</a:t>
            </a:r>
            <a:r>
              <a:rPr lang="zh-CN" altLang="en-US" sz="1600" dirty="0">
                <a:ea typeface="宋体" pitchFamily="2" charset="-122"/>
              </a:rPr>
              <a:t>矩</a:t>
            </a:r>
            <a:r>
              <a:rPr lang="zh-CN" altLang="en-US" sz="1600" dirty="0" smtClean="0">
                <a:ea typeface="宋体" pitchFamily="2" charset="-122"/>
              </a:rPr>
              <a:t>阵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72200" y="1923678"/>
            <a:ext cx="25202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/>
              <a:t>可以在</a:t>
            </a:r>
            <a:r>
              <a:rPr lang="en-US" altLang="zh-CN" sz="1600" dirty="0" smtClean="0"/>
              <a:t>SWOT</a:t>
            </a:r>
            <a:r>
              <a:rPr lang="zh-CN" altLang="en-US" sz="1600" dirty="0"/>
              <a:t>矩</a:t>
            </a:r>
            <a:r>
              <a:rPr lang="zh-CN" altLang="en-US" sz="1600" dirty="0" smtClean="0"/>
              <a:t>阵中对各个参与方的优势、劣势、机会和威胁进行编辑，并可以编辑机</a:t>
            </a:r>
            <a:r>
              <a:rPr lang="zh-CN" altLang="en-US" sz="1600" dirty="0"/>
              <a:t>会</a:t>
            </a:r>
            <a:r>
              <a:rPr lang="en-US" altLang="zh-CN" sz="1600" dirty="0"/>
              <a:t>-</a:t>
            </a:r>
            <a:r>
              <a:rPr lang="zh-CN" altLang="en-US" sz="1600" dirty="0"/>
              <a:t>优势措</a:t>
            </a:r>
            <a:r>
              <a:rPr lang="zh-CN" altLang="en-US" sz="1600" dirty="0" smtClean="0"/>
              <a:t>施、</a:t>
            </a:r>
            <a:endParaRPr lang="zh-CN" altLang="en-US" sz="1600" dirty="0"/>
          </a:p>
          <a:p>
            <a:pPr algn="l"/>
            <a:r>
              <a:rPr lang="zh-CN" altLang="en-US" sz="1600" dirty="0" smtClean="0"/>
              <a:t>、机</a:t>
            </a:r>
            <a:r>
              <a:rPr lang="zh-CN" altLang="en-US" sz="1600" dirty="0"/>
              <a:t>会</a:t>
            </a:r>
            <a:r>
              <a:rPr lang="en-US" altLang="zh-CN" sz="1600" dirty="0"/>
              <a:t>-</a:t>
            </a:r>
            <a:r>
              <a:rPr lang="zh-CN" altLang="en-US" sz="1600" dirty="0"/>
              <a:t>劣势措</a:t>
            </a:r>
            <a:r>
              <a:rPr lang="zh-CN" altLang="en-US" sz="1600" dirty="0" smtClean="0"/>
              <a:t>施、威</a:t>
            </a:r>
            <a:r>
              <a:rPr lang="zh-CN" altLang="en-US" sz="1600" dirty="0"/>
              <a:t>胁</a:t>
            </a:r>
            <a:r>
              <a:rPr lang="en-US" altLang="zh-CN" sz="1600" dirty="0"/>
              <a:t>-</a:t>
            </a:r>
            <a:r>
              <a:rPr lang="zh-CN" altLang="en-US" sz="1600" dirty="0"/>
              <a:t>优势措</a:t>
            </a:r>
            <a:r>
              <a:rPr lang="zh-CN" altLang="en-US" sz="1600" dirty="0" smtClean="0"/>
              <a:t>施和威</a:t>
            </a:r>
            <a:r>
              <a:rPr lang="zh-CN" altLang="en-US" sz="1600" dirty="0"/>
              <a:t>胁</a:t>
            </a:r>
            <a:r>
              <a:rPr lang="en-US" altLang="zh-CN" sz="1600" dirty="0"/>
              <a:t>-</a:t>
            </a:r>
            <a:r>
              <a:rPr lang="zh-CN" altLang="en-US" sz="1600" dirty="0"/>
              <a:t>劣势措施</a:t>
            </a:r>
          </a:p>
          <a:p>
            <a:pPr algn="l"/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6" y="1347614"/>
            <a:ext cx="5933947" cy="35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35668" y="843558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*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查询模块</a:t>
            </a:r>
            <a:endParaRPr lang="zh-CN" altLang="en-US" sz="1600" dirty="0"/>
          </a:p>
        </p:txBody>
      </p:sp>
      <p:sp>
        <p:nvSpPr>
          <p:cNvPr id="5" name="文本框 3"/>
          <p:cNvSpPr txBox="1"/>
          <p:nvPr/>
        </p:nvSpPr>
        <p:spPr>
          <a:xfrm>
            <a:off x="5364088" y="25810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44208" y="1912368"/>
            <a:ext cx="2520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用户可以根据任务名称、研讨时间、分析参与方查询已有的</a:t>
            </a:r>
            <a:r>
              <a:rPr lang="en-US" altLang="zh-CN" sz="1600" dirty="0" smtClean="0">
                <a:ea typeface="宋体" pitchFamily="2" charset="-122"/>
              </a:rPr>
              <a:t>SWOT</a:t>
            </a:r>
            <a:r>
              <a:rPr lang="zh-CN" altLang="en-US" sz="1600" dirty="0" smtClean="0">
                <a:ea typeface="宋体" pitchFamily="2" charset="-122"/>
              </a:rPr>
              <a:t>案例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" y="1206417"/>
            <a:ext cx="622833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7928" y="85924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*情景分析主界面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2983"/>
            <a:ext cx="6074398" cy="3651870"/>
          </a:xfrm>
          <a:prstGeom prst="rect">
            <a:avLst/>
          </a:prstGeom>
        </p:spPr>
      </p:pic>
      <p:sp>
        <p:nvSpPr>
          <p:cNvPr id="15" name="文本框 22"/>
          <p:cNvSpPr txBox="1"/>
          <p:nvPr/>
        </p:nvSpPr>
        <p:spPr>
          <a:xfrm>
            <a:off x="2352886" y="2483437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2075275" y="1871336"/>
            <a:ext cx="432048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>
            <a:outerShdw kx="-3284103" algn="br" rotWithShape="0">
              <a:schemeClr val="bg2">
                <a:alpha val="50000"/>
              </a:schemeClr>
            </a:outerShdw>
          </a:effectLst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732240" y="1347614"/>
            <a:ext cx="22322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按钮分组如下：</a:t>
            </a:r>
            <a:endParaRPr lang="en-US" altLang="zh-CN" sz="1600" dirty="0">
              <a:ea typeface="宋体" pitchFamily="2" charset="-122"/>
            </a:endParaRPr>
          </a:p>
          <a:p>
            <a:pPr algn="l"/>
            <a:r>
              <a:rPr lang="en-US" altLang="zh-CN" sz="1600" dirty="0" smtClean="0">
                <a:ea typeface="宋体" pitchFamily="2" charset="-122"/>
              </a:rPr>
              <a:t>A.</a:t>
            </a:r>
            <a:r>
              <a:rPr lang="zh-CN" altLang="en-US" sz="1600" dirty="0">
                <a:ea typeface="宋体" pitchFamily="2" charset="-122"/>
              </a:rPr>
              <a:t>分析任务操作：新建分析任务、保存分析任务、最近分析任务等。</a:t>
            </a:r>
            <a:endParaRPr lang="en-US" altLang="zh-CN" sz="16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Char char="p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战略博弈支持分系统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战略分析子系统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7928" y="859249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*新建情景分析任务界面</a:t>
            </a:r>
            <a:endParaRPr lang="zh-CN" altLang="en-US" sz="16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46347" y="1341475"/>
            <a:ext cx="2520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 smtClean="0">
                <a:ea typeface="宋体" pitchFamily="2" charset="-122"/>
              </a:rPr>
              <a:t>新建情景信息分</a:t>
            </a:r>
            <a:r>
              <a:rPr lang="zh-CN" altLang="en-US" sz="1600" dirty="0">
                <a:ea typeface="宋体" pitchFamily="2" charset="-122"/>
              </a:rPr>
              <a:t>析任</a:t>
            </a:r>
            <a:r>
              <a:rPr lang="zh-CN" altLang="en-US" sz="1600" dirty="0" smtClean="0">
                <a:ea typeface="宋体" pitchFamily="2" charset="-122"/>
              </a:rPr>
              <a:t>务所需输入的信息：任务名称、研讨时间、研讨地点</a:t>
            </a: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4" y="1197803"/>
            <a:ext cx="6221979" cy="37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7gl">
  <a:themeElements>
    <a:clrScheme name="cdb2004117gl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cdb2004117gl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db2004117gl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7gl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17gl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b2004117gl">
  <a:themeElements>
    <a:clrScheme name="1_cdb2004117gl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1_cdb2004117gl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db2004117gl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117gl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117gl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cdb2004117gl</Template>
  <TotalTime>3298</TotalTime>
  <Pages>0</Pages>
  <Words>954</Words>
  <Characters>0</Characters>
  <Application>Microsoft Office PowerPoint</Application>
  <DocSecurity>0</DocSecurity>
  <PresentationFormat>全屏显示(16:9)</PresentationFormat>
  <Lines>0</Lines>
  <Paragraphs>63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cdb2004117gl</vt:lpstr>
      <vt:lpstr>1_cdb2004117gl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  <vt:lpstr>战略博弈支持分系统—战略分析子系统</vt:lpstr>
    </vt:vector>
  </TitlesOfParts>
  <Company>中国石油大学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Chenxj</dc:creator>
  <cp:lastModifiedBy>Liu</cp:lastModifiedBy>
  <cp:revision>86</cp:revision>
  <dcterms:created xsi:type="dcterms:W3CDTF">2013-08-15T02:19:40Z</dcterms:created>
  <dcterms:modified xsi:type="dcterms:W3CDTF">2016-01-20T08:16:59Z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