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89" r:id="rId4"/>
    <p:sldId id="258" r:id="rId5"/>
    <p:sldId id="272" r:id="rId6"/>
    <p:sldId id="278" r:id="rId7"/>
    <p:sldId id="279" r:id="rId8"/>
    <p:sldId id="275" r:id="rId9"/>
    <p:sldId id="288" r:id="rId10"/>
    <p:sldId id="276" r:id="rId11"/>
    <p:sldId id="273" r:id="rId12"/>
    <p:sldId id="285" r:id="rId13"/>
    <p:sldId id="283" r:id="rId14"/>
    <p:sldId id="286" r:id="rId15"/>
    <p:sldId id="274" r:id="rId16"/>
    <p:sldId id="287" r:id="rId17"/>
    <p:sldId id="281" r:id="rId18"/>
    <p:sldId id="284" r:id="rId19"/>
    <p:sldId id="282" r:id="rId20"/>
    <p:sldId id="280"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492" autoAdjust="0"/>
  </p:normalViewPr>
  <p:slideViewPr>
    <p:cSldViewPr>
      <p:cViewPr varScale="1">
        <p:scale>
          <a:sx n="95" d="100"/>
          <a:sy n="95" d="100"/>
        </p:scale>
        <p:origin x="67" y="259"/>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12/14/2016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12/14/2016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7209051-6E81-43E8-9099-FF6A0C3DCFE8}" type="datetime1">
              <a:rPr lang="en-US"/>
              <a:t>12/14/2016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CEAB04-7709-4C1E-A61A-74684A0170FC}" type="datetime1">
              <a:rPr lang="en-US"/>
              <a:t>12/14/2016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79BD0D-E0B1-4CED-AC65-708AC79EB9CD}" type="datetime1">
              <a:rPr lang="en-US"/>
              <a:t>12/14/2016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CC3EA6D-DF0B-4D4B-B359-5F1D1D0E30A4}" type="datetime1">
              <a:rPr lang="en-US"/>
              <a:t>12/14/2016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DB99-15BC-4479-BAC5-1E502E66917A}" type="datetime1">
              <a:rPr lang="en-US"/>
              <a:t>12/14/2016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67C2A3-CD19-48AB-9F64-ECCF75182EDD}" type="datetime1">
              <a:rPr lang="en-US"/>
              <a:t>12/14/2016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63E8C1-7C87-4705-AB97-8CD17D208E3F}" type="datetime1">
              <a:rPr lang="en-US"/>
              <a:t>12/14/2016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20C624E-DF92-4841-B9B9-DD11AA239B85}" type="datetime1">
              <a:rPr lang="en-US"/>
              <a:t>12/14/2016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FBDA3AE1-4360-4D5B-BDBC-656B872DD533}" type="datetime1">
              <a:rPr lang="en-US"/>
              <a:t>12/14/2016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90708-46A4-4851-883E-8DFB8939107E}" type="datetime1">
              <a:rPr lang="en-US"/>
              <a:t>12/14/2016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EFFC-86AE-4294-A319-CAFC2651994B}" type="datetime1">
              <a:rPr lang="en-US"/>
              <a:t>12/14/2016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12/14/2016</a:t>
            </a:fld>
            <a:endParaRPr/>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ams.usda.gov/datasets/pdp/pdp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Pesticide Residue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Keen Koalas – Nautical Narwhals</a:t>
            </a:r>
          </a:p>
          <a:p>
            <a:r>
              <a:rPr lang="en-US" dirty="0" smtClean="0"/>
              <a:t>INFM600 – Section 0101</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Varieties</a:t>
            </a:r>
            <a:endParaRPr lang="en-US" dirty="0"/>
          </a:p>
        </p:txBody>
      </p:sp>
      <p:sp>
        <p:nvSpPr>
          <p:cNvPr id="10" name="Content Placeholder 9"/>
          <p:cNvSpPr>
            <a:spLocks noGrp="1"/>
          </p:cNvSpPr>
          <p:nvPr>
            <p:ph idx="1"/>
          </p:nvPr>
        </p:nvSpPr>
        <p:spPr/>
        <p:txBody>
          <a:bodyPr/>
          <a:lstStyle/>
          <a:p>
            <a:endParaRPr lang="en-US"/>
          </a:p>
        </p:txBody>
      </p:sp>
      <p:pic>
        <p:nvPicPr>
          <p:cNvPr id="14" name="Picture 13"/>
          <p:cNvPicPr>
            <a:picLocks noChangeAspect="1"/>
          </p:cNvPicPr>
          <p:nvPr/>
        </p:nvPicPr>
        <p:blipFill>
          <a:blip r:embed="rId2"/>
          <a:stretch>
            <a:fillRect/>
          </a:stretch>
        </p:blipFill>
        <p:spPr>
          <a:xfrm>
            <a:off x="6094412" y="1503947"/>
            <a:ext cx="6030671" cy="5360596"/>
          </a:xfrm>
          <a:prstGeom prst="rect">
            <a:avLst/>
          </a:prstGeom>
        </p:spPr>
      </p:pic>
      <p:pic>
        <p:nvPicPr>
          <p:cNvPr id="15" name="Picture 14"/>
          <p:cNvPicPr>
            <a:picLocks noChangeAspect="1"/>
          </p:cNvPicPr>
          <p:nvPr/>
        </p:nvPicPr>
        <p:blipFill>
          <a:blip r:embed="rId3"/>
          <a:stretch>
            <a:fillRect/>
          </a:stretch>
        </p:blipFill>
        <p:spPr>
          <a:xfrm>
            <a:off x="63741" y="1503947"/>
            <a:ext cx="6030671" cy="5360596"/>
          </a:xfrm>
          <a:prstGeom prst="rect">
            <a:avLst/>
          </a:prstGeom>
        </p:spPr>
      </p:pic>
    </p:spTree>
    <p:extLst>
      <p:ext uri="{BB962C8B-B14F-4D97-AF65-F5344CB8AC3E}">
        <p14:creationId xmlns:p14="http://schemas.microsoft.com/office/powerpoint/2010/main" val="28990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a:t>
            </a:r>
            <a:r>
              <a:rPr lang="en-US" dirty="0"/>
              <a:t>Varieties</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most common apple varieties seem to have an average of around 4 types of pesticide per sample, while Honeycrisp appears to have more per sample (7.4) compared to the other varieties. </a:t>
            </a:r>
            <a:endParaRPr lang="en-US" dirty="0" smtClean="0"/>
          </a:p>
          <a:p>
            <a:r>
              <a:rPr lang="en-US" dirty="0" smtClean="0"/>
              <a:t>Due </a:t>
            </a:r>
            <a:r>
              <a:rPr lang="en-US" dirty="0"/>
              <a:t>to the wide range of concentration amounts, it is uncertain if a conclusion could be drawn from the average concentration when divided by </a:t>
            </a:r>
            <a:r>
              <a:rPr lang="en-US" dirty="0" smtClean="0"/>
              <a:t>variety, but </a:t>
            </a:r>
            <a:r>
              <a:rPr lang="en-US" dirty="0"/>
              <a:t>Granny smith and </a:t>
            </a:r>
            <a:r>
              <a:rPr lang="en-US" dirty="0" err="1"/>
              <a:t>Braeburn</a:t>
            </a:r>
            <a:r>
              <a:rPr lang="en-US" dirty="0"/>
              <a:t> had the highest average concentrations of the top 10 varieties in 2014</a:t>
            </a:r>
            <a:r>
              <a:rPr lang="en-US" dirty="0" smtClean="0"/>
              <a:t>.</a:t>
            </a:r>
          </a:p>
          <a:p>
            <a:r>
              <a:rPr lang="en-US" dirty="0" smtClean="0"/>
              <a:t>It </a:t>
            </a:r>
            <a:r>
              <a:rPr lang="en-US" dirty="0"/>
              <a:t>is interesting to note that the residue concentration average for Honeycrisp appears to be on the low end at 0.053 ppm. So, they appear to have more types of pesticide but of low concentrations in the batches tested in 2014.</a:t>
            </a:r>
          </a:p>
        </p:txBody>
      </p:sp>
    </p:spTree>
    <p:extLst>
      <p:ext uri="{BB962C8B-B14F-4D97-AF65-F5344CB8AC3E}">
        <p14:creationId xmlns:p14="http://schemas.microsoft.com/office/powerpoint/2010/main" val="278085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Premium Grade</a:t>
            </a:r>
            <a:endParaRPr lang="en-US" dirty="0"/>
          </a:p>
        </p:txBody>
      </p:sp>
      <p:pic>
        <p:nvPicPr>
          <p:cNvPr id="5" name="Picture 4"/>
          <p:cNvPicPr>
            <a:picLocks noChangeAspect="1"/>
          </p:cNvPicPr>
          <p:nvPr/>
        </p:nvPicPr>
        <p:blipFill>
          <a:blip r:embed="rId2"/>
          <a:stretch>
            <a:fillRect/>
          </a:stretch>
        </p:blipFill>
        <p:spPr>
          <a:xfrm>
            <a:off x="6094412" y="1508478"/>
            <a:ext cx="6018213" cy="5349522"/>
          </a:xfrm>
          <a:prstGeom prst="rect">
            <a:avLst/>
          </a:prstGeom>
        </p:spPr>
      </p:pic>
      <p:pic>
        <p:nvPicPr>
          <p:cNvPr id="7" name="Picture 6"/>
          <p:cNvPicPr>
            <a:picLocks noChangeAspect="1"/>
          </p:cNvPicPr>
          <p:nvPr/>
        </p:nvPicPr>
        <p:blipFill>
          <a:blip r:embed="rId3"/>
          <a:stretch>
            <a:fillRect/>
          </a:stretch>
        </p:blipFill>
        <p:spPr>
          <a:xfrm>
            <a:off x="84223" y="1503578"/>
            <a:ext cx="6010189" cy="5342390"/>
          </a:xfrm>
          <a:prstGeom prst="rect">
            <a:avLst/>
          </a:prstGeom>
        </p:spPr>
      </p:pic>
    </p:spTree>
    <p:extLst>
      <p:ext uri="{BB962C8B-B14F-4D97-AF65-F5344CB8AC3E}">
        <p14:creationId xmlns:p14="http://schemas.microsoft.com/office/powerpoint/2010/main" val="393751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Grade</a:t>
            </a:r>
            <a:endParaRPr lang="en-US" dirty="0"/>
          </a:p>
        </p:txBody>
      </p:sp>
      <p:sp>
        <p:nvSpPr>
          <p:cNvPr id="3" name="Content Placeholder 2"/>
          <p:cNvSpPr>
            <a:spLocks noGrp="1"/>
          </p:cNvSpPr>
          <p:nvPr>
            <p:ph idx="1"/>
          </p:nvPr>
        </p:nvSpPr>
        <p:spPr/>
        <p:txBody>
          <a:bodyPr>
            <a:normAutofit/>
          </a:bodyPr>
          <a:lstStyle/>
          <a:p>
            <a:r>
              <a:rPr lang="en-US" dirty="0" smtClean="0"/>
              <a:t>Pesticide concentration </a:t>
            </a:r>
            <a:r>
              <a:rPr lang="en-US" dirty="0"/>
              <a:t>levels range between 0.103 and 0.263 parts per million</a:t>
            </a:r>
            <a:r>
              <a:rPr lang="en-US" dirty="0" smtClean="0"/>
              <a:t>.</a:t>
            </a:r>
          </a:p>
          <a:p>
            <a:r>
              <a:rPr lang="en-US" dirty="0" smtClean="0"/>
              <a:t>Normal </a:t>
            </a:r>
            <a:r>
              <a:rPr lang="en-US" dirty="0"/>
              <a:t>grade apples have on average 0.66 more pesticides than high grade apples, </a:t>
            </a:r>
            <a:r>
              <a:rPr lang="en-US" dirty="0" smtClean="0"/>
              <a:t>but </a:t>
            </a:r>
            <a:r>
              <a:rPr lang="en-US" dirty="0"/>
              <a:t>with a significantly lower average concentration (0.146 compared to 0.263 for high grade apples</a:t>
            </a:r>
            <a:r>
              <a:rPr lang="en-US" dirty="0" smtClean="0"/>
              <a:t>).</a:t>
            </a:r>
            <a:endParaRPr lang="en-US" dirty="0"/>
          </a:p>
        </p:txBody>
      </p:sp>
    </p:spTree>
    <p:extLst>
      <p:ext uri="{BB962C8B-B14F-4D97-AF65-F5344CB8AC3E}">
        <p14:creationId xmlns:p14="http://schemas.microsoft.com/office/powerpoint/2010/main" val="4887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 – States</a:t>
            </a:r>
            <a:endParaRPr lang="en-US" dirty="0"/>
          </a:p>
        </p:txBody>
      </p:sp>
      <p:pic>
        <p:nvPicPr>
          <p:cNvPr id="5" name="Picture 4"/>
          <p:cNvPicPr>
            <a:picLocks noChangeAspect="1"/>
          </p:cNvPicPr>
          <p:nvPr/>
        </p:nvPicPr>
        <p:blipFill>
          <a:blip r:embed="rId2"/>
          <a:stretch>
            <a:fillRect/>
          </a:stretch>
        </p:blipFill>
        <p:spPr>
          <a:xfrm>
            <a:off x="6094412" y="1512490"/>
            <a:ext cx="6018212" cy="5349521"/>
          </a:xfrm>
          <a:prstGeom prst="rect">
            <a:avLst/>
          </a:prstGeom>
        </p:spPr>
      </p:pic>
      <p:pic>
        <p:nvPicPr>
          <p:cNvPr id="6" name="Picture 5"/>
          <p:cNvPicPr>
            <a:picLocks noChangeAspect="1"/>
          </p:cNvPicPr>
          <p:nvPr/>
        </p:nvPicPr>
        <p:blipFill>
          <a:blip r:embed="rId3"/>
          <a:stretch>
            <a:fillRect/>
          </a:stretch>
        </p:blipFill>
        <p:spPr>
          <a:xfrm>
            <a:off x="76200" y="1512489"/>
            <a:ext cx="6018212" cy="5349522"/>
          </a:xfrm>
          <a:prstGeom prst="rect">
            <a:avLst/>
          </a:prstGeom>
        </p:spPr>
      </p:pic>
    </p:spTree>
    <p:extLst>
      <p:ext uri="{BB962C8B-B14F-4D97-AF65-F5344CB8AC3E}">
        <p14:creationId xmlns:p14="http://schemas.microsoft.com/office/powerpoint/2010/main" val="22586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State</a:t>
            </a:r>
            <a:endParaRPr lang="en-US" dirty="0"/>
          </a:p>
        </p:txBody>
      </p:sp>
      <p:sp>
        <p:nvSpPr>
          <p:cNvPr id="3" name="Content Placeholder 2"/>
          <p:cNvSpPr>
            <a:spLocks noGrp="1"/>
          </p:cNvSpPr>
          <p:nvPr>
            <p:ph idx="1"/>
          </p:nvPr>
        </p:nvSpPr>
        <p:spPr/>
        <p:txBody>
          <a:bodyPr>
            <a:normAutofit lnSpcReduction="10000"/>
          </a:bodyPr>
          <a:lstStyle/>
          <a:p>
            <a:r>
              <a:rPr lang="en-US" dirty="0"/>
              <a:t>The state with the lowest average concentration of pesticides was New York (0.103 ppm) and the highest was Washington (0.243 ppm</a:t>
            </a:r>
            <a:r>
              <a:rPr lang="en-US" dirty="0" smtClean="0"/>
              <a:t>).</a:t>
            </a:r>
          </a:p>
          <a:p>
            <a:r>
              <a:rPr lang="en-US" dirty="0" smtClean="0"/>
              <a:t>In </a:t>
            </a:r>
            <a:r>
              <a:rPr lang="en-US" dirty="0"/>
              <a:t>terms of number of pesticides, the state with the most on average was Maryland (5.083 pesticides) and the state with the least was Texas (3.048</a:t>
            </a:r>
            <a:r>
              <a:rPr lang="en-US" dirty="0" smtClean="0"/>
              <a:t>).</a:t>
            </a:r>
          </a:p>
          <a:p>
            <a:r>
              <a:rPr lang="en-US" dirty="0" smtClean="0"/>
              <a:t>A weak </a:t>
            </a:r>
            <a:r>
              <a:rPr lang="en-US" dirty="0"/>
              <a:t>inverse correlation between the number of pesticides found and the average concentration, with states with more pesticides per sample having a lower average concentration of pesticides. This is not true for all states, however.</a:t>
            </a:r>
          </a:p>
          <a:p>
            <a:endParaRPr lang="en-US" dirty="0"/>
          </a:p>
        </p:txBody>
      </p:sp>
    </p:spTree>
    <p:extLst>
      <p:ext uri="{BB962C8B-B14F-4D97-AF65-F5344CB8AC3E}">
        <p14:creationId xmlns:p14="http://schemas.microsoft.com/office/powerpoint/2010/main" val="8883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While </a:t>
            </a:r>
            <a:r>
              <a:rPr lang="en-US" dirty="0"/>
              <a:t>not pesticide-free, organic apples had significantly fewer numbers and average concentrations of pesticides found compared to </a:t>
            </a:r>
            <a:r>
              <a:rPr lang="en-US" dirty="0" smtClean="0"/>
              <a:t>conventional. (add % numbers)</a:t>
            </a:r>
          </a:p>
          <a:p>
            <a:r>
              <a:rPr lang="en-US" dirty="0" smtClean="0"/>
              <a:t>A </a:t>
            </a:r>
            <a:r>
              <a:rPr lang="en-US" dirty="0"/>
              <a:t>general increase in the average residue concentration from 2004 to 2014 for </a:t>
            </a:r>
            <a:r>
              <a:rPr lang="en-US" dirty="0" smtClean="0"/>
              <a:t>the </a:t>
            </a:r>
            <a:r>
              <a:rPr lang="en-US" dirty="0"/>
              <a:t>majority of </a:t>
            </a:r>
            <a:r>
              <a:rPr lang="en-US" dirty="0" smtClean="0"/>
              <a:t>pesticides </a:t>
            </a:r>
            <a:r>
              <a:rPr lang="en-US" dirty="0"/>
              <a:t>found on samples from both </a:t>
            </a:r>
            <a:r>
              <a:rPr lang="en-US" dirty="0" smtClean="0"/>
              <a:t>years.</a:t>
            </a:r>
          </a:p>
          <a:p>
            <a:r>
              <a:rPr lang="en-US" dirty="0" smtClean="0"/>
              <a:t>Inverse </a:t>
            </a:r>
            <a:r>
              <a:rPr lang="en-US" dirty="0"/>
              <a:t>correlation where samples with more pesticide types detected actually had lower average residue concentration</a:t>
            </a:r>
            <a:r>
              <a:rPr lang="en-US" dirty="0" smtClean="0"/>
              <a:t>.</a:t>
            </a:r>
          </a:p>
          <a:p>
            <a:r>
              <a:rPr lang="en-US" dirty="0"/>
              <a:t>Apples with higher grade labels had </a:t>
            </a:r>
            <a:r>
              <a:rPr lang="en-US" dirty="0" smtClean="0"/>
              <a:t>a slighter </a:t>
            </a:r>
            <a:r>
              <a:rPr lang="en-US" dirty="0"/>
              <a:t>lower average number of pesticides but at almost double the concentration. </a:t>
            </a:r>
          </a:p>
        </p:txBody>
      </p:sp>
    </p:spTree>
    <p:extLst>
      <p:ext uri="{BB962C8B-B14F-4D97-AF65-F5344CB8AC3E}">
        <p14:creationId xmlns:p14="http://schemas.microsoft.com/office/powerpoint/2010/main" val="119803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Highly </a:t>
            </a:r>
            <a:r>
              <a:rPr lang="en-US" dirty="0"/>
              <a:t>recommend purchasing organic produce if the health effects of pesticides is a concern, especially for children conception. </a:t>
            </a:r>
            <a:endParaRPr lang="en-US" dirty="0" smtClean="0"/>
          </a:p>
          <a:p>
            <a:r>
              <a:rPr lang="en-US" dirty="0" smtClean="0"/>
              <a:t>Avoid premium </a:t>
            </a:r>
            <a:r>
              <a:rPr lang="en-US" dirty="0"/>
              <a:t>grade </a:t>
            </a:r>
            <a:r>
              <a:rPr lang="en-US" dirty="0" smtClean="0"/>
              <a:t>apples due </a:t>
            </a:r>
            <a:r>
              <a:rPr lang="en-US" dirty="0"/>
              <a:t>to the much higher average residue </a:t>
            </a:r>
            <a:r>
              <a:rPr lang="en-US" dirty="0" smtClean="0"/>
              <a:t>concentration.</a:t>
            </a:r>
          </a:p>
          <a:p>
            <a:pPr lvl="1"/>
            <a:r>
              <a:rPr lang="en-US" dirty="0" smtClean="0"/>
              <a:t>Common premium grade labels: Fancy</a:t>
            </a:r>
            <a:r>
              <a:rPr lang="en-US" dirty="0"/>
              <a:t>, Extra Fancy, Premium</a:t>
            </a:r>
            <a:endParaRPr lang="en-US" dirty="0" smtClean="0"/>
          </a:p>
          <a:p>
            <a:r>
              <a:rPr lang="en-US" dirty="0" smtClean="0"/>
              <a:t>Avoid varieties with higher than average numbers of pesticides to avoid potential risks of chemical mixtures.</a:t>
            </a:r>
          </a:p>
          <a:p>
            <a:pPr lvl="1"/>
            <a:r>
              <a:rPr lang="en-US" dirty="0" smtClean="0"/>
              <a:t>Honeycrisp &amp; Cortland</a:t>
            </a:r>
            <a:endParaRPr lang="en-US" dirty="0"/>
          </a:p>
          <a:p>
            <a:r>
              <a:rPr lang="en-US" dirty="0" smtClean="0"/>
              <a:t>Consider avoiding varieties with extremely high average pesticide concentrations.</a:t>
            </a:r>
          </a:p>
          <a:p>
            <a:pPr lvl="1"/>
            <a:r>
              <a:rPr lang="en-US" dirty="0" smtClean="0"/>
              <a:t>Granny Smith &amp; </a:t>
            </a:r>
            <a:r>
              <a:rPr lang="en-US" dirty="0" err="1" smtClean="0"/>
              <a:t>Braeburn</a:t>
            </a:r>
            <a:endParaRPr lang="en-US" dirty="0" smtClean="0"/>
          </a:p>
        </p:txBody>
      </p:sp>
    </p:spTree>
    <p:extLst>
      <p:ext uri="{BB962C8B-B14F-4D97-AF65-F5344CB8AC3E}">
        <p14:creationId xmlns:p14="http://schemas.microsoft.com/office/powerpoint/2010/main" val="19460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 </a:t>
            </a:r>
            <a:r>
              <a:rPr lang="en-US" smtClean="0"/>
              <a:t>Dirty Dozen+ </a:t>
            </a:r>
            <a:r>
              <a:rPr lang="en-US" dirty="0" smtClean="0"/>
              <a:t>&amp; Clean 15</a:t>
            </a:r>
            <a:endParaRPr lang="en-US" dirty="0"/>
          </a:p>
        </p:txBody>
      </p:sp>
      <p:pic>
        <p:nvPicPr>
          <p:cNvPr id="1026" name="Picture 2" descr="http://www.theorganicprepper.ca/wp-content/uploads/2014/04/dirty-dozen-coll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2" y="1600200"/>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United States Department of Agriculture, Agricultural Marketing Service. (2016). PDP Databases, 1992-2014. [ZIP archives with data files]. Retrieved September 9, 2016, from: </a:t>
            </a:r>
            <a:r>
              <a:rPr lang="en-US" u="sng" dirty="0">
                <a:hlinkClick r:id="rId2"/>
              </a:rPr>
              <a:t>https://www.ams.usda.gov/datasets/pdp/pdpdata</a:t>
            </a:r>
            <a:endParaRPr lang="en-US" dirty="0"/>
          </a:p>
          <a:p>
            <a:r>
              <a:rPr lang="en-US" dirty="0"/>
              <a:t>[Pesticide Dirty </a:t>
            </a:r>
            <a:r>
              <a:rPr lang="en-US" dirty="0" smtClean="0"/>
              <a:t>Dozen Plus </a:t>
            </a:r>
            <a:r>
              <a:rPr lang="en-US" dirty="0"/>
              <a:t>&amp; Clean Fifteen Lists]. (</a:t>
            </a:r>
            <a:r>
              <a:rPr lang="en-US" dirty="0" err="1"/>
              <a:t>n.d.</a:t>
            </a:r>
            <a:r>
              <a:rPr lang="en-US" dirty="0"/>
              <a:t>). Retrieved December 13, 2016</a:t>
            </a:r>
            <a:r>
              <a:rPr lang="en-US"/>
              <a:t>, </a:t>
            </a:r>
            <a:r>
              <a:rPr lang="en-US" smtClean="0"/>
              <a:t>from: </a:t>
            </a:r>
            <a:r>
              <a:rPr lang="en-US" dirty="0"/>
              <a:t>http://www.theorganicprepper.ca/the-good-the-bad-and-the-deadly-ewg-releases-2014-dirty-dozen-and-clean-fifteen-lists-04302014 </a:t>
            </a:r>
            <a:endParaRPr lang="en-US" dirty="0" smtClean="0"/>
          </a:p>
          <a:p>
            <a:r>
              <a:rPr lang="en-US" dirty="0" smtClean="0"/>
              <a:t>http</a:t>
            </a:r>
            <a:r>
              <a:rPr lang="en-US" dirty="0"/>
              <a:t>://</a:t>
            </a:r>
            <a:r>
              <a:rPr lang="en-US" dirty="0" smtClean="0"/>
              <a:t>npic.orst.edu/health/child.html</a:t>
            </a:r>
          </a:p>
          <a:p>
            <a:r>
              <a:rPr lang="en-US" dirty="0"/>
              <a:t>https://www.ncbi.nlm.nih.gov/pmc/articles/PMC3279464/</a:t>
            </a:r>
          </a:p>
        </p:txBody>
      </p:sp>
    </p:spTree>
    <p:extLst>
      <p:ext uri="{BB962C8B-B14F-4D97-AF65-F5344CB8AC3E}">
        <p14:creationId xmlns:p14="http://schemas.microsoft.com/office/powerpoint/2010/main" val="126964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Pesticides Data Program (</a:t>
            </a:r>
            <a:r>
              <a:rPr lang="en-US" dirty="0" smtClean="0"/>
              <a:t>PDP) is </a:t>
            </a:r>
            <a:r>
              <a:rPr lang="en-US" dirty="0"/>
              <a:t>a national pesticide residue monitoring program which is implemented by United States Department of Agriculture and it produces the most comprehensive pesticide residue database in the </a:t>
            </a:r>
            <a:r>
              <a:rPr lang="en-US" dirty="0" smtClean="0"/>
              <a:t>U.S.</a:t>
            </a:r>
          </a:p>
          <a:p>
            <a:r>
              <a:rPr lang="en-US" dirty="0" smtClean="0"/>
              <a:t>Over </a:t>
            </a:r>
            <a:r>
              <a:rPr lang="en-US" dirty="0"/>
              <a:t>ten thousand samples of agricultural goods sold in the U.S </a:t>
            </a:r>
            <a:r>
              <a:rPr lang="en-US" dirty="0" smtClean="0"/>
              <a:t>are tested every </a:t>
            </a:r>
            <a:r>
              <a:rPr lang="en-US" dirty="0"/>
              <a:t>year. </a:t>
            </a:r>
          </a:p>
          <a:p>
            <a:r>
              <a:rPr lang="en-US" dirty="0" smtClean="0"/>
              <a:t>The PDP provides sampling and </a:t>
            </a:r>
            <a:r>
              <a:rPr lang="en-US" dirty="0"/>
              <a:t>residue testing </a:t>
            </a:r>
            <a:r>
              <a:rPr lang="en-US" dirty="0" smtClean="0"/>
              <a:t>results data for the years 1992-2014</a:t>
            </a:r>
            <a:r>
              <a:rPr lang="en-US" dirty="0"/>
              <a:t>. </a:t>
            </a:r>
            <a:endParaRPr lang="en-US" dirty="0" smtClean="0"/>
          </a:p>
          <a:p>
            <a:pPr lvl="1"/>
            <a:r>
              <a:rPr lang="en-US" dirty="0"/>
              <a:t>These datasets include details such as where and when the item samples were collected, the types of processing the products had undergone, the types and amounts of residue, and whether the products had organic or pesticide-free claims</a:t>
            </a:r>
            <a:r>
              <a:rPr lang="en-US" dirty="0" smtClean="0"/>
              <a:t>.</a:t>
            </a:r>
            <a:endParaRPr lang="en-US" dirty="0"/>
          </a:p>
        </p:txBody>
      </p:sp>
    </p:spTree>
    <p:extLst>
      <p:ext uri="{BB962C8B-B14F-4D97-AF65-F5344CB8AC3E}">
        <p14:creationId xmlns:p14="http://schemas.microsoft.com/office/powerpoint/2010/main" val="75278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Target Audience</a:t>
            </a:r>
            <a:endParaRPr lang="en-US" dirty="0"/>
          </a:p>
        </p:txBody>
      </p:sp>
      <p:sp>
        <p:nvSpPr>
          <p:cNvPr id="6" name="Content Placeholder 5"/>
          <p:cNvSpPr>
            <a:spLocks noGrp="1"/>
          </p:cNvSpPr>
          <p:nvPr>
            <p:ph idx="1"/>
          </p:nvPr>
        </p:nvSpPr>
        <p:spPr/>
        <p:txBody>
          <a:bodyPr/>
          <a:lstStyle/>
          <a:p>
            <a:r>
              <a:rPr lang="en-US" dirty="0"/>
              <a:t>Health conscious mothers with (young) children in middle-class families with enough money to consider more expensive produce options if they are better for their family. But, who still have budget constraints so they need to make educated and selective decisions</a:t>
            </a:r>
            <a:r>
              <a:rPr lang="en-US" dirty="0" smtClean="0"/>
              <a:t>.</a:t>
            </a:r>
          </a:p>
          <a:p>
            <a:r>
              <a:rPr lang="en-US" dirty="0" smtClean="0"/>
              <a:t>Perhaps residing </a:t>
            </a:r>
            <a:r>
              <a:rPr lang="en-US" dirty="0"/>
              <a:t>in suburban areas with access to health food stores.</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The overall "big" question:</a:t>
            </a:r>
            <a:r>
              <a:rPr lang="en-US" dirty="0"/>
              <a:t> </a:t>
            </a:r>
          </a:p>
          <a:p>
            <a:pPr lvl="1"/>
            <a:r>
              <a:rPr lang="en-US" dirty="0"/>
              <a:t>How to make the healthiest but economical choices when purchasing apples for your family and kids, especially if you have younger children who would be more at risk of </a:t>
            </a:r>
            <a:r>
              <a:rPr lang="en-US" dirty="0" smtClean="0"/>
              <a:t>potential </a:t>
            </a:r>
            <a:r>
              <a:rPr lang="en-US" dirty="0"/>
              <a:t>side effects of pesticides? And if more expensive options (organic, premium, etc.) are worth the extra cost in terms of pesticide residue?</a:t>
            </a:r>
          </a:p>
          <a:p>
            <a:r>
              <a:rPr lang="en-US" b="1" dirty="0"/>
              <a:t>We answer the above by looking at the </a:t>
            </a:r>
            <a:r>
              <a:rPr lang="en-US" b="1" dirty="0" smtClean="0"/>
              <a:t>following with pesticide residue testing data from the USDA, focusing on Apples:</a:t>
            </a:r>
            <a:endParaRPr lang="en-US" dirty="0"/>
          </a:p>
          <a:p>
            <a:pPr lvl="1"/>
            <a:r>
              <a:rPr lang="en-US" dirty="0"/>
              <a:t>What are the most common pesticides found in apples (and the corresponding average concentrations), and have those changed from what they were a decade ago? What about organic apples?</a:t>
            </a:r>
          </a:p>
          <a:p>
            <a:pPr lvl="1"/>
            <a:r>
              <a:rPr lang="en-US" dirty="0"/>
              <a:t>Are there any differences in pesticide types and amounts in apples by variety, where they were produced (states, foreign countries, etc.), or when they are labeled as being of a higher grade (Premium, Extra Fancy, etc.)? </a:t>
            </a:r>
          </a:p>
          <a:p>
            <a:endParaRPr lang="en-US" dirty="0"/>
          </a:p>
        </p:txBody>
      </p:sp>
    </p:spTree>
    <p:extLst>
      <p:ext uri="{BB962C8B-B14F-4D97-AF65-F5344CB8AC3E}">
        <p14:creationId xmlns:p14="http://schemas.microsoft.com/office/powerpoint/2010/main" val="5042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a:xfrm>
            <a:off x="1218883" y="1600200"/>
            <a:ext cx="6170929" cy="4572000"/>
          </a:xfrm>
        </p:spPr>
        <p:txBody>
          <a:bodyPr>
            <a:normAutofit fontScale="62500" lnSpcReduction="20000"/>
          </a:bodyPr>
          <a:lstStyle/>
          <a:p>
            <a:r>
              <a:rPr lang="en-US" dirty="0"/>
              <a:t>A lot of apples are consumed per capita per year in the US </a:t>
            </a:r>
            <a:r>
              <a:rPr lang="en-US" i="1" dirty="0"/>
              <a:t>(note: around 40 </a:t>
            </a:r>
            <a:r>
              <a:rPr lang="en-US" i="1" dirty="0" err="1"/>
              <a:t>lbs</a:t>
            </a:r>
            <a:r>
              <a:rPr lang="en-US" i="1" dirty="0"/>
              <a:t> or something I think. Get exact number and cite)</a:t>
            </a:r>
            <a:r>
              <a:rPr lang="en-US" dirty="0"/>
              <a:t>, and apple is frequently in the number 1 spot on the Dirty Dozen list for pesticide </a:t>
            </a:r>
            <a:r>
              <a:rPr lang="en-US" dirty="0" smtClean="0"/>
              <a:t>residue</a:t>
            </a:r>
          </a:p>
          <a:p>
            <a:r>
              <a:rPr lang="en-US" dirty="0" smtClean="0"/>
              <a:t>Organics = much more expensive</a:t>
            </a:r>
          </a:p>
          <a:p>
            <a:r>
              <a:rPr lang="en-US" dirty="0" smtClean="0"/>
              <a:t>Pesticide effects on children</a:t>
            </a:r>
          </a:p>
          <a:p>
            <a:pPr lvl="1"/>
            <a:r>
              <a:rPr lang="en-US" dirty="0" smtClean="0"/>
              <a:t>Infants and children are more sensitive to the toxic effects of pesticides than adults.</a:t>
            </a:r>
            <a:r>
              <a:rPr lang="en-US" dirty="0"/>
              <a:t> </a:t>
            </a:r>
            <a:r>
              <a:rPr lang="en-US" smtClean="0"/>
              <a:t>(npic.orst.edu)</a:t>
            </a:r>
            <a:endParaRPr lang="en-US" dirty="0" smtClean="0"/>
          </a:p>
          <a:p>
            <a:pPr lvl="1"/>
            <a:r>
              <a:rPr lang="en-US" dirty="0" smtClean="0"/>
              <a:t>Children often eat and drink more relative to their body weight than adults, which can lead to a higher dose of pesticide residue per pound of body weight. (npic.orst.edu)</a:t>
            </a:r>
          </a:p>
          <a:p>
            <a:r>
              <a:rPr lang="en-US" dirty="0" smtClean="0"/>
              <a:t>Pesticide mixtures = might be worse</a:t>
            </a:r>
          </a:p>
          <a:p>
            <a:r>
              <a:rPr lang="en-US" dirty="0" smtClean="0"/>
              <a:t>Affects metabolism and weight </a:t>
            </a:r>
          </a:p>
          <a:p>
            <a:pPr lvl="1"/>
            <a:r>
              <a:rPr lang="en-US" dirty="0"/>
              <a:t>endocrine </a:t>
            </a:r>
            <a:r>
              <a:rPr lang="en-US" dirty="0" smtClean="0"/>
              <a:t>disruptors - Chemical </a:t>
            </a:r>
            <a:r>
              <a:rPr lang="en-US" dirty="0"/>
              <a:t>pesticides in food and water have been linked to increased BMI in children and insulin resistance in rodents.(</a:t>
            </a:r>
            <a:r>
              <a:rPr lang="en-US" dirty="0" err="1" smtClean="0"/>
              <a:t>ncbi</a:t>
            </a:r>
            <a:r>
              <a:rPr lang="en-US" dirty="0" smtClean="0"/>
              <a:t> article)</a:t>
            </a:r>
          </a:p>
          <a:p>
            <a:endParaRPr lang="en-US" dirty="0" smtClean="0"/>
          </a:p>
          <a:p>
            <a:endParaRPr lang="en-US" dirty="0"/>
          </a:p>
        </p:txBody>
      </p:sp>
    </p:spTree>
    <p:extLst>
      <p:ext uri="{BB962C8B-B14F-4D97-AF65-F5344CB8AC3E}">
        <p14:creationId xmlns:p14="http://schemas.microsoft.com/office/powerpoint/2010/main" val="250940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Pesticides – Top 10 in 2014</a:t>
            </a:r>
          </a:p>
        </p:txBody>
      </p:sp>
      <p:graphicFrame>
        <p:nvGraphicFramePr>
          <p:cNvPr id="7" name="Content Placeholder 6" descr="Sample table with 3 columns, 4 rows" title="Table"/>
          <p:cNvGraphicFramePr>
            <a:graphicFrameLocks noGrp="1"/>
          </p:cNvGraphicFramePr>
          <p:nvPr>
            <p:ph sz="half" idx="2"/>
            <p:extLst>
              <p:ext uri="{D42A27DB-BD31-4B8C-83A1-F6EECF244321}">
                <p14:modId xmlns:p14="http://schemas.microsoft.com/office/powerpoint/2010/main" val="301193809"/>
              </p:ext>
            </p:extLst>
          </p:nvPr>
        </p:nvGraphicFramePr>
        <p:xfrm>
          <a:off x="6094413" y="1600200"/>
          <a:ext cx="4875213" cy="2667000"/>
        </p:xfrm>
        <a:graphic>
          <a:graphicData uri="http://schemas.openxmlformats.org/drawingml/2006/table">
            <a:tbl>
              <a:tblPr firstRow="1" bandRow="1">
                <a:tableStyleId>{5C22544A-7EE6-4342-B048-85BDC9FD1C3A}</a:tableStyleId>
              </a:tblPr>
              <a:tblGrid>
                <a:gridCol w="1625071"/>
                <a:gridCol w="1625071"/>
                <a:gridCol w="1625071"/>
              </a:tblGrid>
              <a:tr h="666750">
                <a:tc>
                  <a:txBody>
                    <a:bodyPr/>
                    <a:lstStyle/>
                    <a:p>
                      <a:endParaRPr lang="en-US" dirty="0"/>
                    </a:p>
                  </a:txBody>
                  <a:tcPr anchor="ctr"/>
                </a:tc>
                <a:tc>
                  <a:txBody>
                    <a:bodyPr/>
                    <a:lstStyle/>
                    <a:p>
                      <a:pPr algn="ctr"/>
                      <a:r>
                        <a:rPr lang="en-US" dirty="0" smtClean="0"/>
                        <a:t>Group A</a:t>
                      </a:r>
                      <a:endParaRPr lang="en-US" dirty="0"/>
                    </a:p>
                  </a:txBody>
                  <a:tcPr anchor="ctr"/>
                </a:tc>
                <a:tc>
                  <a:txBody>
                    <a:bodyPr/>
                    <a:lstStyle/>
                    <a:p>
                      <a:pPr algn="ctr"/>
                      <a:r>
                        <a:rPr lang="en-US" dirty="0" smtClean="0"/>
                        <a:t>Group B</a:t>
                      </a:r>
                      <a:endParaRPr lang="en-US" dirty="0"/>
                    </a:p>
                  </a:txBody>
                  <a:tcPr anchor="ctr"/>
                </a:tc>
              </a:tr>
              <a:tr h="666750">
                <a:tc>
                  <a:txBody>
                    <a:bodyPr/>
                    <a:lstStyle/>
                    <a:p>
                      <a:r>
                        <a:rPr lang="en-US" dirty="0" smtClean="0"/>
                        <a:t>Class 1</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666750">
                <a:tc>
                  <a:txBody>
                    <a:bodyPr/>
                    <a:lstStyle/>
                    <a:p>
                      <a:r>
                        <a:rPr lang="en-US" dirty="0" smtClean="0"/>
                        <a:t>Class 2</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666750">
                <a:tc>
                  <a:txBody>
                    <a:bodyPr/>
                    <a:lstStyle/>
                    <a:p>
                      <a:r>
                        <a:rPr lang="en-US" dirty="0" smtClean="0"/>
                        <a:t>Class 3</a:t>
                      </a:r>
                      <a:endParaRPr lang="en-US" dirty="0"/>
                    </a:p>
                  </a:txBody>
                  <a:tcPr anchor="ctr"/>
                </a:tc>
                <a:tc>
                  <a:txBody>
                    <a:bodyPr/>
                    <a:lstStyle/>
                    <a:p>
                      <a:pPr algn="ctr"/>
                      <a:endParaRPr lang="en-US" dirty="0"/>
                    </a:p>
                  </a:txBody>
                  <a:tcPr anchor="ctr"/>
                </a:tc>
                <a:tc>
                  <a:txBody>
                    <a:bodyPr/>
                    <a:lstStyle/>
                    <a:p>
                      <a:pPr algn="ctr"/>
                      <a:endParaRPr lang="en-US" dirty="0"/>
                    </a:p>
                  </a:txBody>
                  <a:tcPr anchor="ctr"/>
                </a:tc>
              </a:tr>
            </a:tbl>
          </a:graphicData>
        </a:graphic>
      </p:graphicFrame>
      <p:sp>
        <p:nvSpPr>
          <p:cNvPr id="6" name="Content Placeholder 5"/>
          <p:cNvSpPr>
            <a:spLocks noGrp="1"/>
          </p:cNvSpPr>
          <p:nvPr>
            <p:ph sz="half" idx="1"/>
          </p:nvPr>
        </p:nvSpPr>
        <p:spPr/>
        <p:txBody>
          <a:bodyPr/>
          <a:lstStyle/>
          <a:p>
            <a:r>
              <a:rPr lang="en-US" dirty="0"/>
              <a:t>Names and </a:t>
            </a:r>
            <a:r>
              <a:rPr lang="en-US" dirty="0" smtClean="0"/>
              <a:t>effects</a:t>
            </a:r>
          </a:p>
        </p:txBody>
      </p:sp>
    </p:spTree>
    <p:extLst>
      <p:ext uri="{BB962C8B-B14F-4D97-AF65-F5344CB8AC3E}">
        <p14:creationId xmlns:p14="http://schemas.microsoft.com/office/powerpoint/2010/main" val="209369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2014 vs 2004</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2712" y="1447800"/>
            <a:ext cx="12001500" cy="5334000"/>
          </a:xfrm>
          <a:prstGeom prst="rect">
            <a:avLst/>
          </a:prstGeom>
        </p:spPr>
      </p:pic>
    </p:spTree>
    <p:extLst>
      <p:ext uri="{BB962C8B-B14F-4D97-AF65-F5344CB8AC3E}">
        <p14:creationId xmlns:p14="http://schemas.microsoft.com/office/powerpoint/2010/main" val="385166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2014 vs 2004</a:t>
            </a:r>
            <a:endParaRPr lang="en-US" dirty="0"/>
          </a:p>
        </p:txBody>
      </p:sp>
      <p:sp>
        <p:nvSpPr>
          <p:cNvPr id="3" name="Content Placeholder 2"/>
          <p:cNvSpPr>
            <a:spLocks noGrp="1"/>
          </p:cNvSpPr>
          <p:nvPr>
            <p:ph idx="1"/>
          </p:nvPr>
        </p:nvSpPr>
        <p:spPr/>
        <p:txBody>
          <a:bodyPr>
            <a:normAutofit/>
          </a:bodyPr>
          <a:lstStyle/>
          <a:p>
            <a:r>
              <a:rPr lang="en-US" dirty="0" smtClean="0"/>
              <a:t>Only </a:t>
            </a:r>
            <a:r>
              <a:rPr lang="en-US" dirty="0"/>
              <a:t>5 out of 19 pesticides </a:t>
            </a:r>
            <a:r>
              <a:rPr lang="en-US" dirty="0" smtClean="0"/>
              <a:t>declined </a:t>
            </a:r>
            <a:r>
              <a:rPr lang="en-US" dirty="0"/>
              <a:t>in average concentration from 2004 to 2014</a:t>
            </a:r>
            <a:r>
              <a:rPr lang="en-US" dirty="0" smtClean="0"/>
              <a:t>.</a:t>
            </a:r>
          </a:p>
          <a:p>
            <a:pPr lvl="1"/>
            <a:r>
              <a:rPr lang="en-US" dirty="0" err="1" smtClean="0"/>
              <a:t>Cyhalothrin</a:t>
            </a:r>
            <a:r>
              <a:rPr lang="en-US" dirty="0"/>
              <a:t>, </a:t>
            </a:r>
            <a:r>
              <a:rPr lang="en-US" dirty="0" err="1"/>
              <a:t>Cyphrodinil</a:t>
            </a:r>
            <a:r>
              <a:rPr lang="en-US" dirty="0"/>
              <a:t>, </a:t>
            </a:r>
            <a:r>
              <a:rPr lang="en-US" dirty="0" err="1"/>
              <a:t>Esfenvalerate+Fenvalerate</a:t>
            </a:r>
            <a:r>
              <a:rPr lang="en-US" dirty="0"/>
              <a:t> Total, O-</a:t>
            </a:r>
            <a:r>
              <a:rPr lang="en-US" dirty="0" err="1"/>
              <a:t>Phenylphenol</a:t>
            </a:r>
            <a:r>
              <a:rPr lang="en-US" dirty="0"/>
              <a:t>, </a:t>
            </a:r>
            <a:r>
              <a:rPr lang="en-US" dirty="0" err="1" smtClean="0"/>
              <a:t>Thiabendazole</a:t>
            </a:r>
            <a:endParaRPr lang="en-US" dirty="0" smtClean="0"/>
          </a:p>
          <a:p>
            <a:r>
              <a:rPr lang="en-US" dirty="0" smtClean="0"/>
              <a:t>However</a:t>
            </a:r>
            <a:r>
              <a:rPr lang="en-US" dirty="0"/>
              <a:t>, all </a:t>
            </a:r>
            <a:r>
              <a:rPr lang="en-US" dirty="0" smtClean="0"/>
              <a:t>other </a:t>
            </a:r>
            <a:r>
              <a:rPr lang="en-US" dirty="0"/>
              <a:t>pesticides have </a:t>
            </a:r>
            <a:r>
              <a:rPr lang="en-US" dirty="0" smtClean="0"/>
              <a:t>average concentrations that increased </a:t>
            </a:r>
            <a:r>
              <a:rPr lang="en-US" dirty="0"/>
              <a:t>from 2004 to 2014. </a:t>
            </a:r>
          </a:p>
        </p:txBody>
      </p:sp>
    </p:spTree>
    <p:extLst>
      <p:ext uri="{BB962C8B-B14F-4D97-AF65-F5344CB8AC3E}">
        <p14:creationId xmlns:p14="http://schemas.microsoft.com/office/powerpoint/2010/main" val="33243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Organic vs Conventional</a:t>
            </a:r>
            <a:endParaRPr lang="en-US" dirty="0"/>
          </a:p>
        </p:txBody>
      </p:sp>
      <p:sp>
        <p:nvSpPr>
          <p:cNvPr id="3" name="Content Placeholder 2"/>
          <p:cNvSpPr>
            <a:spLocks noGrp="1"/>
          </p:cNvSpPr>
          <p:nvPr>
            <p:ph idx="1"/>
          </p:nvPr>
        </p:nvSpPr>
        <p:spPr>
          <a:xfrm>
            <a:off x="1218883" y="1600200"/>
            <a:ext cx="4189729" cy="4572000"/>
          </a:xfrm>
        </p:spPr>
        <p:txBody>
          <a:bodyPr>
            <a:normAutofit fontScale="92500" lnSpcReduction="20000"/>
          </a:bodyPr>
          <a:lstStyle/>
          <a:p>
            <a:r>
              <a:rPr lang="en-US" dirty="0" smtClean="0"/>
              <a:t>Only </a:t>
            </a:r>
            <a:r>
              <a:rPr lang="en-US" dirty="0"/>
              <a:t>4 kinds of pesticides are </a:t>
            </a:r>
            <a:r>
              <a:rPr lang="en-US" dirty="0" smtClean="0"/>
              <a:t>detected </a:t>
            </a:r>
            <a:r>
              <a:rPr lang="en-US" dirty="0"/>
              <a:t>on organic </a:t>
            </a:r>
            <a:r>
              <a:rPr lang="en-US" dirty="0" smtClean="0"/>
              <a:t>apples.</a:t>
            </a:r>
          </a:p>
          <a:p>
            <a:pPr lvl="1"/>
            <a:r>
              <a:rPr lang="en-US" dirty="0" smtClean="0"/>
              <a:t>3 </a:t>
            </a:r>
            <a:r>
              <a:rPr lang="en-US" dirty="0"/>
              <a:t>of which are also found on conventional </a:t>
            </a:r>
            <a:r>
              <a:rPr lang="en-US" dirty="0" smtClean="0"/>
              <a:t>apples.</a:t>
            </a:r>
          </a:p>
          <a:p>
            <a:r>
              <a:rPr lang="en-US" dirty="0" smtClean="0"/>
              <a:t>43 types of pesticides detected on conventional apples.</a:t>
            </a:r>
          </a:p>
          <a:p>
            <a:r>
              <a:rPr lang="en-US" dirty="0" smtClean="0"/>
              <a:t>Regular apples </a:t>
            </a:r>
            <a:r>
              <a:rPr lang="en-US" dirty="0"/>
              <a:t>in 2014 </a:t>
            </a:r>
            <a:r>
              <a:rPr lang="en-US" dirty="0" smtClean="0"/>
              <a:t>had </a:t>
            </a:r>
            <a:r>
              <a:rPr lang="en-US" dirty="0"/>
              <a:t>significantly higher </a:t>
            </a:r>
            <a:r>
              <a:rPr lang="en-US" dirty="0" smtClean="0"/>
              <a:t>average pesticide concentrations than </a:t>
            </a:r>
            <a:r>
              <a:rPr lang="en-US" dirty="0"/>
              <a:t>their organic counterparts. </a:t>
            </a:r>
          </a:p>
        </p:txBody>
      </p:sp>
      <p:pic>
        <p:nvPicPr>
          <p:cNvPr id="8" name="Picture 7"/>
          <p:cNvPicPr>
            <a:picLocks noChangeAspect="1"/>
          </p:cNvPicPr>
          <p:nvPr/>
        </p:nvPicPr>
        <p:blipFill>
          <a:blip r:embed="rId2"/>
          <a:stretch>
            <a:fillRect/>
          </a:stretch>
        </p:blipFill>
        <p:spPr>
          <a:xfrm>
            <a:off x="5865812" y="1438805"/>
            <a:ext cx="6096594" cy="5419195"/>
          </a:xfrm>
          <a:prstGeom prst="rect">
            <a:avLst/>
          </a:prstGeom>
        </p:spPr>
      </p:pic>
    </p:spTree>
    <p:extLst>
      <p:ext uri="{BB962C8B-B14F-4D97-AF65-F5344CB8AC3E}">
        <p14:creationId xmlns:p14="http://schemas.microsoft.com/office/powerpoint/2010/main" val="277093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1135</Words>
  <Application>Microsoft Office PowerPoint</Application>
  <PresentationFormat>Custom</PresentationFormat>
  <Paragraphs>76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Constantia</vt:lpstr>
      <vt:lpstr>Cooking 16x9</vt:lpstr>
      <vt:lpstr>Pesticide Residue</vt:lpstr>
      <vt:lpstr>Data</vt:lpstr>
      <vt:lpstr>Target Audience</vt:lpstr>
      <vt:lpstr>Questions</vt:lpstr>
      <vt:lpstr>Relevance</vt:lpstr>
      <vt:lpstr>Pesticides – Top 10 in 2014</vt:lpstr>
      <vt:lpstr>Analysis – 2014 vs 2004</vt:lpstr>
      <vt:lpstr>Interpretation – 2014 vs 2004</vt:lpstr>
      <vt:lpstr>Analysis – Organic vs Conventional</vt:lpstr>
      <vt:lpstr>Analysis Results - Varieties</vt:lpstr>
      <vt:lpstr>Interpretation - Varieties</vt:lpstr>
      <vt:lpstr>Analysis Results – Premium Grade</vt:lpstr>
      <vt:lpstr>Interpretation - Grade</vt:lpstr>
      <vt:lpstr>Analysis Results – States</vt:lpstr>
      <vt:lpstr>Interpretation - State</vt:lpstr>
      <vt:lpstr>Conclusion</vt:lpstr>
      <vt:lpstr>Recommendations</vt:lpstr>
      <vt:lpstr>Recommendations – Dirty Dozen+ &amp; Clean 15</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2016-12-13T21:08:05Z</dcterms:created>
  <dcterms:modified xsi:type="dcterms:W3CDTF">2016-12-15T01:00:27Z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