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6" r:id="rId3"/>
    <p:sldId id="258" r:id="rId4"/>
    <p:sldId id="272" r:id="rId5"/>
    <p:sldId id="278" r:id="rId6"/>
    <p:sldId id="279" r:id="rId7"/>
    <p:sldId id="273" r:id="rId8"/>
    <p:sldId id="274" r:id="rId9"/>
    <p:sldId id="283" r:id="rId10"/>
    <p:sldId id="275" r:id="rId11"/>
    <p:sldId id="276" r:id="rId12"/>
    <p:sldId id="281" r:id="rId13"/>
    <p:sldId id="284" r:id="rId14"/>
    <p:sldId id="282" r:id="rId15"/>
    <p:sldId id="280"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492" autoAdjust="0"/>
  </p:normalViewPr>
  <p:slideViewPr>
    <p:cSldViewPr>
      <p:cViewPr varScale="1">
        <p:scale>
          <a:sx n="95" d="100"/>
          <a:sy n="95" d="100"/>
        </p:scale>
        <p:origin x="67" y="25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12/13/2016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12/13/2016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7209051-6E81-43E8-9099-FF6A0C3DCFE8}" type="datetime1">
              <a:rPr lang="en-US"/>
              <a:t>12/13/2016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CEAB04-7709-4C1E-A61A-74684A0170FC}" type="datetime1">
              <a:rPr lang="en-US"/>
              <a:t>12/13/2016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9BD0D-E0B1-4CED-AC65-708AC79EB9CD}" type="datetime1">
              <a:rPr lang="en-US"/>
              <a:t>12/13/2016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C3EA6D-DF0B-4D4B-B359-5F1D1D0E30A4}" type="datetime1">
              <a:rPr lang="en-US"/>
              <a:t>12/13/2016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a:t>12/13/2016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67C2A3-CD19-48AB-9F64-ECCF75182EDD}" type="datetime1">
              <a:rPr lang="en-US"/>
              <a:t>12/13/2016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63E8C1-7C87-4705-AB97-8CD17D208E3F}" type="datetime1">
              <a:rPr lang="en-US"/>
              <a:t>12/13/2016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20C624E-DF92-4841-B9B9-DD11AA239B85}" type="datetime1">
              <a:rPr lang="en-US"/>
              <a:t>12/13/2016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FBDA3AE1-4360-4D5B-BDBC-656B872DD533}" type="datetime1">
              <a:rPr lang="en-US"/>
              <a:t>12/13/2016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0708-46A4-4851-883E-8DFB8939107E}" type="datetime1">
              <a:rPr lang="en-US"/>
              <a:t>12/13/2016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a:t>12/13/2016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12/13/2016</a:t>
            </a:fld>
            <a:endParaRPr/>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ms.usda.gov/datasets/pdp/pdp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Pesticide Residue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Keen Koalas – Nautical Narwhals</a:t>
            </a:r>
          </a:p>
          <a:p>
            <a:r>
              <a:rPr lang="en-US" dirty="0" smtClean="0"/>
              <a:t>INFM600 – Section 0101</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Organic vs Conventional</a:t>
            </a:r>
            <a:endParaRPr lang="en-US" dirty="0"/>
          </a:p>
        </p:txBody>
      </p:sp>
      <p:sp>
        <p:nvSpPr>
          <p:cNvPr id="3" name="Content Placeholder 2"/>
          <p:cNvSpPr>
            <a:spLocks noGrp="1"/>
          </p:cNvSpPr>
          <p:nvPr>
            <p:ph idx="1"/>
          </p:nvPr>
        </p:nvSpPr>
        <p:spPr>
          <a:xfrm>
            <a:off x="1218883" y="1600200"/>
            <a:ext cx="4189729" cy="4572000"/>
          </a:xfrm>
        </p:spPr>
        <p:txBody>
          <a:bodyPr/>
          <a:lstStyle/>
          <a:p>
            <a:r>
              <a:rPr lang="en-US" dirty="0" smtClean="0"/>
              <a:t>4 detected in organic samples vs 43 in conventional</a:t>
            </a:r>
          </a:p>
          <a:p>
            <a:r>
              <a:rPr lang="en-US" dirty="0" smtClean="0"/>
              <a:t>Significantly different concentration levels</a:t>
            </a:r>
          </a:p>
          <a:p>
            <a:endParaRPr lang="en-US" dirty="0"/>
          </a:p>
        </p:txBody>
      </p:sp>
      <p:pic>
        <p:nvPicPr>
          <p:cNvPr id="8" name="Picture 7"/>
          <p:cNvPicPr>
            <a:picLocks noChangeAspect="1"/>
          </p:cNvPicPr>
          <p:nvPr/>
        </p:nvPicPr>
        <p:blipFill>
          <a:blip r:embed="rId2"/>
          <a:stretch>
            <a:fillRect/>
          </a:stretch>
        </p:blipFill>
        <p:spPr>
          <a:xfrm>
            <a:off x="5865812" y="1438805"/>
            <a:ext cx="6096594" cy="5419195"/>
          </a:xfrm>
          <a:prstGeom prst="rect">
            <a:avLst/>
          </a:prstGeom>
        </p:spPr>
      </p:pic>
    </p:spTree>
    <p:extLst>
      <p:ext uri="{BB962C8B-B14F-4D97-AF65-F5344CB8AC3E}">
        <p14:creationId xmlns:p14="http://schemas.microsoft.com/office/powerpoint/2010/main" val="27709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While </a:t>
            </a:r>
            <a:r>
              <a:rPr lang="en-US" dirty="0"/>
              <a:t>not pesticide-free, organic apples had significantly fewer numbers and average concentrations of pesticides found compared to </a:t>
            </a:r>
            <a:r>
              <a:rPr lang="en-US" dirty="0" smtClean="0"/>
              <a:t>conventional.</a:t>
            </a:r>
          </a:p>
          <a:p>
            <a:r>
              <a:rPr lang="en-US" dirty="0" smtClean="0"/>
              <a:t>A </a:t>
            </a:r>
            <a:r>
              <a:rPr lang="en-US" dirty="0"/>
              <a:t>general increase in the average residue concentration from 2004 to 2014 for a majority of the pesticides found on samples from both </a:t>
            </a:r>
            <a:r>
              <a:rPr lang="en-US" dirty="0" smtClean="0"/>
              <a:t>years.</a:t>
            </a:r>
          </a:p>
          <a:p>
            <a:r>
              <a:rPr lang="en-US" dirty="0" smtClean="0"/>
              <a:t>Inverse </a:t>
            </a:r>
            <a:r>
              <a:rPr lang="en-US" dirty="0"/>
              <a:t>correlation where samples with more pesticide types detected actually had lower average residue concentration</a:t>
            </a:r>
            <a:r>
              <a:rPr lang="en-US" dirty="0" smtClean="0"/>
              <a:t>.</a:t>
            </a:r>
          </a:p>
          <a:p>
            <a:r>
              <a:rPr lang="en-US" dirty="0"/>
              <a:t>Apples with higher grade labels had </a:t>
            </a:r>
            <a:r>
              <a:rPr lang="en-US" dirty="0" smtClean="0"/>
              <a:t>a slighter </a:t>
            </a:r>
            <a:r>
              <a:rPr lang="en-US" dirty="0"/>
              <a:t>lower average number of pesticides but at almost double the concentration. </a:t>
            </a:r>
          </a:p>
        </p:txBody>
      </p:sp>
    </p:spTree>
    <p:extLst>
      <p:ext uri="{BB962C8B-B14F-4D97-AF65-F5344CB8AC3E}">
        <p14:creationId xmlns:p14="http://schemas.microsoft.com/office/powerpoint/2010/main" val="119803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Buy organic if possible</a:t>
            </a:r>
          </a:p>
          <a:p>
            <a:r>
              <a:rPr lang="en-US" dirty="0" smtClean="0"/>
              <a:t>Avoid premium grade produce</a:t>
            </a:r>
          </a:p>
          <a:p>
            <a:r>
              <a:rPr lang="en-US" dirty="0" smtClean="0"/>
              <a:t>Avoid varieties with higher than average numbers of pesticides to avoid  potential risks of chemical mixture</a:t>
            </a:r>
            <a:endParaRPr lang="en-US" dirty="0"/>
          </a:p>
        </p:txBody>
      </p:sp>
    </p:spTree>
    <p:extLst>
      <p:ext uri="{BB962C8B-B14F-4D97-AF65-F5344CB8AC3E}">
        <p14:creationId xmlns:p14="http://schemas.microsoft.com/office/powerpoint/2010/main" val="19460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 Dirty Dozen &amp; Clean 15</a:t>
            </a:r>
            <a:endParaRPr lang="en-US" dirty="0"/>
          </a:p>
        </p:txBody>
      </p:sp>
      <p:pic>
        <p:nvPicPr>
          <p:cNvPr id="1026" name="Picture 2" descr="http://www.theorganicprepper.ca/wp-content/uploads/2014/04/dirty-dozen-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2" y="16002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United States Department of Agriculture, Agricultural Marketing Service. (2016). PDP Databases, 1992-2014. [ZIP archives with data files]. Retrieved September 9, 2016, from: </a:t>
            </a:r>
            <a:r>
              <a:rPr lang="en-US" u="sng" dirty="0">
                <a:hlinkClick r:id="rId2"/>
              </a:rPr>
              <a:t>https://www.ams.usda.gov/datasets/pdp/pdpdata</a:t>
            </a:r>
            <a:endParaRPr lang="en-US" dirty="0"/>
          </a:p>
          <a:p>
            <a:r>
              <a:rPr lang="en-US" dirty="0"/>
              <a:t>http://</a:t>
            </a:r>
            <a:r>
              <a:rPr lang="en-US" dirty="0" smtClean="0"/>
              <a:t>www.theorganicprepper.ca/the-good-the-bad-and-the-deadly-ewg-releases-2014-dirty-dozen-and-clean-fifteen-lists-04302014</a:t>
            </a:r>
          </a:p>
          <a:p>
            <a:r>
              <a:rPr lang="en-US" dirty="0"/>
              <a:t>http://</a:t>
            </a:r>
            <a:r>
              <a:rPr lang="en-US" dirty="0" smtClean="0"/>
              <a:t>npic.orst.edu/health/child.html</a:t>
            </a:r>
          </a:p>
          <a:p>
            <a:r>
              <a:rPr lang="en-US" dirty="0"/>
              <a:t>https://www.ncbi.nlm.nih.gov/pmc/articles/PMC3279464/</a:t>
            </a:r>
          </a:p>
        </p:txBody>
      </p:sp>
    </p:spTree>
    <p:extLst>
      <p:ext uri="{BB962C8B-B14F-4D97-AF65-F5344CB8AC3E}">
        <p14:creationId xmlns:p14="http://schemas.microsoft.com/office/powerpoint/2010/main" val="126964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Target Audience</a:t>
            </a:r>
            <a:endParaRPr lang="en-US" dirty="0"/>
          </a:p>
        </p:txBody>
      </p:sp>
      <p:sp>
        <p:nvSpPr>
          <p:cNvPr id="6" name="Content Placeholder 5"/>
          <p:cNvSpPr>
            <a:spLocks noGrp="1"/>
          </p:cNvSpPr>
          <p:nvPr>
            <p:ph idx="1"/>
          </p:nvPr>
        </p:nvSpPr>
        <p:spPr/>
        <p:txBody>
          <a:bodyPr/>
          <a:lstStyle/>
          <a:p>
            <a:r>
              <a:rPr lang="en-US" dirty="0"/>
              <a:t>Health conscious mothers with (young) children in middle-class families with enough money to consider more expensive produce options if they are better for their family. But, who still have budget constraints so they need to make educated and selective decisions. Maybe in suburban areas with access to health food stores.</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The overall "big" question:</a:t>
            </a:r>
            <a:r>
              <a:rPr lang="en-US" dirty="0"/>
              <a:t> </a:t>
            </a:r>
          </a:p>
          <a:p>
            <a:pPr lvl="1"/>
            <a:r>
              <a:rPr lang="en-US" dirty="0"/>
              <a:t>How to make the healthiest but economical choices when purchasing apples for your family and kids, especially if you have younger children who would be more at risk of any potential side effects of pesticides? And if more expensive options (organic, premium, etc.) are worth the extra cost in terms of pesticide residue?</a:t>
            </a:r>
          </a:p>
          <a:p>
            <a:r>
              <a:rPr lang="en-US" b="1" dirty="0"/>
              <a:t>We answer the above by looking at the </a:t>
            </a:r>
            <a:r>
              <a:rPr lang="en-US" b="1" dirty="0" smtClean="0"/>
              <a:t>following:</a:t>
            </a:r>
            <a:endParaRPr lang="en-US" dirty="0"/>
          </a:p>
          <a:p>
            <a:pPr lvl="1"/>
            <a:r>
              <a:rPr lang="en-US" dirty="0"/>
              <a:t>What are the most common pesticides found in apples (and the corresponding average concentrations), and have those changed from what they were a decade ago? What about organic apples?</a:t>
            </a:r>
          </a:p>
          <a:p>
            <a:pPr lvl="1"/>
            <a:r>
              <a:rPr lang="en-US" dirty="0"/>
              <a:t>Are there any differences in pesticide types and amounts in apples by variety, where they were produced (states, foreign countries, etc.), or when they are labeled as being of a higher grade (Premium, Extra Fancy, etc.)? </a:t>
            </a:r>
          </a:p>
          <a:p>
            <a:endParaRPr lang="en-US" dirty="0"/>
          </a:p>
        </p:txBody>
      </p:sp>
    </p:spTree>
    <p:extLst>
      <p:ext uri="{BB962C8B-B14F-4D97-AF65-F5344CB8AC3E}">
        <p14:creationId xmlns:p14="http://schemas.microsoft.com/office/powerpoint/2010/main" val="5042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1218883" y="1600200"/>
            <a:ext cx="6170929" cy="4572000"/>
          </a:xfrm>
        </p:spPr>
        <p:txBody>
          <a:bodyPr>
            <a:normAutofit fontScale="62500" lnSpcReduction="20000"/>
          </a:bodyPr>
          <a:lstStyle/>
          <a:p>
            <a:r>
              <a:rPr lang="en-US" dirty="0"/>
              <a:t>A lot of apples are consumed per capita per year in the US </a:t>
            </a:r>
            <a:r>
              <a:rPr lang="en-US" i="1" dirty="0"/>
              <a:t>(note: around 40 </a:t>
            </a:r>
            <a:r>
              <a:rPr lang="en-US" i="1" dirty="0" err="1"/>
              <a:t>lbs</a:t>
            </a:r>
            <a:r>
              <a:rPr lang="en-US" i="1" dirty="0"/>
              <a:t> or something I think. Get exact number and cite)</a:t>
            </a:r>
            <a:r>
              <a:rPr lang="en-US" dirty="0"/>
              <a:t>, and apple is frequently in the number 1 spot on the Dirty Dozen list for pesticide </a:t>
            </a:r>
            <a:r>
              <a:rPr lang="en-US" dirty="0" smtClean="0"/>
              <a:t>residue</a:t>
            </a:r>
          </a:p>
          <a:p>
            <a:r>
              <a:rPr lang="en-US" dirty="0" smtClean="0"/>
              <a:t>Organics = much more expensive</a:t>
            </a:r>
          </a:p>
          <a:p>
            <a:r>
              <a:rPr lang="en-US" dirty="0" smtClean="0"/>
              <a:t>Pesticide effects on children</a:t>
            </a:r>
          </a:p>
          <a:p>
            <a:pPr lvl="1"/>
            <a:r>
              <a:rPr lang="en-US" dirty="0" smtClean="0"/>
              <a:t>Infants and children are more sensitive to the toxic effects of pesticides than adults.</a:t>
            </a:r>
            <a:r>
              <a:rPr lang="en-US" dirty="0"/>
              <a:t> </a:t>
            </a:r>
            <a:r>
              <a:rPr lang="en-US" smtClean="0"/>
              <a:t>(npic.orst.edu)</a:t>
            </a:r>
            <a:endParaRPr lang="en-US" dirty="0" smtClean="0"/>
          </a:p>
          <a:p>
            <a:pPr lvl="1"/>
            <a:r>
              <a:rPr lang="en-US" dirty="0" smtClean="0"/>
              <a:t>Children often eat and drink more relative to their body weight than adults, which can lead to a higher dose of pesticide residue per pound of body weight. (npic.orst.edu)</a:t>
            </a:r>
          </a:p>
          <a:p>
            <a:r>
              <a:rPr lang="en-US" dirty="0" smtClean="0"/>
              <a:t>Pesticide mixtures = might be worse</a:t>
            </a:r>
          </a:p>
          <a:p>
            <a:r>
              <a:rPr lang="en-US" dirty="0" smtClean="0"/>
              <a:t>Affects metabolism and weight </a:t>
            </a:r>
          </a:p>
          <a:p>
            <a:pPr lvl="1"/>
            <a:r>
              <a:rPr lang="en-US" dirty="0"/>
              <a:t>endocrine </a:t>
            </a:r>
            <a:r>
              <a:rPr lang="en-US" dirty="0" smtClean="0"/>
              <a:t>disruptors - Chemical </a:t>
            </a:r>
            <a:r>
              <a:rPr lang="en-US" dirty="0"/>
              <a:t>pesticides in food and water have been linked to increased BMI in children and insulin resistance in rodents.(</a:t>
            </a:r>
            <a:r>
              <a:rPr lang="en-US" dirty="0" err="1" smtClean="0"/>
              <a:t>ncbi</a:t>
            </a:r>
            <a:r>
              <a:rPr lang="en-US" dirty="0" smtClean="0"/>
              <a:t> article)</a:t>
            </a:r>
          </a:p>
          <a:p>
            <a:endParaRPr lang="en-US" dirty="0" smtClean="0"/>
          </a:p>
          <a:p>
            <a:endParaRPr lang="en-US" dirty="0"/>
          </a:p>
        </p:txBody>
      </p:sp>
    </p:spTree>
    <p:extLst>
      <p:ext uri="{BB962C8B-B14F-4D97-AF65-F5344CB8AC3E}">
        <p14:creationId xmlns:p14="http://schemas.microsoft.com/office/powerpoint/2010/main" val="250940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Pesticides – Top 10 in 2014</a:t>
            </a:r>
            <a:endParaRPr lang="en-US" dirty="0"/>
          </a:p>
        </p:txBody>
      </p:sp>
      <p:graphicFrame>
        <p:nvGraphicFramePr>
          <p:cNvPr id="7" name="Content Placeholder 6" descr="Sample table with 3 columns, 4 rows" title="Table"/>
          <p:cNvGraphicFramePr>
            <a:graphicFrameLocks noGrp="1"/>
          </p:cNvGraphicFramePr>
          <p:nvPr>
            <p:ph sz="half" idx="2"/>
            <p:extLst>
              <p:ext uri="{D42A27DB-BD31-4B8C-83A1-F6EECF244321}">
                <p14:modId xmlns:p14="http://schemas.microsoft.com/office/powerpoint/2010/main" val="301193809"/>
              </p:ext>
            </p:extLst>
          </p:nvPr>
        </p:nvGraphicFramePr>
        <p:xfrm>
          <a:off x="6094413" y="1600200"/>
          <a:ext cx="4875213" cy="2667000"/>
        </p:xfrm>
        <a:graphic>
          <a:graphicData uri="http://schemas.openxmlformats.org/drawingml/2006/table">
            <a:tbl>
              <a:tblPr firstRow="1" bandRow="1">
                <a:tableStyleId>{5C22544A-7EE6-4342-B048-85BDC9FD1C3A}</a:tableStyleId>
              </a:tblPr>
              <a:tblGrid>
                <a:gridCol w="1625071"/>
                <a:gridCol w="1625071"/>
                <a:gridCol w="1625071"/>
              </a:tblGrid>
              <a:tr h="666750">
                <a:tc>
                  <a:txBody>
                    <a:bodyPr/>
                    <a:lstStyle/>
                    <a:p>
                      <a:endParaRPr lang="en-US" dirty="0"/>
                    </a:p>
                  </a:txBody>
                  <a:tcPr anchor="ctr"/>
                </a:tc>
                <a:tc>
                  <a:txBody>
                    <a:bodyPr/>
                    <a:lstStyle/>
                    <a:p>
                      <a:pPr algn="ctr"/>
                      <a:r>
                        <a:rPr lang="en-US" dirty="0" smtClean="0"/>
                        <a:t>Group A</a:t>
                      </a:r>
                      <a:endParaRPr lang="en-US" dirty="0"/>
                    </a:p>
                  </a:txBody>
                  <a:tcPr anchor="ctr"/>
                </a:tc>
                <a:tc>
                  <a:txBody>
                    <a:bodyPr/>
                    <a:lstStyle/>
                    <a:p>
                      <a:pPr algn="ctr"/>
                      <a:r>
                        <a:rPr lang="en-US" dirty="0" smtClean="0"/>
                        <a:t>Group B</a:t>
                      </a:r>
                      <a:endParaRPr lang="en-US" dirty="0"/>
                    </a:p>
                  </a:txBody>
                  <a:tcPr anchor="ctr"/>
                </a:tc>
              </a:tr>
              <a:tr h="666750">
                <a:tc>
                  <a:txBody>
                    <a:bodyPr/>
                    <a:lstStyle/>
                    <a:p>
                      <a:r>
                        <a:rPr lang="en-US" dirty="0" smtClean="0"/>
                        <a:t>Class 1</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666750">
                <a:tc>
                  <a:txBody>
                    <a:bodyPr/>
                    <a:lstStyle/>
                    <a:p>
                      <a:r>
                        <a:rPr lang="en-US" dirty="0" smtClean="0"/>
                        <a:t>Class 2</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666750">
                <a:tc>
                  <a:txBody>
                    <a:bodyPr/>
                    <a:lstStyle/>
                    <a:p>
                      <a:r>
                        <a:rPr lang="en-US" dirty="0" smtClean="0"/>
                        <a:t>Class 3</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6" name="Content Placeholder 5"/>
          <p:cNvSpPr>
            <a:spLocks noGrp="1"/>
          </p:cNvSpPr>
          <p:nvPr>
            <p:ph sz="half" idx="1"/>
          </p:nvPr>
        </p:nvSpPr>
        <p:spPr/>
        <p:txBody>
          <a:bodyPr/>
          <a:lstStyle/>
          <a:p>
            <a:r>
              <a:rPr lang="en-US" dirty="0"/>
              <a:t>Names and </a:t>
            </a:r>
            <a:r>
              <a:rPr lang="en-US" dirty="0" smtClean="0"/>
              <a:t>effects</a:t>
            </a:r>
          </a:p>
        </p:txBody>
      </p:sp>
    </p:spTree>
    <p:extLst>
      <p:ext uri="{BB962C8B-B14F-4D97-AF65-F5344CB8AC3E}">
        <p14:creationId xmlns:p14="http://schemas.microsoft.com/office/powerpoint/2010/main" val="209369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Varieties</a:t>
            </a:r>
            <a:endParaRPr lang="en-US" dirty="0"/>
          </a:p>
        </p:txBody>
      </p:sp>
      <p:sp>
        <p:nvSpPr>
          <p:cNvPr id="10" name="Content Placeholder 9"/>
          <p:cNvSpPr>
            <a:spLocks noGrp="1"/>
          </p:cNvSpPr>
          <p:nvPr>
            <p:ph idx="1"/>
          </p:nvPr>
        </p:nvSpPr>
        <p:spPr/>
        <p:txBody>
          <a:bodyPr/>
          <a:lstStyle/>
          <a:p>
            <a:endParaRPr lang="en-US"/>
          </a:p>
        </p:txBody>
      </p:sp>
      <p:pic>
        <p:nvPicPr>
          <p:cNvPr id="14" name="Picture 13"/>
          <p:cNvPicPr>
            <a:picLocks noChangeAspect="1"/>
          </p:cNvPicPr>
          <p:nvPr/>
        </p:nvPicPr>
        <p:blipFill>
          <a:blip r:embed="rId2"/>
          <a:stretch>
            <a:fillRect/>
          </a:stretch>
        </p:blipFill>
        <p:spPr>
          <a:xfrm>
            <a:off x="6094412" y="1503947"/>
            <a:ext cx="6030671" cy="5360596"/>
          </a:xfrm>
          <a:prstGeom prst="rect">
            <a:avLst/>
          </a:prstGeom>
        </p:spPr>
      </p:pic>
      <p:pic>
        <p:nvPicPr>
          <p:cNvPr id="15" name="Picture 14"/>
          <p:cNvPicPr>
            <a:picLocks noChangeAspect="1"/>
          </p:cNvPicPr>
          <p:nvPr/>
        </p:nvPicPr>
        <p:blipFill>
          <a:blip r:embed="rId3"/>
          <a:stretch>
            <a:fillRect/>
          </a:stretch>
        </p:blipFill>
        <p:spPr>
          <a:xfrm>
            <a:off x="63741" y="1503947"/>
            <a:ext cx="6030671" cy="5360596"/>
          </a:xfrm>
          <a:prstGeom prst="rect">
            <a:avLst/>
          </a:prstGeom>
        </p:spPr>
      </p:pic>
    </p:spTree>
    <p:extLst>
      <p:ext uri="{BB962C8B-B14F-4D97-AF65-F5344CB8AC3E}">
        <p14:creationId xmlns:p14="http://schemas.microsoft.com/office/powerpoint/2010/main" val="28990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States</a:t>
            </a:r>
            <a:endParaRPr lang="en-US" dirty="0"/>
          </a:p>
        </p:txBody>
      </p:sp>
      <p:pic>
        <p:nvPicPr>
          <p:cNvPr id="5" name="Picture 4"/>
          <p:cNvPicPr>
            <a:picLocks noChangeAspect="1"/>
          </p:cNvPicPr>
          <p:nvPr/>
        </p:nvPicPr>
        <p:blipFill>
          <a:blip r:embed="rId2"/>
          <a:stretch>
            <a:fillRect/>
          </a:stretch>
        </p:blipFill>
        <p:spPr>
          <a:xfrm>
            <a:off x="6094412" y="1512490"/>
            <a:ext cx="6018212" cy="5349521"/>
          </a:xfrm>
          <a:prstGeom prst="rect">
            <a:avLst/>
          </a:prstGeom>
        </p:spPr>
      </p:pic>
      <p:pic>
        <p:nvPicPr>
          <p:cNvPr id="6" name="Picture 5"/>
          <p:cNvPicPr>
            <a:picLocks noChangeAspect="1"/>
          </p:cNvPicPr>
          <p:nvPr/>
        </p:nvPicPr>
        <p:blipFill>
          <a:blip r:embed="rId3"/>
          <a:stretch>
            <a:fillRect/>
          </a:stretch>
        </p:blipFill>
        <p:spPr>
          <a:xfrm>
            <a:off x="76200" y="1512489"/>
            <a:ext cx="6018212" cy="5349522"/>
          </a:xfrm>
          <a:prstGeom prst="rect">
            <a:avLst/>
          </a:prstGeom>
        </p:spPr>
      </p:pic>
    </p:spTree>
    <p:extLst>
      <p:ext uri="{BB962C8B-B14F-4D97-AF65-F5344CB8AC3E}">
        <p14:creationId xmlns:p14="http://schemas.microsoft.com/office/powerpoint/2010/main" val="22586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Premium Grade</a:t>
            </a:r>
            <a:endParaRPr lang="en-US" dirty="0"/>
          </a:p>
        </p:txBody>
      </p:sp>
      <p:pic>
        <p:nvPicPr>
          <p:cNvPr id="5" name="Picture 4"/>
          <p:cNvPicPr>
            <a:picLocks noChangeAspect="1"/>
          </p:cNvPicPr>
          <p:nvPr/>
        </p:nvPicPr>
        <p:blipFill>
          <a:blip r:embed="rId2"/>
          <a:stretch>
            <a:fillRect/>
          </a:stretch>
        </p:blipFill>
        <p:spPr>
          <a:xfrm>
            <a:off x="6094412" y="1508478"/>
            <a:ext cx="6018213" cy="5349522"/>
          </a:xfrm>
          <a:prstGeom prst="rect">
            <a:avLst/>
          </a:prstGeom>
        </p:spPr>
      </p:pic>
      <p:pic>
        <p:nvPicPr>
          <p:cNvPr id="7" name="Picture 6"/>
          <p:cNvPicPr>
            <a:picLocks noChangeAspect="1"/>
          </p:cNvPicPr>
          <p:nvPr/>
        </p:nvPicPr>
        <p:blipFill>
          <a:blip r:embed="rId3"/>
          <a:stretch>
            <a:fillRect/>
          </a:stretch>
        </p:blipFill>
        <p:spPr>
          <a:xfrm>
            <a:off x="84223" y="1503578"/>
            <a:ext cx="6010189" cy="5342390"/>
          </a:xfrm>
          <a:prstGeom prst="rect">
            <a:avLst/>
          </a:prstGeom>
        </p:spPr>
      </p:pic>
    </p:spTree>
    <p:extLst>
      <p:ext uri="{BB962C8B-B14F-4D97-AF65-F5344CB8AC3E}">
        <p14:creationId xmlns:p14="http://schemas.microsoft.com/office/powerpoint/2010/main" val="39375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2014 vs 2004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712" y="1447800"/>
            <a:ext cx="12001500" cy="5334000"/>
          </a:xfrm>
          <a:prstGeom prst="rect">
            <a:avLst/>
          </a:prstGeom>
        </p:spPr>
      </p:pic>
    </p:spTree>
    <p:extLst>
      <p:ext uri="{BB962C8B-B14F-4D97-AF65-F5344CB8AC3E}">
        <p14:creationId xmlns:p14="http://schemas.microsoft.com/office/powerpoint/2010/main" val="385166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585</Words>
  <Application>Microsoft Office PowerPoint</Application>
  <PresentationFormat>Custom</PresentationFormat>
  <Paragraphs>49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Constantia</vt:lpstr>
      <vt:lpstr>Cooking 16x9</vt:lpstr>
      <vt:lpstr>Pesticide Residue</vt:lpstr>
      <vt:lpstr>Target Audience</vt:lpstr>
      <vt:lpstr>Questions</vt:lpstr>
      <vt:lpstr>Relevance</vt:lpstr>
      <vt:lpstr>Pesticides – Top 10 in 2014</vt:lpstr>
      <vt:lpstr>Analysis Results - Varieties</vt:lpstr>
      <vt:lpstr>Analysis Results – States</vt:lpstr>
      <vt:lpstr>Analysis Results – Premium Grade</vt:lpstr>
      <vt:lpstr>Analysis – 2014 vs 2004</vt:lpstr>
      <vt:lpstr>Analysis – Organic vs Conventional</vt:lpstr>
      <vt:lpstr>Conclusion</vt:lpstr>
      <vt:lpstr>Recommendations</vt:lpstr>
      <vt:lpstr>Recommendations – Dirty Dozen &amp; Clean 15</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2016-12-13T21:08:05Z</dcterms:created>
  <dcterms:modified xsi:type="dcterms:W3CDTF">2016-12-14T04:00:11Z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