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65" r:id="rId4"/>
    <p:sldId id="261" r:id="rId5"/>
    <p:sldId id="260" r:id="rId6"/>
    <p:sldId id="262" r:id="rId7"/>
    <p:sldId id="266" r:id="rId8"/>
    <p:sldId id="267" r:id="rId9"/>
    <p:sldId id="274" r:id="rId10"/>
    <p:sldId id="268" r:id="rId11"/>
    <p:sldId id="275" r:id="rId12"/>
    <p:sldId id="269" r:id="rId13"/>
    <p:sldId id="276" r:id="rId14"/>
    <p:sldId id="270" r:id="rId15"/>
    <p:sldId id="277" r:id="rId16"/>
    <p:sldId id="278" r:id="rId17"/>
    <p:sldId id="271" r:id="rId18"/>
    <p:sldId id="273" r:id="rId19"/>
    <p:sldId id="272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A062E-C9F4-4551-BB6E-78BEAB42305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0B22B1-42C4-4FC5-8218-2DAEA6DE7105}">
      <dgm:prSet phldrT="[Text]"/>
      <dgm:spPr/>
      <dgm:t>
        <a:bodyPr/>
        <a:lstStyle/>
        <a:p>
          <a:r>
            <a:rPr lang="en-US" dirty="0" err="1"/>
            <a:t>Imaginea</a:t>
          </a:r>
          <a:r>
            <a:rPr lang="en-US" dirty="0"/>
            <a:t> </a:t>
          </a:r>
          <a:r>
            <a:rPr lang="en-US" dirty="0" err="1"/>
            <a:t>originala</a:t>
          </a:r>
          <a:endParaRPr lang="en-US" dirty="0"/>
        </a:p>
      </dgm:t>
    </dgm:pt>
    <dgm:pt modelId="{68B720CA-915E-4096-9144-F56EFABE7F08}" type="parTrans" cxnId="{757DCB27-21AD-42CC-B500-737B56362E46}">
      <dgm:prSet/>
      <dgm:spPr/>
      <dgm:t>
        <a:bodyPr/>
        <a:lstStyle/>
        <a:p>
          <a:endParaRPr lang="en-US"/>
        </a:p>
      </dgm:t>
    </dgm:pt>
    <dgm:pt modelId="{80C24AF6-398A-4D7A-AC20-B1368A5119D4}" type="sibTrans" cxnId="{757DCB27-21AD-42CC-B500-737B56362E46}">
      <dgm:prSet/>
      <dgm:spPr/>
      <dgm:t>
        <a:bodyPr/>
        <a:lstStyle/>
        <a:p>
          <a:endParaRPr lang="en-US"/>
        </a:p>
      </dgm:t>
    </dgm:pt>
    <dgm:pt modelId="{6DAE3E8F-515D-4344-A52B-08B829170477}">
      <dgm:prSet phldrT="[Text]"/>
      <dgm:spPr/>
      <dgm:t>
        <a:bodyPr/>
        <a:lstStyle/>
        <a:p>
          <a:r>
            <a:rPr lang="en-US" dirty="0" err="1"/>
            <a:t>Imaginea</a:t>
          </a:r>
          <a:r>
            <a:rPr lang="en-US" dirty="0"/>
            <a:t> pe </a:t>
          </a:r>
          <a:r>
            <a:rPr lang="en-US" dirty="0" err="1"/>
            <a:t>nivele</a:t>
          </a:r>
          <a:r>
            <a:rPr lang="en-US" dirty="0"/>
            <a:t> de </a:t>
          </a:r>
          <a:r>
            <a:rPr lang="en-US" dirty="0" err="1"/>
            <a:t>gri</a:t>
          </a:r>
          <a:endParaRPr lang="en-US" dirty="0"/>
        </a:p>
      </dgm:t>
    </dgm:pt>
    <dgm:pt modelId="{F30893DC-AE26-4D4A-905D-1EFE2C4D219F}" type="parTrans" cxnId="{EC3D66E0-6E6D-4B95-A795-36229FA21291}">
      <dgm:prSet/>
      <dgm:spPr/>
      <dgm:t>
        <a:bodyPr/>
        <a:lstStyle/>
        <a:p>
          <a:endParaRPr lang="en-US"/>
        </a:p>
      </dgm:t>
    </dgm:pt>
    <dgm:pt modelId="{62D11F2B-E811-4509-AA27-8ADBF7533E21}" type="sibTrans" cxnId="{EC3D66E0-6E6D-4B95-A795-36229FA21291}">
      <dgm:prSet/>
      <dgm:spPr/>
      <dgm:t>
        <a:bodyPr/>
        <a:lstStyle/>
        <a:p>
          <a:endParaRPr lang="en-US"/>
        </a:p>
      </dgm:t>
    </dgm:pt>
    <dgm:pt modelId="{BAEDC017-AD57-4E3D-9F7A-C1F193D05956}">
      <dgm:prSet/>
      <dgm:spPr/>
      <dgm:t>
        <a:bodyPr/>
        <a:lstStyle/>
        <a:p>
          <a:r>
            <a:rPr lang="en-US" dirty="0" err="1"/>
            <a:t>Sectionarea</a:t>
          </a:r>
          <a:r>
            <a:rPr lang="en-US" dirty="0"/>
            <a:t> </a:t>
          </a:r>
          <a:r>
            <a:rPr lang="en-US" dirty="0" err="1"/>
            <a:t>imaginii</a:t>
          </a:r>
          <a:r>
            <a:rPr lang="en-US" dirty="0"/>
            <a:t> in </a:t>
          </a:r>
          <a:r>
            <a:rPr lang="en-US" dirty="0" err="1"/>
            <a:t>ferestre</a:t>
          </a:r>
          <a:endParaRPr lang="en-US" dirty="0"/>
        </a:p>
      </dgm:t>
    </dgm:pt>
    <dgm:pt modelId="{8E4D4EDB-2047-465A-9004-EC81DA3ED691}" type="parTrans" cxnId="{AF53B92F-413A-4E3D-B700-C8FF14E3DF4F}">
      <dgm:prSet/>
      <dgm:spPr/>
      <dgm:t>
        <a:bodyPr/>
        <a:lstStyle/>
        <a:p>
          <a:endParaRPr lang="en-US"/>
        </a:p>
      </dgm:t>
    </dgm:pt>
    <dgm:pt modelId="{15E42B5C-66EE-4F05-9DFC-7AE185B275DA}" type="sibTrans" cxnId="{AF53B92F-413A-4E3D-B700-C8FF14E3DF4F}">
      <dgm:prSet/>
      <dgm:spPr/>
      <dgm:t>
        <a:bodyPr/>
        <a:lstStyle/>
        <a:p>
          <a:endParaRPr lang="en-US"/>
        </a:p>
      </dgm:t>
    </dgm:pt>
    <dgm:pt modelId="{437B776C-B1A0-41E4-9EC4-2F28BA121844}" type="pres">
      <dgm:prSet presAssocID="{500A062E-C9F4-4551-BB6E-78BEAB423059}" presName="Name0" presStyleCnt="0">
        <dgm:presLayoutVars>
          <dgm:dir/>
          <dgm:animLvl val="lvl"/>
          <dgm:resizeHandles val="exact"/>
        </dgm:presLayoutVars>
      </dgm:prSet>
      <dgm:spPr/>
    </dgm:pt>
    <dgm:pt modelId="{4B965BAE-2DB9-4B62-91B2-1016B2F62C51}" type="pres">
      <dgm:prSet presAssocID="{3F0B22B1-42C4-4FC5-8218-2DAEA6DE710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EEC9F4-99F7-41B0-B0D8-B7891E26D11F}" type="pres">
      <dgm:prSet presAssocID="{80C24AF6-398A-4D7A-AC20-B1368A5119D4}" presName="parTxOnlySpace" presStyleCnt="0"/>
      <dgm:spPr/>
    </dgm:pt>
    <dgm:pt modelId="{10B53A43-E95A-43A1-9844-1E77730071E7}" type="pres">
      <dgm:prSet presAssocID="{6DAE3E8F-515D-4344-A52B-08B82917047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61CB848-3B66-4838-8FCD-9DE2F9371C33}" type="pres">
      <dgm:prSet presAssocID="{62D11F2B-E811-4509-AA27-8ADBF7533E21}" presName="parTxOnlySpace" presStyleCnt="0"/>
      <dgm:spPr/>
    </dgm:pt>
    <dgm:pt modelId="{783D082E-9DA2-4ABC-A670-B4B0756A0E92}" type="pres">
      <dgm:prSet presAssocID="{BAEDC017-AD57-4E3D-9F7A-C1F193D05956}" presName="parTxOnly" presStyleLbl="node1" presStyleIdx="2" presStyleCnt="3" custScaleX="91606" custScaleY="97355">
        <dgm:presLayoutVars>
          <dgm:chMax val="0"/>
          <dgm:chPref val="0"/>
          <dgm:bulletEnabled val="1"/>
        </dgm:presLayoutVars>
      </dgm:prSet>
      <dgm:spPr/>
    </dgm:pt>
  </dgm:ptLst>
  <dgm:cxnLst>
    <dgm:cxn modelId="{D9EA8101-180A-4AB6-AE63-C5CC23636291}" type="presOf" srcId="{BAEDC017-AD57-4E3D-9F7A-C1F193D05956}" destId="{783D082E-9DA2-4ABC-A670-B4B0756A0E92}" srcOrd="0" destOrd="0" presId="urn:microsoft.com/office/officeart/2005/8/layout/chevron1"/>
    <dgm:cxn modelId="{757DCB27-21AD-42CC-B500-737B56362E46}" srcId="{500A062E-C9F4-4551-BB6E-78BEAB423059}" destId="{3F0B22B1-42C4-4FC5-8218-2DAEA6DE7105}" srcOrd="0" destOrd="0" parTransId="{68B720CA-915E-4096-9144-F56EFABE7F08}" sibTransId="{80C24AF6-398A-4D7A-AC20-B1368A5119D4}"/>
    <dgm:cxn modelId="{AF53B92F-413A-4E3D-B700-C8FF14E3DF4F}" srcId="{500A062E-C9F4-4551-BB6E-78BEAB423059}" destId="{BAEDC017-AD57-4E3D-9F7A-C1F193D05956}" srcOrd="2" destOrd="0" parTransId="{8E4D4EDB-2047-465A-9004-EC81DA3ED691}" sibTransId="{15E42B5C-66EE-4F05-9DFC-7AE185B275DA}"/>
    <dgm:cxn modelId="{BEFD7F7E-8D03-400A-8768-2546054E9090}" type="presOf" srcId="{3F0B22B1-42C4-4FC5-8218-2DAEA6DE7105}" destId="{4B965BAE-2DB9-4B62-91B2-1016B2F62C51}" srcOrd="0" destOrd="0" presId="urn:microsoft.com/office/officeart/2005/8/layout/chevron1"/>
    <dgm:cxn modelId="{81C26AC2-B074-425D-A013-242245BF74EF}" type="presOf" srcId="{6DAE3E8F-515D-4344-A52B-08B829170477}" destId="{10B53A43-E95A-43A1-9844-1E77730071E7}" srcOrd="0" destOrd="0" presId="urn:microsoft.com/office/officeart/2005/8/layout/chevron1"/>
    <dgm:cxn modelId="{EC3D66E0-6E6D-4B95-A795-36229FA21291}" srcId="{500A062E-C9F4-4551-BB6E-78BEAB423059}" destId="{6DAE3E8F-515D-4344-A52B-08B829170477}" srcOrd="1" destOrd="0" parTransId="{F30893DC-AE26-4D4A-905D-1EFE2C4D219F}" sibTransId="{62D11F2B-E811-4509-AA27-8ADBF7533E21}"/>
    <dgm:cxn modelId="{557B6DF3-58E7-48A6-985A-AA119A0BDC50}" type="presOf" srcId="{500A062E-C9F4-4551-BB6E-78BEAB423059}" destId="{437B776C-B1A0-41E4-9EC4-2F28BA121844}" srcOrd="0" destOrd="0" presId="urn:microsoft.com/office/officeart/2005/8/layout/chevron1"/>
    <dgm:cxn modelId="{E8E9BA27-7776-4396-A0EE-60C7C2FD34BC}" type="presParOf" srcId="{437B776C-B1A0-41E4-9EC4-2F28BA121844}" destId="{4B965BAE-2DB9-4B62-91B2-1016B2F62C51}" srcOrd="0" destOrd="0" presId="urn:microsoft.com/office/officeart/2005/8/layout/chevron1"/>
    <dgm:cxn modelId="{56DD9F4A-D1C7-484C-B827-2679970016E7}" type="presParOf" srcId="{437B776C-B1A0-41E4-9EC4-2F28BA121844}" destId="{B1EEC9F4-99F7-41B0-B0D8-B7891E26D11F}" srcOrd="1" destOrd="0" presId="urn:microsoft.com/office/officeart/2005/8/layout/chevron1"/>
    <dgm:cxn modelId="{444A1130-FF68-4D5C-A427-34F4F1AB4369}" type="presParOf" srcId="{437B776C-B1A0-41E4-9EC4-2F28BA121844}" destId="{10B53A43-E95A-43A1-9844-1E77730071E7}" srcOrd="2" destOrd="0" presId="urn:microsoft.com/office/officeart/2005/8/layout/chevron1"/>
    <dgm:cxn modelId="{71EE4F36-9EEE-4346-A561-AC02D4801D61}" type="presParOf" srcId="{437B776C-B1A0-41E4-9EC4-2F28BA121844}" destId="{C61CB848-3B66-4838-8FCD-9DE2F9371C33}" srcOrd="3" destOrd="0" presId="urn:microsoft.com/office/officeart/2005/8/layout/chevron1"/>
    <dgm:cxn modelId="{FD283A95-CEA8-4DB9-861C-EE9F23BB89B9}" type="presParOf" srcId="{437B776C-B1A0-41E4-9EC4-2F28BA121844}" destId="{783D082E-9DA2-4ABC-A670-B4B0756A0E9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0A062E-C9F4-4551-BB6E-78BEAB42305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0B22B1-42C4-4FC5-8218-2DAEA6DE7105}">
      <dgm:prSet phldrT="[Text]"/>
      <dgm:spPr/>
      <dgm:t>
        <a:bodyPr/>
        <a:lstStyle/>
        <a:p>
          <a:r>
            <a:rPr lang="en-US" dirty="0" err="1"/>
            <a:t>Calcularea</a:t>
          </a:r>
          <a:r>
            <a:rPr lang="en-US" dirty="0"/>
            <a:t> </a:t>
          </a:r>
          <a:r>
            <a:rPr lang="en-US" dirty="0" err="1"/>
            <a:t>pragului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fiecare</a:t>
          </a:r>
          <a:r>
            <a:rPr lang="en-US" dirty="0"/>
            <a:t> </a:t>
          </a:r>
          <a:r>
            <a:rPr lang="en-US" dirty="0" err="1"/>
            <a:t>fereastra</a:t>
          </a:r>
          <a:endParaRPr lang="en-US" dirty="0"/>
        </a:p>
      </dgm:t>
    </dgm:pt>
    <dgm:pt modelId="{68B720CA-915E-4096-9144-F56EFABE7F08}" type="parTrans" cxnId="{757DCB27-21AD-42CC-B500-737B56362E46}">
      <dgm:prSet/>
      <dgm:spPr/>
      <dgm:t>
        <a:bodyPr/>
        <a:lstStyle/>
        <a:p>
          <a:endParaRPr lang="en-US"/>
        </a:p>
      </dgm:t>
    </dgm:pt>
    <dgm:pt modelId="{80C24AF6-398A-4D7A-AC20-B1368A5119D4}" type="sibTrans" cxnId="{757DCB27-21AD-42CC-B500-737B56362E46}">
      <dgm:prSet/>
      <dgm:spPr/>
      <dgm:t>
        <a:bodyPr/>
        <a:lstStyle/>
        <a:p>
          <a:endParaRPr lang="en-US"/>
        </a:p>
      </dgm:t>
    </dgm:pt>
    <dgm:pt modelId="{6DAE3E8F-515D-4344-A52B-08B829170477}">
      <dgm:prSet phldrT="[Text]"/>
      <dgm:spPr/>
      <dgm:t>
        <a:bodyPr/>
        <a:lstStyle/>
        <a:p>
          <a:r>
            <a:rPr lang="en-US" dirty="0" err="1"/>
            <a:t>Compararea</a:t>
          </a:r>
          <a:r>
            <a:rPr lang="en-US" dirty="0"/>
            <a:t> </a:t>
          </a:r>
          <a:r>
            <a:rPr lang="en-US" dirty="0" err="1"/>
            <a:t>fiecarui</a:t>
          </a:r>
          <a:r>
            <a:rPr lang="en-US" dirty="0"/>
            <a:t> pixel cu </a:t>
          </a:r>
          <a:r>
            <a:rPr lang="en-US" dirty="0" err="1"/>
            <a:t>pragul</a:t>
          </a:r>
          <a:r>
            <a:rPr lang="en-US" dirty="0"/>
            <a:t> afferent </a:t>
          </a:r>
          <a:r>
            <a:rPr lang="en-US" dirty="0" err="1"/>
            <a:t>ferestrei</a:t>
          </a:r>
          <a:endParaRPr lang="en-US" dirty="0"/>
        </a:p>
      </dgm:t>
    </dgm:pt>
    <dgm:pt modelId="{F30893DC-AE26-4D4A-905D-1EFE2C4D219F}" type="parTrans" cxnId="{EC3D66E0-6E6D-4B95-A795-36229FA21291}">
      <dgm:prSet/>
      <dgm:spPr/>
      <dgm:t>
        <a:bodyPr/>
        <a:lstStyle/>
        <a:p>
          <a:endParaRPr lang="en-US"/>
        </a:p>
      </dgm:t>
    </dgm:pt>
    <dgm:pt modelId="{62D11F2B-E811-4509-AA27-8ADBF7533E21}" type="sibTrans" cxnId="{EC3D66E0-6E6D-4B95-A795-36229FA21291}">
      <dgm:prSet/>
      <dgm:spPr/>
      <dgm:t>
        <a:bodyPr/>
        <a:lstStyle/>
        <a:p>
          <a:endParaRPr lang="en-US"/>
        </a:p>
      </dgm:t>
    </dgm:pt>
    <dgm:pt modelId="{BAEDC017-AD57-4E3D-9F7A-C1F193D05956}">
      <dgm:prSet/>
      <dgm:spPr/>
      <dgm:t>
        <a:bodyPr/>
        <a:lstStyle/>
        <a:p>
          <a:r>
            <a:rPr lang="en-US" dirty="0" err="1"/>
            <a:t>Imaginea</a:t>
          </a:r>
          <a:r>
            <a:rPr lang="en-US" dirty="0"/>
            <a:t> </a:t>
          </a:r>
          <a:r>
            <a:rPr lang="en-US" dirty="0" err="1"/>
            <a:t>rezultata</a:t>
          </a:r>
          <a:endParaRPr lang="en-US" dirty="0"/>
        </a:p>
      </dgm:t>
    </dgm:pt>
    <dgm:pt modelId="{8E4D4EDB-2047-465A-9004-EC81DA3ED691}" type="parTrans" cxnId="{AF53B92F-413A-4E3D-B700-C8FF14E3DF4F}">
      <dgm:prSet/>
      <dgm:spPr/>
      <dgm:t>
        <a:bodyPr/>
        <a:lstStyle/>
        <a:p>
          <a:endParaRPr lang="en-US"/>
        </a:p>
      </dgm:t>
    </dgm:pt>
    <dgm:pt modelId="{15E42B5C-66EE-4F05-9DFC-7AE185B275DA}" type="sibTrans" cxnId="{AF53B92F-413A-4E3D-B700-C8FF14E3DF4F}">
      <dgm:prSet/>
      <dgm:spPr/>
      <dgm:t>
        <a:bodyPr/>
        <a:lstStyle/>
        <a:p>
          <a:endParaRPr lang="en-US"/>
        </a:p>
      </dgm:t>
    </dgm:pt>
    <dgm:pt modelId="{437B776C-B1A0-41E4-9EC4-2F28BA121844}" type="pres">
      <dgm:prSet presAssocID="{500A062E-C9F4-4551-BB6E-78BEAB423059}" presName="Name0" presStyleCnt="0">
        <dgm:presLayoutVars>
          <dgm:dir/>
          <dgm:animLvl val="lvl"/>
          <dgm:resizeHandles val="exact"/>
        </dgm:presLayoutVars>
      </dgm:prSet>
      <dgm:spPr/>
    </dgm:pt>
    <dgm:pt modelId="{4B965BAE-2DB9-4B62-91B2-1016B2F62C51}" type="pres">
      <dgm:prSet presAssocID="{3F0B22B1-42C4-4FC5-8218-2DAEA6DE7105}" presName="parTxOnly" presStyleLbl="node1" presStyleIdx="0" presStyleCnt="3" custScaleX="111137" custScaleY="104900">
        <dgm:presLayoutVars>
          <dgm:chMax val="0"/>
          <dgm:chPref val="0"/>
          <dgm:bulletEnabled val="1"/>
        </dgm:presLayoutVars>
      </dgm:prSet>
      <dgm:spPr/>
    </dgm:pt>
    <dgm:pt modelId="{B1EEC9F4-99F7-41B0-B0D8-B7891E26D11F}" type="pres">
      <dgm:prSet presAssocID="{80C24AF6-398A-4D7A-AC20-B1368A5119D4}" presName="parTxOnlySpace" presStyleCnt="0"/>
      <dgm:spPr/>
    </dgm:pt>
    <dgm:pt modelId="{10B53A43-E95A-43A1-9844-1E77730071E7}" type="pres">
      <dgm:prSet presAssocID="{6DAE3E8F-515D-4344-A52B-08B829170477}" presName="parTxOnly" presStyleLbl="node1" presStyleIdx="1" presStyleCnt="3" custScaleX="108044" custLinFactNeighborX="23392" custLinFactNeighborY="0">
        <dgm:presLayoutVars>
          <dgm:chMax val="0"/>
          <dgm:chPref val="0"/>
          <dgm:bulletEnabled val="1"/>
        </dgm:presLayoutVars>
      </dgm:prSet>
      <dgm:spPr/>
    </dgm:pt>
    <dgm:pt modelId="{C61CB848-3B66-4838-8FCD-9DE2F9371C33}" type="pres">
      <dgm:prSet presAssocID="{62D11F2B-E811-4509-AA27-8ADBF7533E21}" presName="parTxOnlySpace" presStyleCnt="0"/>
      <dgm:spPr/>
    </dgm:pt>
    <dgm:pt modelId="{783D082E-9DA2-4ABC-A670-B4B0756A0E92}" type="pres">
      <dgm:prSet presAssocID="{BAEDC017-AD57-4E3D-9F7A-C1F193D05956}" presName="parTxOnly" presStyleLbl="node1" presStyleIdx="2" presStyleCnt="3" custLinFactNeighborX="32152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D9EA8101-180A-4AB6-AE63-C5CC23636291}" type="presOf" srcId="{BAEDC017-AD57-4E3D-9F7A-C1F193D05956}" destId="{783D082E-9DA2-4ABC-A670-B4B0756A0E92}" srcOrd="0" destOrd="0" presId="urn:microsoft.com/office/officeart/2005/8/layout/chevron1"/>
    <dgm:cxn modelId="{757DCB27-21AD-42CC-B500-737B56362E46}" srcId="{500A062E-C9F4-4551-BB6E-78BEAB423059}" destId="{3F0B22B1-42C4-4FC5-8218-2DAEA6DE7105}" srcOrd="0" destOrd="0" parTransId="{68B720CA-915E-4096-9144-F56EFABE7F08}" sibTransId="{80C24AF6-398A-4D7A-AC20-B1368A5119D4}"/>
    <dgm:cxn modelId="{AF53B92F-413A-4E3D-B700-C8FF14E3DF4F}" srcId="{500A062E-C9F4-4551-BB6E-78BEAB423059}" destId="{BAEDC017-AD57-4E3D-9F7A-C1F193D05956}" srcOrd="2" destOrd="0" parTransId="{8E4D4EDB-2047-465A-9004-EC81DA3ED691}" sibTransId="{15E42B5C-66EE-4F05-9DFC-7AE185B275DA}"/>
    <dgm:cxn modelId="{BEFD7F7E-8D03-400A-8768-2546054E9090}" type="presOf" srcId="{3F0B22B1-42C4-4FC5-8218-2DAEA6DE7105}" destId="{4B965BAE-2DB9-4B62-91B2-1016B2F62C51}" srcOrd="0" destOrd="0" presId="urn:microsoft.com/office/officeart/2005/8/layout/chevron1"/>
    <dgm:cxn modelId="{81C26AC2-B074-425D-A013-242245BF74EF}" type="presOf" srcId="{6DAE3E8F-515D-4344-A52B-08B829170477}" destId="{10B53A43-E95A-43A1-9844-1E77730071E7}" srcOrd="0" destOrd="0" presId="urn:microsoft.com/office/officeart/2005/8/layout/chevron1"/>
    <dgm:cxn modelId="{EC3D66E0-6E6D-4B95-A795-36229FA21291}" srcId="{500A062E-C9F4-4551-BB6E-78BEAB423059}" destId="{6DAE3E8F-515D-4344-A52B-08B829170477}" srcOrd="1" destOrd="0" parTransId="{F30893DC-AE26-4D4A-905D-1EFE2C4D219F}" sibTransId="{62D11F2B-E811-4509-AA27-8ADBF7533E21}"/>
    <dgm:cxn modelId="{557B6DF3-58E7-48A6-985A-AA119A0BDC50}" type="presOf" srcId="{500A062E-C9F4-4551-BB6E-78BEAB423059}" destId="{437B776C-B1A0-41E4-9EC4-2F28BA121844}" srcOrd="0" destOrd="0" presId="urn:microsoft.com/office/officeart/2005/8/layout/chevron1"/>
    <dgm:cxn modelId="{E8E9BA27-7776-4396-A0EE-60C7C2FD34BC}" type="presParOf" srcId="{437B776C-B1A0-41E4-9EC4-2F28BA121844}" destId="{4B965BAE-2DB9-4B62-91B2-1016B2F62C51}" srcOrd="0" destOrd="0" presId="urn:microsoft.com/office/officeart/2005/8/layout/chevron1"/>
    <dgm:cxn modelId="{56DD9F4A-D1C7-484C-B827-2679970016E7}" type="presParOf" srcId="{437B776C-B1A0-41E4-9EC4-2F28BA121844}" destId="{B1EEC9F4-99F7-41B0-B0D8-B7891E26D11F}" srcOrd="1" destOrd="0" presId="urn:microsoft.com/office/officeart/2005/8/layout/chevron1"/>
    <dgm:cxn modelId="{444A1130-FF68-4D5C-A427-34F4F1AB4369}" type="presParOf" srcId="{437B776C-B1A0-41E4-9EC4-2F28BA121844}" destId="{10B53A43-E95A-43A1-9844-1E77730071E7}" srcOrd="2" destOrd="0" presId="urn:microsoft.com/office/officeart/2005/8/layout/chevron1"/>
    <dgm:cxn modelId="{71EE4F36-9EEE-4346-A561-AC02D4801D61}" type="presParOf" srcId="{437B776C-B1A0-41E4-9EC4-2F28BA121844}" destId="{C61CB848-3B66-4838-8FCD-9DE2F9371C33}" srcOrd="3" destOrd="0" presId="urn:microsoft.com/office/officeart/2005/8/layout/chevron1"/>
    <dgm:cxn modelId="{FD283A95-CEA8-4DB9-861C-EE9F23BB89B9}" type="presParOf" srcId="{437B776C-B1A0-41E4-9EC4-2F28BA121844}" destId="{783D082E-9DA2-4ABC-A670-B4B0756A0E9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65BAE-2DB9-4B62-91B2-1016B2F62C51}">
      <dsp:nvSpPr>
        <dsp:cNvPr id="0" name=""/>
        <dsp:cNvSpPr/>
      </dsp:nvSpPr>
      <dsp:spPr>
        <a:xfrm>
          <a:off x="159" y="549133"/>
          <a:ext cx="2647497" cy="1058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Imaginea</a:t>
          </a:r>
          <a:r>
            <a:rPr lang="en-US" sz="2000" kern="1200" dirty="0"/>
            <a:t> </a:t>
          </a:r>
          <a:r>
            <a:rPr lang="en-US" sz="2000" kern="1200" dirty="0" err="1"/>
            <a:t>originala</a:t>
          </a:r>
          <a:endParaRPr lang="en-US" sz="2000" kern="1200" dirty="0"/>
        </a:p>
      </dsp:txBody>
      <dsp:txXfrm>
        <a:off x="529658" y="549133"/>
        <a:ext cx="1588499" cy="1058998"/>
      </dsp:txXfrm>
    </dsp:sp>
    <dsp:sp modelId="{10B53A43-E95A-43A1-9844-1E77730071E7}">
      <dsp:nvSpPr>
        <dsp:cNvPr id="0" name=""/>
        <dsp:cNvSpPr/>
      </dsp:nvSpPr>
      <dsp:spPr>
        <a:xfrm>
          <a:off x="2382906" y="549133"/>
          <a:ext cx="2647497" cy="10589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Imaginea</a:t>
          </a:r>
          <a:r>
            <a:rPr lang="en-US" sz="2000" kern="1200" dirty="0"/>
            <a:t> pe </a:t>
          </a:r>
          <a:r>
            <a:rPr lang="en-US" sz="2000" kern="1200" dirty="0" err="1"/>
            <a:t>nivele</a:t>
          </a:r>
          <a:r>
            <a:rPr lang="en-US" sz="2000" kern="1200" dirty="0"/>
            <a:t> de </a:t>
          </a:r>
          <a:r>
            <a:rPr lang="en-US" sz="2000" kern="1200" dirty="0" err="1"/>
            <a:t>gri</a:t>
          </a:r>
          <a:endParaRPr lang="en-US" sz="2000" kern="1200" dirty="0"/>
        </a:p>
      </dsp:txBody>
      <dsp:txXfrm>
        <a:off x="2912405" y="549133"/>
        <a:ext cx="1588499" cy="1058998"/>
      </dsp:txXfrm>
    </dsp:sp>
    <dsp:sp modelId="{783D082E-9DA2-4ABC-A670-B4B0756A0E92}">
      <dsp:nvSpPr>
        <dsp:cNvPr id="0" name=""/>
        <dsp:cNvSpPr/>
      </dsp:nvSpPr>
      <dsp:spPr>
        <a:xfrm>
          <a:off x="4765654" y="563138"/>
          <a:ext cx="2425266" cy="10309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Sectionarea</a:t>
          </a:r>
          <a:r>
            <a:rPr lang="en-US" sz="2000" kern="1200" dirty="0"/>
            <a:t> </a:t>
          </a:r>
          <a:r>
            <a:rPr lang="en-US" sz="2000" kern="1200" dirty="0" err="1"/>
            <a:t>imaginii</a:t>
          </a:r>
          <a:r>
            <a:rPr lang="en-US" sz="2000" kern="1200" dirty="0"/>
            <a:t> in </a:t>
          </a:r>
          <a:r>
            <a:rPr lang="en-US" sz="2000" kern="1200" dirty="0" err="1"/>
            <a:t>ferestre</a:t>
          </a:r>
          <a:endParaRPr lang="en-US" sz="2000" kern="1200" dirty="0"/>
        </a:p>
      </dsp:txBody>
      <dsp:txXfrm>
        <a:off x="5281148" y="563138"/>
        <a:ext cx="1394278" cy="1030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65BAE-2DB9-4B62-91B2-1016B2F62C51}">
      <dsp:nvSpPr>
        <dsp:cNvPr id="0" name=""/>
        <dsp:cNvSpPr/>
      </dsp:nvSpPr>
      <dsp:spPr>
        <a:xfrm>
          <a:off x="2812" y="797020"/>
          <a:ext cx="2669186" cy="10077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Calcularea</a:t>
          </a:r>
          <a:r>
            <a:rPr lang="en-US" sz="1700" kern="1200" dirty="0"/>
            <a:t> </a:t>
          </a:r>
          <a:r>
            <a:rPr lang="en-US" sz="1700" kern="1200" dirty="0" err="1"/>
            <a:t>pragului</a:t>
          </a:r>
          <a:r>
            <a:rPr lang="en-US" sz="1700" kern="1200" dirty="0"/>
            <a:t> </a:t>
          </a:r>
          <a:r>
            <a:rPr lang="en-US" sz="1700" kern="1200" dirty="0" err="1"/>
            <a:t>pentru</a:t>
          </a:r>
          <a:r>
            <a:rPr lang="en-US" sz="1700" kern="1200" dirty="0"/>
            <a:t> </a:t>
          </a:r>
          <a:r>
            <a:rPr lang="en-US" sz="1700" kern="1200" dirty="0" err="1"/>
            <a:t>fiecare</a:t>
          </a:r>
          <a:r>
            <a:rPr lang="en-US" sz="1700" kern="1200" dirty="0"/>
            <a:t> </a:t>
          </a:r>
          <a:r>
            <a:rPr lang="en-US" sz="1700" kern="1200" dirty="0" err="1"/>
            <a:t>fereastra</a:t>
          </a:r>
          <a:endParaRPr lang="en-US" sz="1700" kern="1200" dirty="0"/>
        </a:p>
      </dsp:txBody>
      <dsp:txXfrm>
        <a:off x="506690" y="797020"/>
        <a:ext cx="1661430" cy="1007756"/>
      </dsp:txXfrm>
    </dsp:sp>
    <dsp:sp modelId="{10B53A43-E95A-43A1-9844-1E77730071E7}">
      <dsp:nvSpPr>
        <dsp:cNvPr id="0" name=""/>
        <dsp:cNvSpPr/>
      </dsp:nvSpPr>
      <dsp:spPr>
        <a:xfrm>
          <a:off x="2488009" y="820557"/>
          <a:ext cx="2594901" cy="9606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Compararea</a:t>
          </a:r>
          <a:r>
            <a:rPr lang="en-US" sz="1700" kern="1200" dirty="0"/>
            <a:t> </a:t>
          </a:r>
          <a:r>
            <a:rPr lang="en-US" sz="1700" kern="1200" dirty="0" err="1"/>
            <a:t>fiecarui</a:t>
          </a:r>
          <a:r>
            <a:rPr lang="en-US" sz="1700" kern="1200" dirty="0"/>
            <a:t> pixel cu </a:t>
          </a:r>
          <a:r>
            <a:rPr lang="en-US" sz="1700" kern="1200" dirty="0" err="1"/>
            <a:t>pragul</a:t>
          </a:r>
          <a:r>
            <a:rPr lang="en-US" sz="1700" kern="1200" dirty="0"/>
            <a:t> afferent </a:t>
          </a:r>
          <a:r>
            <a:rPr lang="en-US" sz="1700" kern="1200" dirty="0" err="1"/>
            <a:t>ferestrei</a:t>
          </a:r>
          <a:endParaRPr lang="en-US" sz="1700" kern="1200" dirty="0"/>
        </a:p>
      </dsp:txBody>
      <dsp:txXfrm>
        <a:off x="2968351" y="820557"/>
        <a:ext cx="1634218" cy="960683"/>
      </dsp:txXfrm>
    </dsp:sp>
    <dsp:sp modelId="{783D082E-9DA2-4ABC-A670-B4B0756A0E92}">
      <dsp:nvSpPr>
        <dsp:cNvPr id="0" name=""/>
        <dsp:cNvSpPr/>
      </dsp:nvSpPr>
      <dsp:spPr>
        <a:xfrm>
          <a:off x="4789371" y="820557"/>
          <a:ext cx="2401708" cy="9606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Imaginea</a:t>
          </a:r>
          <a:r>
            <a:rPr lang="en-US" sz="1700" kern="1200" dirty="0"/>
            <a:t> </a:t>
          </a:r>
          <a:r>
            <a:rPr lang="en-US" sz="1700" kern="1200" dirty="0" err="1"/>
            <a:t>rezultata</a:t>
          </a:r>
          <a:endParaRPr lang="en-US" sz="1700" kern="1200" dirty="0"/>
        </a:p>
      </dsp:txBody>
      <dsp:txXfrm>
        <a:off x="5269713" y="820557"/>
        <a:ext cx="1441025" cy="960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CA93E1-5904-47DA-BB62-E0B7875A1D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148535-8C0D-481F-BECE-3F0F0238DED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51184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3E1-5904-47DA-BB62-E0B7875A1D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8535-8C0D-481F-BECE-3F0F0238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3E1-5904-47DA-BB62-E0B7875A1D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8535-8C0D-481F-BECE-3F0F0238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3E1-5904-47DA-BB62-E0B7875A1D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8535-8C0D-481F-BECE-3F0F0238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A93E1-5904-47DA-BB62-E0B7875A1D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8535-8C0D-481F-BECE-3F0F0238DE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0265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3E1-5904-47DA-BB62-E0B7875A1D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8535-8C0D-481F-BECE-3F0F0238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3E1-5904-47DA-BB62-E0B7875A1D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8535-8C0D-481F-BECE-3F0F0238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3E1-5904-47DA-BB62-E0B7875A1D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8535-8C0D-481F-BECE-3F0F0238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93E1-5904-47DA-BB62-E0B7875A1D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8535-8C0D-481F-BECE-3F0F0238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0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A93E1-5904-47DA-BB62-E0B7875A1D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8535-8C0D-481F-BECE-3F0F0238DE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13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CA93E1-5904-47DA-BB62-E0B7875A1D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8535-8C0D-481F-BECE-3F0F0238DE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879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1CA93E1-5904-47DA-BB62-E0B7875A1DD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C148535-8C0D-481F-BECE-3F0F0238DE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39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drei.clubcisco.ro/5master/analiza-extragerea-continutului/7_Mixture%20Modelling.%20Adaptive%20thresholding.%20Mode%20method.pdf" TargetMode="External"/><Relationship Id="rId5" Type="http://schemas.openxmlformats.org/officeDocument/2006/relationships/hyperlink" Target="https://scikit-image.org/docs/dev/auto_examples/segmentation/plot_niblack_sauvola.html" TargetMode="External"/><Relationship Id="rId4" Type="http://schemas.openxmlformats.org/officeDocument/2006/relationships/hyperlink" Target="https://link.springer.com/content/pdf/10.1007/978-3-642-21587-2_25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D149FF-24EA-4575-93C6-D58A0258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627FC-4A72-45E9-A995-5B14A4D43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</p:spPr>
        <p:txBody>
          <a:bodyPr anchor="ctr">
            <a:normAutofit/>
          </a:bodyPr>
          <a:lstStyle/>
          <a:p>
            <a:pPr algn="r"/>
            <a:r>
              <a:rPr lang="en-US" sz="4800"/>
              <a:t>Algoritmul Niblack pentru binarizarea imaginilor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48EE3-8A06-45D5-B50B-BD5F5547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980590" cy="373251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/>
              <a:t>                                                                                    </a:t>
            </a:r>
            <a:r>
              <a:rPr lang="en-US" sz="2000" dirty="0" err="1"/>
              <a:t>Asavei</a:t>
            </a:r>
            <a:r>
              <a:rPr lang="en-US" sz="2000" dirty="0"/>
              <a:t> Florin Constantin                                                                                 Kiraly Natalia Iulia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65133-69F4-4869-A4C0-97C9B2B6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2108425" cy="6857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43FEB8E0-28C6-45D4-B8D7-F36F0907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125266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9EBF91-BD5B-4CA7-8B07-993751CD3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6357" y="2463421"/>
            <a:ext cx="0" cy="20335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85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8A4A99B-04E6-49B5-A5ED-AA57C0C0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 err="1"/>
              <a:t>Algoritm</a:t>
            </a:r>
            <a:r>
              <a:rPr lang="en-US" sz="3600" dirty="0"/>
              <a:t> cu </a:t>
            </a:r>
            <a:r>
              <a:rPr lang="en-US" sz="3600" dirty="0" err="1"/>
              <a:t>prag</a:t>
            </a:r>
            <a:r>
              <a:rPr lang="en-US" sz="3600" dirty="0"/>
              <a:t> </a:t>
            </a:r>
            <a:r>
              <a:rPr lang="en-US" sz="3600" dirty="0" err="1"/>
              <a:t>unic</a:t>
            </a:r>
            <a:br>
              <a:rPr lang="en-US" sz="3400" dirty="0">
                <a:solidFill>
                  <a:srgbClr val="191B0E"/>
                </a:solidFill>
              </a:rPr>
            </a:br>
            <a:endParaRPr lang="en-US" sz="3400" dirty="0">
              <a:solidFill>
                <a:srgbClr val="191B0E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EDA251-8A82-4BD1-A711-E93EF6E9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1" y="2764971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 un prag unic si un k mult mai mic, imaginea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binarizata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o zona de umbra care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iterfereaza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scrisul.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Substituent conținut 17" descr="O imagine care conține text, chitanță, captură de ecran&#10;&#10;Descriere generată automat">
            <a:extLst>
              <a:ext uri="{FF2B5EF4-FFF2-40B4-BE49-F238E27FC236}">
                <a16:creationId xmlns:a16="http://schemas.microsoft.com/office/drawing/2014/main" id="{B594BCB4-47B9-4BF8-A874-A894E0D365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6243" y="639704"/>
            <a:ext cx="3966954" cy="55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3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8A4A99B-04E6-49B5-A5ED-AA57C0C0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 err="1"/>
              <a:t>Algoritm</a:t>
            </a:r>
            <a:r>
              <a:rPr lang="en-US" sz="3400" dirty="0"/>
              <a:t> cu </a:t>
            </a:r>
            <a:r>
              <a:rPr lang="en-US" sz="3400" dirty="0" err="1"/>
              <a:t>prag</a:t>
            </a:r>
            <a:r>
              <a:rPr lang="en-US" sz="3400" dirty="0"/>
              <a:t> </a:t>
            </a:r>
            <a:r>
              <a:rPr lang="en-US" sz="3400" dirty="0" err="1"/>
              <a:t>unic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EDA251-8A82-4BD1-A711-E93EF6E9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743" y="2286000"/>
            <a:ext cx="5958837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Calcularea mediei si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deviatiei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standard a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intregii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imagini: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ImgGray.mean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stdev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ImgGray.std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Calcularea pragului si compararea cu pixelii din imaginea originala: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mean+k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stdev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Img_T_unic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&gt; 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Substituent conținut 17" descr="O imagine care conține text, chitanță, captură de ecran&#10;&#10;Descriere generată automat">
            <a:extLst>
              <a:ext uri="{FF2B5EF4-FFF2-40B4-BE49-F238E27FC236}">
                <a16:creationId xmlns:a16="http://schemas.microsoft.com/office/drawing/2014/main" id="{FD8CB005-32E1-4037-B301-72DBE28FAB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52340" y="1104977"/>
            <a:ext cx="3299579" cy="46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2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8A4A99B-04E6-49B5-A5ED-AA57C0C0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400" dirty="0" err="1">
                <a:solidFill>
                  <a:srgbClr val="191B0E"/>
                </a:solidFill>
              </a:rPr>
              <a:t>Algoritm</a:t>
            </a:r>
            <a:r>
              <a:rPr lang="en-US" sz="3400" dirty="0">
                <a:solidFill>
                  <a:srgbClr val="191B0E"/>
                </a:solidFill>
              </a:rPr>
              <a:t> </a:t>
            </a:r>
            <a:r>
              <a:rPr lang="en-US" sz="3400" dirty="0" err="1">
                <a:solidFill>
                  <a:srgbClr val="191B0E"/>
                </a:solidFill>
              </a:rPr>
              <a:t>Niblack</a:t>
            </a:r>
            <a:r>
              <a:rPr lang="en-US" sz="3400" dirty="0">
                <a:solidFill>
                  <a:srgbClr val="191B0E"/>
                </a:solidFill>
              </a:rPr>
              <a:t> </a:t>
            </a:r>
            <a:r>
              <a:rPr lang="en-US" sz="3400" dirty="0" err="1">
                <a:solidFill>
                  <a:srgbClr val="191B0E"/>
                </a:solidFill>
              </a:rPr>
              <a:t>propriu</a:t>
            </a:r>
            <a:br>
              <a:rPr lang="en-US" sz="3400" dirty="0">
                <a:solidFill>
                  <a:srgbClr val="191B0E"/>
                </a:solidFill>
              </a:rPr>
            </a:br>
            <a:br>
              <a:rPr lang="en-US" sz="3400" dirty="0">
                <a:solidFill>
                  <a:srgbClr val="191B0E"/>
                </a:solidFill>
              </a:rPr>
            </a:br>
            <a:endParaRPr lang="en-US" sz="3400" dirty="0">
              <a:solidFill>
                <a:srgbClr val="191B0E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EDA251-8A82-4BD1-A711-E93EF6E9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1" y="2764971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 algoritmul propriu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Niblack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zona de umbra dispare. Ca un dezavantaj, marginile de dimensiunea ferestrei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raman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neprocesate.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Substituent conținut 9" descr="O imagine care conține text, chitanță, captură de ecran&#10;&#10;Descriere generată automat">
            <a:extLst>
              <a:ext uri="{FF2B5EF4-FFF2-40B4-BE49-F238E27FC236}">
                <a16:creationId xmlns:a16="http://schemas.microsoft.com/office/drawing/2014/main" id="{D571D2A0-B2A1-493C-A2C5-499DA8C7B0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1323" y="639704"/>
            <a:ext cx="4036794" cy="55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0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8A4A99B-04E6-49B5-A5ED-AA57C0C0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Algoritm Niblack propriu</a:t>
            </a:r>
            <a:br>
              <a:rPr lang="en-US"/>
            </a:b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EDA251-8A82-4BD1-A711-E93EF6E9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743" y="1583703"/>
            <a:ext cx="6417335" cy="491136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Crearea imaginii noi cu dimensiunile imaginii originale si alba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newImg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ImgGray.shape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Imaginea originala se parcurge si pe linii si pe coloane si se extrage fereastra cu dimensiunile date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intr-o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noua imagine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compara pixelii din fereastra cu valoarea calculata pentru fereastra respectiva si se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completeaza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imaginea alba cu valoarea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corespunzatoare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pixelilor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pozitiile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prelucrate.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(w+</a:t>
            </a:r>
            <a:r>
              <a:rPr lang="en-US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)-w):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(w+</a:t>
            </a:r>
            <a:r>
              <a:rPr lang="en-US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])-w):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formedImg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i-w:i+w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])):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#extragerea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ferestrei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calcularea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pragului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fereastra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formedImg.append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i-w:i+w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][x][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j-w:j+w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 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#formare imagine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noua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cu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ferestrei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mean=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np.asarray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formedImg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).mean()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stdev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np.asarray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formedImg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).std()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mean+k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stdev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][j] &lt; T:</a:t>
            </a:r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#comparare 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pixeli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newImg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][j] = </a:t>
            </a:r>
            <a:r>
              <a:rPr lang="en-US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newImg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][j] = </a:t>
            </a:r>
            <a:r>
              <a:rPr lang="en-US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Franklin Gothic Book" panose="020B0503020102020204" pitchFamily="34" charset="0"/>
              <a:buNone/>
            </a:pP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Substituent conținut 9" descr="O imagine care conține text, chitanță, captură de ecran&#10;&#10;Descriere generată automat">
            <a:extLst>
              <a:ext uri="{FF2B5EF4-FFF2-40B4-BE49-F238E27FC236}">
                <a16:creationId xmlns:a16="http://schemas.microsoft.com/office/drawing/2014/main" id="{2FCA43CB-6E53-4C06-9015-9DF86EA31F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52340" y="1145178"/>
            <a:ext cx="3299579" cy="45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9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8A4A99B-04E6-49B5-A5ED-AA57C0C0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 err="1"/>
              <a:t>Algoritm</a:t>
            </a:r>
            <a:r>
              <a:rPr lang="en-US" sz="4000" dirty="0"/>
              <a:t> </a:t>
            </a:r>
            <a:r>
              <a:rPr lang="en-US" sz="4000" dirty="0" err="1"/>
              <a:t>Niblack</a:t>
            </a:r>
            <a:r>
              <a:rPr lang="en-US" sz="4000" dirty="0"/>
              <a:t> cu </a:t>
            </a:r>
            <a:r>
              <a:rPr lang="en-US" sz="4000" dirty="0" err="1"/>
              <a:t>prag</a:t>
            </a:r>
            <a:r>
              <a:rPr lang="en-US" sz="4000" dirty="0"/>
              <a:t> pe </a:t>
            </a:r>
            <a:r>
              <a:rPr lang="en-US" sz="4000" dirty="0" err="1"/>
              <a:t>randuri</a:t>
            </a:r>
            <a:br>
              <a:rPr lang="en-US" sz="1600" dirty="0"/>
            </a:br>
            <a:br>
              <a:rPr lang="en-US" sz="3400" dirty="0">
                <a:solidFill>
                  <a:srgbClr val="191B0E"/>
                </a:solidFill>
              </a:rPr>
            </a:br>
            <a:br>
              <a:rPr lang="en-US" sz="3400" dirty="0">
                <a:solidFill>
                  <a:srgbClr val="191B0E"/>
                </a:solidFill>
              </a:rPr>
            </a:br>
            <a:endParaRPr lang="en-US" sz="3400" dirty="0">
              <a:solidFill>
                <a:srgbClr val="191B0E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EDA251-8A82-4BD1-A711-E93EF6E9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1" y="2764971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Rezultatul cel mai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dezamagitor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s-a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obtinut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pragurile calculate pe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randuri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deoarece umbrele se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accentueaza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Substituent conținut 11" descr="O imagine care conține text&#10;&#10;Descriere generată automat">
            <a:extLst>
              <a:ext uri="{FF2B5EF4-FFF2-40B4-BE49-F238E27FC236}">
                <a16:creationId xmlns:a16="http://schemas.microsoft.com/office/drawing/2014/main" id="{8EE350C2-DD24-4258-893C-56DB346AE1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0211" y="639704"/>
            <a:ext cx="3939017" cy="55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6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8A4A99B-04E6-49B5-A5ED-AA57C0C0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Algoritm Niblack cu prag pe randuri</a:t>
            </a:r>
            <a:br>
              <a:rPr lang="en-US" sz="3400"/>
            </a:br>
            <a:endParaRPr lang="en-US" sz="340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EDA251-8A82-4BD1-A711-E93EF6E9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743" y="1989056"/>
            <a:ext cx="6266506" cy="3878344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afla dimensiunea imaginii: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h,w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ImgGray.shape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Imaginea se parcurge imaginea in blocuri de x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randuri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pentru fiecare bloc se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calculeaza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pragul si se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creeaza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imaginea noua: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mean=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i:i+win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].mean()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Media:"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(mean))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stdev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i:i+win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].std()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mean+k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stdev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ImgWin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i:i+win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i:i+win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&gt; 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+=win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Franklin Gothic Book" panose="020B0503020102020204" pitchFamily="34" charset="0"/>
              <a:buNone/>
            </a:pPr>
            <a:endParaRPr lang="en-US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Substituent conținut 11" descr="O imagine care conține text&#10;&#10;Descriere generată automat">
            <a:extLst>
              <a:ext uri="{FF2B5EF4-FFF2-40B4-BE49-F238E27FC236}">
                <a16:creationId xmlns:a16="http://schemas.microsoft.com/office/drawing/2014/main" id="{8BA916FC-8A82-4B67-9D11-13A37EBFC3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52340" y="1088497"/>
            <a:ext cx="3299579" cy="468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61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8F54C2E-E301-4545-B988-A840D914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 err="1"/>
              <a:t>Histograme</a:t>
            </a:r>
            <a:endParaRPr lang="en-US" sz="4800" cap="all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3C326CE-DDF4-49DC-A693-10810D350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469" y="643467"/>
            <a:ext cx="5098793" cy="3543662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BB02132F-74E2-4DB0-9651-9D6FAC3B0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42" y="643876"/>
            <a:ext cx="5273602" cy="354366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8430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592F01-6E45-40CE-B6C5-979B3CC2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1649" cy="1039305"/>
          </a:xfrm>
        </p:spPr>
        <p:txBody>
          <a:bodyPr>
            <a:normAutofit/>
          </a:bodyPr>
          <a:lstStyle/>
          <a:p>
            <a:r>
              <a:rPr lang="en-US" sz="3600" dirty="0" err="1"/>
              <a:t>Algoritmul</a:t>
            </a:r>
            <a:r>
              <a:rPr lang="en-US" sz="3600" dirty="0"/>
              <a:t> </a:t>
            </a:r>
            <a:r>
              <a:rPr lang="en-US" sz="3600" dirty="0" err="1"/>
              <a:t>propriu</a:t>
            </a:r>
            <a:r>
              <a:rPr lang="en-US" sz="3600" dirty="0"/>
              <a:t> </a:t>
            </a:r>
            <a:r>
              <a:rPr lang="en-US" sz="3600" dirty="0" err="1"/>
              <a:t>Niblack</a:t>
            </a:r>
            <a:r>
              <a:rPr lang="en-US" sz="3600" dirty="0"/>
              <a:t> pe </a:t>
            </a:r>
            <a:r>
              <a:rPr lang="en-US" sz="3600" dirty="0" err="1"/>
              <a:t>mai</a:t>
            </a:r>
            <a:r>
              <a:rPr lang="en-US" sz="3600" dirty="0"/>
              <a:t> </a:t>
            </a:r>
            <a:r>
              <a:rPr lang="en-US" sz="3600" dirty="0" err="1"/>
              <a:t>multe</a:t>
            </a:r>
            <a:r>
              <a:rPr lang="en-US" sz="3600" dirty="0"/>
              <a:t> </a:t>
            </a:r>
            <a:r>
              <a:rPr lang="en-US" sz="3600" dirty="0" err="1"/>
              <a:t>imagini</a:t>
            </a:r>
            <a:endParaRPr lang="en-US" sz="3600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37C309C-BB2A-4DE9-BF6E-E201D2F8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85" y="1447800"/>
            <a:ext cx="72294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9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592F01-6E45-40CE-B6C5-979B3CC2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1649" cy="1039305"/>
          </a:xfrm>
        </p:spPr>
        <p:txBody>
          <a:bodyPr>
            <a:normAutofit/>
          </a:bodyPr>
          <a:lstStyle/>
          <a:p>
            <a:r>
              <a:rPr lang="en-US" sz="3600" dirty="0" err="1"/>
              <a:t>Algoritmul</a:t>
            </a:r>
            <a:r>
              <a:rPr lang="en-US" sz="3600" dirty="0"/>
              <a:t> </a:t>
            </a:r>
            <a:r>
              <a:rPr lang="en-US" sz="3600" dirty="0" err="1"/>
              <a:t>propriu</a:t>
            </a:r>
            <a:r>
              <a:rPr lang="en-US" sz="3600" dirty="0"/>
              <a:t> </a:t>
            </a:r>
            <a:r>
              <a:rPr lang="en-US" sz="3600" dirty="0" err="1"/>
              <a:t>Niblack</a:t>
            </a:r>
            <a:r>
              <a:rPr lang="en-US" sz="3600" dirty="0"/>
              <a:t> pe </a:t>
            </a:r>
            <a:r>
              <a:rPr lang="en-US" sz="3600" dirty="0" err="1"/>
              <a:t>mai</a:t>
            </a:r>
            <a:r>
              <a:rPr lang="en-US" sz="3600" dirty="0"/>
              <a:t> </a:t>
            </a:r>
            <a:r>
              <a:rPr lang="en-US" sz="3600" dirty="0" err="1"/>
              <a:t>multe</a:t>
            </a:r>
            <a:r>
              <a:rPr lang="en-US" sz="3600" dirty="0"/>
              <a:t> </a:t>
            </a:r>
            <a:r>
              <a:rPr lang="en-US" sz="3600" dirty="0" err="1"/>
              <a:t>imagini</a:t>
            </a:r>
            <a:endParaRPr lang="en-US" sz="36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7A8C47C-37E9-4203-8398-B9C8F2F8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55" y="1408280"/>
            <a:ext cx="6460434" cy="50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3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DA0F586-1A71-4629-9B2F-E82108CF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A41EB50-F760-49D3-9E7B-131DEEC3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Analizand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imaginile rezultate consideram ca metode optime algoritmul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Niblack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folosind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functia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skimage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dar si algoritmul propriu deoarece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reusesc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 elimine umbrele astfel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incat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scrisul din imagine sa fie lizibil.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 algoritm are rezultate bune pentru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recunoasterea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textului in cazul unui fundal neuniform.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imbunatatirea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rezultatelor curente se pot implementa algoritmi de filtrare care sa elimine zgomotul in totalitate.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3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487D5-DB56-4FC1-9872-77A34E61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1790-6682-46A8-889A-6B4CED99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Algoritmul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Niblack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este un algoritm de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binarizare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imaginii folosit pentru imagini, unde fundalul nu este uniform, in special pentru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recunoasterea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textului.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loc de calcularea unui prag unic global pentru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intreaga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imagine, algoritmul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sectioneaza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imaginea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ferestre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calculeaza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pragul pentru fiecare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sectiune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parte folosind formule specifice care iau in calcul media si </a:t>
            </a:r>
            <a:r>
              <a:rPr lang="ro-R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deviatia</a:t>
            </a:r>
            <a:r>
              <a:rPr lang="ro-R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standard.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07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F24F3-B298-4BEA-BCF1-1C61B6E2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19" name="Substituent conținut 2">
            <a:extLst>
              <a:ext uri="{FF2B5EF4-FFF2-40B4-BE49-F238E27FC236}">
                <a16:creationId xmlns:a16="http://schemas.microsoft.com/office/drawing/2014/main" id="{9F2A9A11-1854-4B5E-929E-99A07ADD1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739787"/>
            <a:ext cx="9325970" cy="29467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" name="Graphic 22" descr="Marcator">
            <a:extLst>
              <a:ext uri="{FF2B5EF4-FFF2-40B4-BE49-F238E27FC236}">
                <a16:creationId xmlns:a16="http://schemas.microsoft.com/office/drawing/2014/main" id="{E76EFF71-1E6A-482A-8A3F-5A4A9B9B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0806" y="990601"/>
            <a:ext cx="2256764" cy="2256764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75FB13A2-5E00-4BAF-8244-04295775CD77}"/>
              </a:ext>
            </a:extLst>
          </p:cNvPr>
          <p:cNvSpPr txBox="1"/>
          <p:nvPr/>
        </p:nvSpPr>
        <p:spPr>
          <a:xfrm>
            <a:off x="1564849" y="2794338"/>
            <a:ext cx="9255551" cy="2165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https://link.springer.com/content/pdf/10.1007/978-3-642-21587-2_25.pdf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https://scikit-image.org/docs/dev/auto_examples/segmentation/plot_niblack_sauvola.html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rgbClr val="77A2B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https://andrei.clubcisco.ro/5master/analiza-extragerea-continutului/7_Mixture%20Modelling.%20Adaptive%20thresholding.%20Mode%20method.pdf</a:t>
            </a:r>
            <a:endParaRPr lang="en-US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39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8E74CFB-EAAD-43E9-BDAC-AAE4F8E8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31D67-858D-409A-863E-EE8DEB9CC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C11AD76-2664-4F1B-8A6E-71601C0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FB9D328-FA10-44BF-8D19-BB0C879E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17" y="1480930"/>
            <a:ext cx="6778558" cy="3581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cap="all" dirty="0">
                <a:latin typeface="Calibri" panose="020F0502020204030204" pitchFamily="34" charset="0"/>
                <a:cs typeface="Calibri" panose="020F0502020204030204" pitchFamily="34" charset="0"/>
              </a:rPr>
              <a:t>Date de </a:t>
            </a:r>
            <a:r>
              <a:rPr lang="en-US" sz="2400" cap="all" dirty="0" err="1"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br>
              <a:rPr lang="en-US" sz="2400" cap="all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imagini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preluate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pe internet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proprii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care s-au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transformat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apoi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nivele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putea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aplica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cap="all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cap="all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cap="all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cap="all" dirty="0">
                <a:latin typeface="Calibri" panose="020F0502020204030204" pitchFamily="34" charset="0"/>
                <a:cs typeface="Calibri" panose="020F0502020204030204" pitchFamily="34" charset="0"/>
              </a:rPr>
              <a:t>Date de </a:t>
            </a:r>
            <a:r>
              <a:rPr lang="en-US" sz="2400" cap="all" dirty="0" err="1">
                <a:latin typeface="Calibri" panose="020F0502020204030204" pitchFamily="34" charset="0"/>
                <a:cs typeface="Calibri" panose="020F0502020204030204" pitchFamily="34" charset="0"/>
              </a:rPr>
              <a:t>iesire</a:t>
            </a:r>
            <a:br>
              <a:rPr lang="en-US" sz="2400" cap="all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imagini </a:t>
            </a:r>
            <a:r>
              <a:rPr lang="ro-RO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binarizate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 </a:t>
            </a:r>
            <a:r>
              <a:rPr lang="ro-RO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variatiuni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algoritmului </a:t>
            </a:r>
            <a:r>
              <a:rPr lang="ro-RO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Niblack</a:t>
            </a:r>
            <a:r>
              <a:rPr lang="ro-RO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1100" dirty="0"/>
            </a:br>
            <a:endParaRPr lang="en-US" sz="2400" cap="al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8B20-A61A-4895-838A-B765FE7E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bloc a </a:t>
            </a:r>
            <a:r>
              <a:rPr lang="en-US" dirty="0" err="1"/>
              <a:t>implementarii</a:t>
            </a:r>
            <a:endParaRPr lang="en-US" dirty="0"/>
          </a:p>
        </p:txBody>
      </p:sp>
      <p:graphicFrame>
        <p:nvGraphicFramePr>
          <p:cNvPr id="6" name="Nomogramă 5">
            <a:extLst>
              <a:ext uri="{FF2B5EF4-FFF2-40B4-BE49-F238E27FC236}">
                <a16:creationId xmlns:a16="http://schemas.microsoft.com/office/drawing/2014/main" id="{0DA3BFDA-83CE-4EF6-B8EE-CBD1B2F8A5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372490"/>
              </p:ext>
            </p:extLst>
          </p:nvPr>
        </p:nvGraphicFramePr>
        <p:xfrm>
          <a:off x="1981200" y="1428750"/>
          <a:ext cx="7191080" cy="2157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Nomogramă 3">
            <a:extLst>
              <a:ext uri="{FF2B5EF4-FFF2-40B4-BE49-F238E27FC236}">
                <a16:creationId xmlns:a16="http://schemas.microsoft.com/office/drawing/2014/main" id="{0D6A80AB-679A-4DB6-8ACB-05E1AFE63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607047"/>
              </p:ext>
            </p:extLst>
          </p:nvPr>
        </p:nvGraphicFramePr>
        <p:xfrm>
          <a:off x="4337901" y="2507383"/>
          <a:ext cx="7191080" cy="260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8684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F848C-1EAE-4956-97B9-4A7D6AB2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Substituent conținut 2">
            <a:extLst>
              <a:ext uri="{FF2B5EF4-FFF2-40B4-BE49-F238E27FC236}">
                <a16:creationId xmlns:a16="http://schemas.microsoft.com/office/drawing/2014/main" id="{2D9C93DC-73CE-4A20-8F6F-AFDE2DDA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5999"/>
            <a:ext cx="7705164" cy="4036979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fiecare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pixel din imagine se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calculeaza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dispersia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nivelurilor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pixelilor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vecini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o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fereastra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dimensiuni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predefinite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parcurgand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intreaga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imagine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Pragul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ales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formulei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T=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m+k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stdev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28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constanta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intre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-0.2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-0.1)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28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deviatia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standard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28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media</a:t>
            </a:r>
          </a:p>
          <a:p>
            <a:pPr marL="2628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presupune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prag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unic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inseamna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se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adapteaza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bine la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particularitatile</a:t>
            </a:r>
            <a:r>
              <a:rPr lang="en-US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locale ale </a:t>
            </a:r>
            <a:r>
              <a:rPr lang="en-US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imaginii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4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F848C-1EAE-4956-97B9-4A7D6AB2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bstituent conținut 2">
                <a:extLst>
                  <a:ext uri="{FF2B5EF4-FFF2-40B4-BE49-F238E27FC236}">
                    <a16:creationId xmlns:a16="http://schemas.microsoft.com/office/drawing/2014/main" id="{2D9C93DC-73CE-4A20-8F6F-AFDE2DDA2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3864" y="2285999"/>
                <a:ext cx="7705164" cy="403697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Pentru </a:t>
                </a:r>
                <a:r>
                  <a:rPr lang="en-US" dirty="0" err="1"/>
                  <a:t>imagini</a:t>
                </a:r>
                <a:r>
                  <a:rPr lang="en-US" dirty="0"/>
                  <a:t> in </a:t>
                </a:r>
                <a:r>
                  <a:rPr lang="en-US" dirty="0" err="1"/>
                  <a:t>tonuri</a:t>
                </a:r>
                <a:r>
                  <a:rPr lang="en-US" dirty="0"/>
                  <a:t> de </a:t>
                </a:r>
                <a:r>
                  <a:rPr lang="en-US" dirty="0" err="1"/>
                  <a:t>gri</a:t>
                </a:r>
                <a:r>
                  <a:rPr lang="en-US" dirty="0"/>
                  <a:t>, </a:t>
                </a:r>
                <a:r>
                  <a:rPr lang="en-US" dirty="0" err="1"/>
                  <a:t>operatia</a:t>
                </a:r>
                <a:r>
                  <a:rPr lang="en-US" dirty="0"/>
                  <a:t> de </a:t>
                </a:r>
                <a:r>
                  <a:rPr lang="en-US" dirty="0" err="1"/>
                  <a:t>binarizare</a:t>
                </a:r>
                <a:r>
                  <a:rPr lang="en-US" dirty="0"/>
                  <a:t> se </a:t>
                </a:r>
                <a:r>
                  <a:rPr lang="en-US" dirty="0" err="1"/>
                  <a:t>scrie</a:t>
                </a:r>
                <a:r>
                  <a:rPr lang="en-US" dirty="0"/>
                  <a:t> </a:t>
                </a:r>
                <a:r>
                  <a:rPr lang="en-US" dirty="0" err="1"/>
                  <a:t>matematic</a:t>
                </a:r>
                <a:r>
                  <a:rPr lang="en-US" dirty="0"/>
                  <a:t> </a:t>
                </a:r>
                <a:r>
                  <a:rPr lang="en-US" dirty="0" err="1"/>
                  <a:t>astfel</a:t>
                </a:r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fr-FR" dirty="0"/>
                  <a:t>φ(x)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𝑝𝑒𝑛𝑡𝑟𝑢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𝑝𝑒𝑛𝑡𝑟𝑢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𝑁𝑃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In </a:t>
                </a:r>
                <a:r>
                  <a:rPr lang="en-US" dirty="0" err="1"/>
                  <a:t>urma</a:t>
                </a:r>
                <a:r>
                  <a:rPr lang="en-US" dirty="0"/>
                  <a:t> </a:t>
                </a:r>
                <a:r>
                  <a:rPr lang="en-US" dirty="0" err="1"/>
                  <a:t>acestei</a:t>
                </a:r>
                <a:r>
                  <a:rPr lang="en-US" dirty="0"/>
                  <a:t> </a:t>
                </a:r>
                <a:r>
                  <a:rPr lang="en-US" dirty="0" err="1"/>
                  <a:t>transformari</a:t>
                </a:r>
                <a:r>
                  <a:rPr lang="en-US" dirty="0"/>
                  <a:t>, </a:t>
                </a:r>
                <a:r>
                  <a:rPr lang="en-US" dirty="0" err="1"/>
                  <a:t>contrastul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maximizat</a:t>
                </a:r>
                <a:r>
                  <a:rPr lang="en-US" dirty="0"/>
                  <a:t> la </a:t>
                </a:r>
                <a:r>
                  <a:rPr lang="en-US" dirty="0" err="1"/>
                  <a:t>nivelul</a:t>
                </a:r>
                <a:r>
                  <a:rPr lang="en-US" dirty="0"/>
                  <a:t> </a:t>
                </a:r>
                <a:r>
                  <a:rPr lang="en-US" dirty="0" err="1"/>
                  <a:t>intregii</a:t>
                </a:r>
                <a:r>
                  <a:rPr lang="en-US" dirty="0"/>
                  <a:t> </a:t>
                </a:r>
                <a:r>
                  <a:rPr lang="en-US" dirty="0" err="1"/>
                  <a:t>imagini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4" name="Substituent conținut 2">
                <a:extLst>
                  <a:ext uri="{FF2B5EF4-FFF2-40B4-BE49-F238E27FC236}">
                    <a16:creationId xmlns:a16="http://schemas.microsoft.com/office/drawing/2014/main" id="{2D9C93DC-73CE-4A20-8F6F-AFDE2DDA2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3864" y="2285999"/>
                <a:ext cx="7705164" cy="4036979"/>
              </a:xfrm>
              <a:blipFill>
                <a:blip r:embed="rId2"/>
                <a:stretch>
                  <a:fillRect l="-712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03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729CEEB-C1CC-4129-8C9D-05370682F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Metode prezentate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078C280-56B7-405B-BB0C-D5DFB7F1B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791570"/>
            <a:ext cx="6099242" cy="526239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Niblack</a:t>
            </a:r>
            <a:r>
              <a:rPr lang="en-US" dirty="0"/>
              <a:t> cu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importata</a:t>
            </a:r>
            <a:r>
              <a:rPr lang="en-US" dirty="0"/>
              <a:t> din </a:t>
            </a:r>
            <a:r>
              <a:rPr lang="en-US" dirty="0" err="1"/>
              <a:t>skimage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Algoritm</a:t>
            </a:r>
            <a:r>
              <a:rPr lang="en-US" dirty="0"/>
              <a:t> cu </a:t>
            </a:r>
            <a:r>
              <a:rPr lang="en-US" dirty="0" err="1"/>
              <a:t>prag</a:t>
            </a:r>
            <a:r>
              <a:rPr lang="en-US" dirty="0"/>
              <a:t> </a:t>
            </a:r>
            <a:r>
              <a:rPr lang="en-US" dirty="0" err="1"/>
              <a:t>unic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Niblack</a:t>
            </a:r>
            <a:r>
              <a:rPr lang="en-US" dirty="0"/>
              <a:t> </a:t>
            </a:r>
            <a:r>
              <a:rPr lang="en-US" dirty="0" err="1"/>
              <a:t>propriu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Niblack</a:t>
            </a:r>
            <a:r>
              <a:rPr lang="en-US" dirty="0"/>
              <a:t> cu </a:t>
            </a:r>
            <a:r>
              <a:rPr lang="en-US" dirty="0" err="1"/>
              <a:t>prag</a:t>
            </a:r>
            <a:r>
              <a:rPr lang="en-US" dirty="0"/>
              <a:t> pe </a:t>
            </a:r>
            <a:r>
              <a:rPr lang="en-US" dirty="0" err="1"/>
              <a:t>randuri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6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8A4A99B-04E6-49B5-A5ED-AA57C0C0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 err="1"/>
              <a:t>Algoritm</a:t>
            </a:r>
            <a:r>
              <a:rPr lang="en-US" sz="4000" dirty="0"/>
              <a:t> </a:t>
            </a:r>
            <a:r>
              <a:rPr lang="en-US" sz="4000" dirty="0" err="1"/>
              <a:t>Niblack</a:t>
            </a:r>
            <a:r>
              <a:rPr lang="en-US" sz="4000" dirty="0"/>
              <a:t> cu </a:t>
            </a:r>
            <a:r>
              <a:rPr lang="en-US" sz="4000" dirty="0" err="1"/>
              <a:t>functia</a:t>
            </a:r>
            <a:r>
              <a:rPr lang="en-US" sz="4000" dirty="0"/>
              <a:t> </a:t>
            </a:r>
            <a:r>
              <a:rPr lang="en-US" sz="4000" dirty="0" err="1"/>
              <a:t>importata</a:t>
            </a:r>
            <a:r>
              <a:rPr lang="en-US" sz="4000" dirty="0"/>
              <a:t> din </a:t>
            </a:r>
            <a:r>
              <a:rPr lang="en-US" sz="4000" dirty="0" err="1"/>
              <a:t>skimage</a:t>
            </a:r>
            <a:br>
              <a:rPr lang="en-US" dirty="0"/>
            </a:br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EDA251-8A82-4BD1-A711-E93EF6E9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1" y="2764971"/>
            <a:ext cx="4010296" cy="34725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umbra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dispar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scrisul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deosebeste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fundal.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Raman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cateva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zone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zgomot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nu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afecteaza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calitatea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imaginii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se pot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sz="1500" dirty="0">
              <a:solidFill>
                <a:srgbClr val="191B0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Substituent conținut 4" descr="O imagine care conține text&#10;&#10;Descriere generată automat">
            <a:extLst>
              <a:ext uri="{FF2B5EF4-FFF2-40B4-BE49-F238E27FC236}">
                <a16:creationId xmlns:a16="http://schemas.microsoft.com/office/drawing/2014/main" id="{4E466043-8B1A-45B5-86DC-CB72F95A05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2434" y="639704"/>
            <a:ext cx="4134572" cy="55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8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8A4A99B-04E6-49B5-A5ED-AA57C0C0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Algoritm Niblack cu functia importata din skimage</a:t>
            </a:r>
            <a:br>
              <a:rPr lang="en-US" sz="3400"/>
            </a:br>
            <a:endParaRPr lang="en-US" sz="340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1EDA251-8A82-4BD1-A711-E93EF6E9D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743" y="2286000"/>
            <a:ext cx="5958837" cy="35814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skimage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s-a importat astfel: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skimage.filters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threshold_niblack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Pragul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pragul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s-a calculat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apeland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avand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parametrii dimensiunea ferestrei, imaginea pe nivele de gri si constanta 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thresh_niblack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threshold_niblack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window_size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window_size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k=</a:t>
            </a:r>
            <a:r>
              <a:rPr lang="en-US" sz="1800" dirty="0">
                <a:solidFill>
                  <a:srgbClr val="09885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Imaginea rezultata se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creeaza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comparand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pragul astfel: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Img_niblack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ImgGray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&gt;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thresh_niblack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Franklin Gothic Book" panose="020B0503020102020204" pitchFamily="34" charset="0"/>
              <a:buNone/>
            </a:pPr>
            <a:endParaRPr lang="en-US" sz="1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Substituent conținut 4" descr="O imagine care conține text&#10;&#10;Descriere generată automat">
            <a:extLst>
              <a:ext uri="{FF2B5EF4-FFF2-40B4-BE49-F238E27FC236}">
                <a16:creationId xmlns:a16="http://schemas.microsoft.com/office/drawing/2014/main" id="{4E466043-8B1A-45B5-86DC-CB72F95A05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52340" y="1199179"/>
            <a:ext cx="3299579" cy="44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46086"/>
      </p:ext>
    </p:extLst>
  </p:cSld>
  <p:clrMapOvr>
    <a:masterClrMapping/>
  </p:clrMapOvr>
</p:sld>
</file>

<file path=ppt/theme/theme1.xml><?xml version="1.0" encoding="utf-8"?>
<a:theme xmlns:a="http://schemas.openxmlformats.org/drawingml/2006/main" name="Trunchiere">
  <a:themeElements>
    <a:clrScheme name="Trunchier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Trunchier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unchier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TM10001105[[fn=Trunchiere]]</Template>
  <TotalTime>309</TotalTime>
  <Words>1041</Words>
  <Application>Microsoft Office PowerPoint</Application>
  <PresentationFormat>Ecran lat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Cambria Math</vt:lpstr>
      <vt:lpstr>Courier New</vt:lpstr>
      <vt:lpstr>Franklin Gothic Book</vt:lpstr>
      <vt:lpstr>Wingdings</vt:lpstr>
      <vt:lpstr>Trunchiere</vt:lpstr>
      <vt:lpstr>Algoritmul Niblack pentru binarizarea imaginilor</vt:lpstr>
      <vt:lpstr>Introducere</vt:lpstr>
      <vt:lpstr>Date de intrare Mai multe imagini preluate de pe internet sau proprii care s-au transformat mai apoi pe nivele de gri pentru a se putea aplica algoritmul.    Date de iesire 4 imagini binarizate prin variatiuni ale algoritmului Niblack. </vt:lpstr>
      <vt:lpstr>Diagrama bloc a implementarii</vt:lpstr>
      <vt:lpstr>Descriere algoritm</vt:lpstr>
      <vt:lpstr>Descriere algoritm</vt:lpstr>
      <vt:lpstr>Metode prezentate</vt:lpstr>
      <vt:lpstr>Algoritm Niblack cu functia importata din skimage </vt:lpstr>
      <vt:lpstr>Algoritm Niblack cu functia importata din skimage </vt:lpstr>
      <vt:lpstr>Algoritm cu prag unic </vt:lpstr>
      <vt:lpstr>Algoritm cu prag unic </vt:lpstr>
      <vt:lpstr>Algoritm Niblack propriu  </vt:lpstr>
      <vt:lpstr>Algoritm Niblack propriu </vt:lpstr>
      <vt:lpstr>Algoritm Niblack cu prag pe randuri   </vt:lpstr>
      <vt:lpstr>Algoritm Niblack cu prag pe randuri </vt:lpstr>
      <vt:lpstr>Histograme</vt:lpstr>
      <vt:lpstr>Algoritmul propriu Niblack pe mai multe imagini</vt:lpstr>
      <vt:lpstr>Algoritmul propriu Niblack pe mai multe imagini</vt:lpstr>
      <vt:lpstr>Concluzii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Algoritmul Niblack pentru binarizarea imaginilor</dc:title>
  <dc:creator>Florin-Constantin Asavei</dc:creator>
  <cp:lastModifiedBy>Natalia Kiraly</cp:lastModifiedBy>
  <cp:revision>29</cp:revision>
  <dcterms:created xsi:type="dcterms:W3CDTF">2021-10-25T17:41:52Z</dcterms:created>
  <dcterms:modified xsi:type="dcterms:W3CDTF">2022-01-05T20:01:28Z</dcterms:modified>
</cp:coreProperties>
</file>