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67" d="100"/>
          <a:sy n="67" d="100"/>
        </p:scale>
        <p:origin x="67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1CEED6-A561-41AF-8CA4-35FDCDA2803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348920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1CEED6-A561-41AF-8CA4-35FDCDA2803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85448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1CEED6-A561-41AF-8CA4-35FDCDA2803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6C5CAA-4DA2-4E60-905A-D421091F833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694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1CEED6-A561-41AF-8CA4-35FDCDA28035}"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76103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1CEED6-A561-41AF-8CA4-35FDCDA28035}"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6C5CAA-4DA2-4E60-905A-D421091F833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4493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1CEED6-A561-41AF-8CA4-35FDCDA28035}"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2994275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CEED6-A561-41AF-8CA4-35FDCDA2803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3482772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CEED6-A561-41AF-8CA4-35FDCDA2803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180172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CEED6-A561-41AF-8CA4-35FDCDA2803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232110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1CEED6-A561-41AF-8CA4-35FDCDA28035}"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159491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1CEED6-A561-41AF-8CA4-35FDCDA28035}"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100983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1CEED6-A561-41AF-8CA4-35FDCDA28035}" type="datetimeFigureOut">
              <a:rPr lang="en-IN" smtClean="0"/>
              <a:t>16-08-2021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172731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1CEED6-A561-41AF-8CA4-35FDCDA28035}" type="datetimeFigureOut">
              <a:rPr lang="en-IN" smtClean="0"/>
              <a:t>16-08-2021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21109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CEED6-A561-41AF-8CA4-35FDCDA28035}" type="datetimeFigureOut">
              <a:rPr lang="en-IN" smtClean="0"/>
              <a:t>16-08-2021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302135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1CEED6-A561-41AF-8CA4-35FDCDA28035}"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348390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1CEED6-A561-41AF-8CA4-35FDCDA28035}"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6C5CAA-4DA2-4E60-905A-D421091F833E}" type="slidenum">
              <a:rPr lang="en-IN" smtClean="0"/>
              <a:t>‹#›</a:t>
            </a:fld>
            <a:endParaRPr lang="en-IN"/>
          </a:p>
        </p:txBody>
      </p:sp>
    </p:spTree>
    <p:extLst>
      <p:ext uri="{BB962C8B-B14F-4D97-AF65-F5344CB8AC3E}">
        <p14:creationId xmlns:p14="http://schemas.microsoft.com/office/powerpoint/2010/main" val="5195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1CEED6-A561-41AF-8CA4-35FDCDA28035}" type="datetimeFigureOut">
              <a:rPr lang="en-IN" smtClean="0"/>
              <a:t>16-08-2021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6C5CAA-4DA2-4E60-905A-D421091F833E}" type="slidenum">
              <a:rPr lang="en-IN" smtClean="0"/>
              <a:t>‹#›</a:t>
            </a:fld>
            <a:endParaRPr lang="en-IN"/>
          </a:p>
        </p:txBody>
      </p:sp>
    </p:spTree>
    <p:extLst>
      <p:ext uri="{BB962C8B-B14F-4D97-AF65-F5344CB8AC3E}">
        <p14:creationId xmlns:p14="http://schemas.microsoft.com/office/powerpoint/2010/main" val="471148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estasp.vulnweb.com/Login.asp?RetURL=%2FDefault.asp%3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3050-7434-4D99-B442-7F84038DE958}"/>
              </a:ext>
            </a:extLst>
          </p:cNvPr>
          <p:cNvSpPr>
            <a:spLocks noGrp="1"/>
          </p:cNvSpPr>
          <p:nvPr>
            <p:ph type="ctrTitle"/>
          </p:nvPr>
        </p:nvSpPr>
        <p:spPr/>
        <p:txBody>
          <a:bodyPr/>
          <a:lstStyle/>
          <a:p>
            <a:r>
              <a:rPr lang="en-US" u="sng" dirty="0"/>
              <a:t>Task 3</a:t>
            </a:r>
            <a:br>
              <a:rPr lang="en-US" u="sng" dirty="0"/>
            </a:br>
            <a:r>
              <a:rPr lang="en-US" u="sng" dirty="0"/>
              <a:t>vulnerability report </a:t>
            </a:r>
            <a:endParaRPr lang="en-IN" u="sng" dirty="0"/>
          </a:p>
        </p:txBody>
      </p:sp>
      <p:sp>
        <p:nvSpPr>
          <p:cNvPr id="3" name="Subtitle 2">
            <a:extLst>
              <a:ext uri="{FF2B5EF4-FFF2-40B4-BE49-F238E27FC236}">
                <a16:creationId xmlns:a16="http://schemas.microsoft.com/office/drawing/2014/main" id="{E38BD1CD-93AD-4863-91B8-02DE79923ACE}"/>
              </a:ext>
            </a:extLst>
          </p:cNvPr>
          <p:cNvSpPr>
            <a:spLocks noGrp="1"/>
          </p:cNvSpPr>
          <p:nvPr>
            <p:ph type="subTitle" idx="1"/>
          </p:nvPr>
        </p:nvSpPr>
        <p:spPr/>
        <p:txBody>
          <a:bodyPr/>
          <a:lstStyle/>
          <a:p>
            <a:r>
              <a:rPr lang="en-US" dirty="0"/>
              <a:t>					Reported by – Asawari More.</a:t>
            </a:r>
            <a:endParaRPr lang="en-IN" dirty="0"/>
          </a:p>
        </p:txBody>
      </p:sp>
    </p:spTree>
    <p:extLst>
      <p:ext uri="{BB962C8B-B14F-4D97-AF65-F5344CB8AC3E}">
        <p14:creationId xmlns:p14="http://schemas.microsoft.com/office/powerpoint/2010/main" val="93611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EE02-EFF3-4BB5-AF6A-2D4110DBB0F1}"/>
              </a:ext>
            </a:extLst>
          </p:cNvPr>
          <p:cNvSpPr>
            <a:spLocks noGrp="1"/>
          </p:cNvSpPr>
          <p:nvPr>
            <p:ph type="title"/>
          </p:nvPr>
        </p:nvSpPr>
        <p:spPr/>
        <p:txBody>
          <a:bodyPr/>
          <a:lstStyle/>
          <a:p>
            <a:r>
              <a:rPr lang="en-US" dirty="0"/>
              <a:t>Successfully logged in screenshot</a:t>
            </a:r>
            <a:endParaRPr lang="en-IN" dirty="0"/>
          </a:p>
        </p:txBody>
      </p:sp>
      <p:pic>
        <p:nvPicPr>
          <p:cNvPr id="5" name="Content Placeholder 4">
            <a:extLst>
              <a:ext uri="{FF2B5EF4-FFF2-40B4-BE49-F238E27FC236}">
                <a16:creationId xmlns:a16="http://schemas.microsoft.com/office/drawing/2014/main" id="{2802B080-8129-46B0-BB21-AB8AFCCEA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475" y="2372675"/>
            <a:ext cx="10752138" cy="3979979"/>
          </a:xfrm>
        </p:spPr>
      </p:pic>
    </p:spTree>
    <p:extLst>
      <p:ext uri="{BB962C8B-B14F-4D97-AF65-F5344CB8AC3E}">
        <p14:creationId xmlns:p14="http://schemas.microsoft.com/office/powerpoint/2010/main" val="2349439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A18F-9EDC-4C02-89FB-CFD805471568}"/>
              </a:ext>
            </a:extLst>
          </p:cNvPr>
          <p:cNvSpPr>
            <a:spLocks noGrp="1"/>
          </p:cNvSpPr>
          <p:nvPr>
            <p:ph type="title"/>
          </p:nvPr>
        </p:nvSpPr>
        <p:spPr>
          <a:xfrm>
            <a:off x="688674" y="110465"/>
            <a:ext cx="10515600" cy="1325563"/>
          </a:xfrm>
        </p:spPr>
        <p:txBody>
          <a:bodyPr/>
          <a:lstStyle/>
          <a:p>
            <a:pPr algn="ctr"/>
            <a:r>
              <a:rPr lang="en-IN" b="1" u="sng" dirty="0"/>
              <a:t>video </a:t>
            </a:r>
          </a:p>
        </p:txBody>
      </p:sp>
      <p:pic>
        <p:nvPicPr>
          <p:cNvPr id="6" name="acuforum forums and 4 more pages - Personal - Microsoft_ Edge 2021-08-15 23-29-07">
            <a:hlinkClick r:id="" action="ppaction://media"/>
            <a:extLst>
              <a:ext uri="{FF2B5EF4-FFF2-40B4-BE49-F238E27FC236}">
                <a16:creationId xmlns:a16="http://schemas.microsoft.com/office/drawing/2014/main" id="{F15FB602-F3DA-498A-A588-05817DF428EE}"/>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36249" y="883036"/>
            <a:ext cx="11695227" cy="6213089"/>
          </a:xfrm>
        </p:spPr>
      </p:pic>
    </p:spTree>
    <p:extLst>
      <p:ext uri="{BB962C8B-B14F-4D97-AF65-F5344CB8AC3E}">
        <p14:creationId xmlns:p14="http://schemas.microsoft.com/office/powerpoint/2010/main" val="104058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357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9CC2-34DE-478C-913A-06F701DADAEB}"/>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69841342-2E84-48CA-AC6B-16A9145522D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820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09F0-3A8A-4CF9-830A-36387CC17C86}"/>
              </a:ext>
            </a:extLst>
          </p:cNvPr>
          <p:cNvSpPr>
            <a:spLocks noGrp="1"/>
          </p:cNvSpPr>
          <p:nvPr>
            <p:ph type="title"/>
          </p:nvPr>
        </p:nvSpPr>
        <p:spPr/>
        <p:txBody>
          <a:bodyPr/>
          <a:lstStyle/>
          <a:p>
            <a:pPr algn="ctr"/>
            <a:r>
              <a:rPr lang="en-US" b="1" u="sng" dirty="0"/>
              <a:t>Index</a:t>
            </a:r>
            <a:endParaRPr lang="en-IN" b="1" u="sng" dirty="0"/>
          </a:p>
        </p:txBody>
      </p:sp>
      <p:sp>
        <p:nvSpPr>
          <p:cNvPr id="3" name="Content Placeholder 2">
            <a:extLst>
              <a:ext uri="{FF2B5EF4-FFF2-40B4-BE49-F238E27FC236}">
                <a16:creationId xmlns:a16="http://schemas.microsoft.com/office/drawing/2014/main" id="{E830C907-FBF0-477B-9F7B-EE39638318E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Basic Information</a:t>
            </a:r>
          </a:p>
          <a:p>
            <a:r>
              <a:rPr lang="en-US" sz="2400" dirty="0">
                <a:latin typeface="Times New Roman" panose="02020603050405020304" pitchFamily="18" charset="0"/>
                <a:cs typeface="Times New Roman" panose="02020603050405020304" pitchFamily="18" charset="0"/>
              </a:rPr>
              <a:t>Vulnerability Details</a:t>
            </a:r>
          </a:p>
          <a:p>
            <a:r>
              <a:rPr lang="en-US" sz="2400" dirty="0">
                <a:latin typeface="Times New Roman" panose="02020603050405020304" pitchFamily="18" charset="0"/>
                <a:cs typeface="Times New Roman" panose="02020603050405020304" pitchFamily="18" charset="0"/>
              </a:rPr>
              <a:t>Steps to reproduce</a:t>
            </a:r>
          </a:p>
          <a:p>
            <a:r>
              <a:rPr lang="en-US" sz="2400" dirty="0">
                <a:latin typeface="Times New Roman" panose="02020603050405020304" pitchFamily="18" charset="0"/>
                <a:cs typeface="Times New Roman" panose="02020603050405020304" pitchFamily="18" charset="0"/>
              </a:rPr>
              <a:t>Impact</a:t>
            </a:r>
          </a:p>
          <a:p>
            <a:r>
              <a:rPr lang="en-US" sz="2400" dirty="0">
                <a:latin typeface="Times New Roman" panose="02020603050405020304" pitchFamily="18" charset="0"/>
                <a:cs typeface="Times New Roman" panose="02020603050405020304" pitchFamily="18" charset="0"/>
              </a:rPr>
              <a:t>Action to take</a:t>
            </a:r>
          </a:p>
          <a:p>
            <a:r>
              <a:rPr lang="en-US" sz="2400" dirty="0">
                <a:latin typeface="Times New Roman" panose="02020603050405020304" pitchFamily="18" charset="0"/>
                <a:cs typeface="Times New Roman" panose="02020603050405020304" pitchFamily="18" charset="0"/>
              </a:rPr>
              <a:t>Remedy</a:t>
            </a:r>
          </a:p>
          <a:p>
            <a:r>
              <a:rPr lang="en-US" sz="2400" dirty="0">
                <a:latin typeface="Times New Roman" panose="02020603050405020304" pitchFamily="18" charset="0"/>
                <a:cs typeface="Times New Roman" panose="02020603050405020304" pitchFamily="18" charset="0"/>
              </a:rPr>
              <a:t>Video and Screenshot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29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C199-E056-468A-9169-4BD7DE5A637C}"/>
              </a:ext>
            </a:extLst>
          </p:cNvPr>
          <p:cNvSpPr>
            <a:spLocks noGrp="1"/>
          </p:cNvSpPr>
          <p:nvPr>
            <p:ph type="title"/>
          </p:nvPr>
        </p:nvSpPr>
        <p:spPr/>
        <p:txBody>
          <a:bodyPr/>
          <a:lstStyle/>
          <a:p>
            <a:pPr algn="ctr"/>
            <a:r>
              <a:rPr lang="en-US" b="1" u="sng" dirty="0"/>
              <a:t>Basic Information</a:t>
            </a:r>
            <a:endParaRPr lang="en-IN" b="1" u="sng" dirty="0"/>
          </a:p>
        </p:txBody>
      </p:sp>
      <p:sp>
        <p:nvSpPr>
          <p:cNvPr id="3" name="Content Placeholder 2">
            <a:extLst>
              <a:ext uri="{FF2B5EF4-FFF2-40B4-BE49-F238E27FC236}">
                <a16:creationId xmlns:a16="http://schemas.microsoft.com/office/drawing/2014/main" id="{84A94335-5FE1-4CF4-94D1-E2909BB47CB1}"/>
              </a:ext>
            </a:extLst>
          </p:cNvPr>
          <p:cNvSpPr>
            <a:spLocks noGrp="1"/>
          </p:cNvSpPr>
          <p:nvPr>
            <p:ph idx="1"/>
          </p:nvPr>
        </p:nvSpPr>
        <p:spPr>
          <a:xfrm>
            <a:off x="742950" y="2133600"/>
            <a:ext cx="10761662" cy="3777622"/>
          </a:xfrm>
        </p:spPr>
        <p:txBody>
          <a:bodyPr>
            <a:noAutofit/>
          </a:bodyPr>
          <a:lstStyle/>
          <a:p>
            <a:r>
              <a:rPr lang="en-US" sz="2400" dirty="0">
                <a:latin typeface="Times New Roman" panose="02020603050405020304" pitchFamily="18" charset="0"/>
                <a:cs typeface="Times New Roman" panose="02020603050405020304" pitchFamily="18" charset="0"/>
              </a:rPr>
              <a:t>Vulnerability Name – Boolean based SQL Injection</a:t>
            </a:r>
          </a:p>
          <a:p>
            <a:r>
              <a:rPr lang="en-US" sz="2400" dirty="0">
                <a:latin typeface="Times New Roman" panose="02020603050405020304" pitchFamily="18" charset="0"/>
                <a:cs typeface="Times New Roman" panose="02020603050405020304" pitchFamily="18" charset="0"/>
              </a:rPr>
              <a:t>URL : </a:t>
            </a:r>
            <a:r>
              <a:rPr lang="en-IN" sz="2400" b="0" u="sng"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http://testasp.vulnweb.com/Login.asp?RetURL=/Default.asp?</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Attack pattern : </a:t>
            </a:r>
            <a:r>
              <a:rPr lang="en-IN"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admin' or '1’=‘1 	</a:t>
            </a:r>
          </a:p>
          <a:p>
            <a:r>
              <a:rPr lang="en-IN" sz="2400" dirty="0">
                <a:solidFill>
                  <a:srgbClr val="333333"/>
                </a:solidFill>
                <a:latin typeface="Times New Roman" panose="02020603050405020304" pitchFamily="18" charset="0"/>
                <a:cs typeface="Times New Roman" panose="02020603050405020304" pitchFamily="18" charset="0"/>
              </a:rPr>
              <a:t>Environment : windows 10</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Identified Database Name :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asuforum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Identified Database version :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microsoft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sql</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server 2014 (sp3-gdr) (kb4583463) - 12.0.6164.21 (x64)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nov</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 2020 04 25 14   copyright (c)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microsoft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corporation  express edition (64-bit) on windows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6.3 &lt;x64&gt; (build 9600  ) (hypervisor)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35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3930-1CD8-49CF-A69E-85D6BD5E9FA0}"/>
              </a:ext>
            </a:extLst>
          </p:cNvPr>
          <p:cNvSpPr>
            <a:spLocks noGrp="1"/>
          </p:cNvSpPr>
          <p:nvPr>
            <p:ph type="title"/>
          </p:nvPr>
        </p:nvSpPr>
        <p:spPr/>
        <p:txBody>
          <a:bodyPr/>
          <a:lstStyle/>
          <a:p>
            <a:pPr algn="ctr"/>
            <a:r>
              <a:rPr lang="en-US" b="1" u="sng" dirty="0"/>
              <a:t>Steps to reproduce </a:t>
            </a:r>
            <a:endParaRPr lang="en-IN" b="1" u="sng" dirty="0"/>
          </a:p>
        </p:txBody>
      </p:sp>
      <p:sp>
        <p:nvSpPr>
          <p:cNvPr id="3" name="Content Placeholder 2">
            <a:extLst>
              <a:ext uri="{FF2B5EF4-FFF2-40B4-BE49-F238E27FC236}">
                <a16:creationId xmlns:a16="http://schemas.microsoft.com/office/drawing/2014/main" id="{933C977A-9AC5-4DD3-AE7A-47347B5E36F4}"/>
              </a:ext>
            </a:extLst>
          </p:cNvPr>
          <p:cNvSpPr>
            <a:spLocks noGrp="1"/>
          </p:cNvSpPr>
          <p:nvPr>
            <p:ph idx="1"/>
          </p:nvPr>
        </p:nvSpPr>
        <p:spPr>
          <a:xfrm>
            <a:off x="2589212" y="2143125"/>
            <a:ext cx="8915400" cy="3777622"/>
          </a:xfrm>
        </p:spPr>
        <p:txBody>
          <a:bodyPr>
            <a:normAutofit fontScale="92500"/>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Visit the website : </a:t>
            </a:r>
            <a:r>
              <a:rPr lang="en-IN" sz="2400" u="sng" dirty="0">
                <a:solidFill>
                  <a:srgbClr val="333333"/>
                </a:solidFill>
                <a:latin typeface="Times New Roman" panose="02020603050405020304" pitchFamily="18" charset="0"/>
                <a:ea typeface="Calibri" panose="020F0502020204030204" pitchFamily="34" charset="0"/>
                <a:cs typeface="Times New Roman" panose="02020603050405020304" pitchFamily="18" charset="0"/>
                <a:hlinkClick r:id="rId2"/>
              </a:rPr>
              <a:t>http://testasp.vulnweb.com/</a:t>
            </a:r>
            <a:endParaRPr lang="en-IN" sz="2400" u="sng"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r>
              <a:rPr lang="en-IN" sz="2400" dirty="0">
                <a:solidFill>
                  <a:srgbClr val="333333"/>
                </a:solidFill>
                <a:latin typeface="Times New Roman" panose="02020603050405020304" pitchFamily="18" charset="0"/>
                <a:cs typeface="Times New Roman" panose="02020603050405020304" pitchFamily="18" charset="0"/>
              </a:rPr>
              <a:t>Open the login section.</a:t>
            </a:r>
          </a:p>
          <a:p>
            <a:pPr marL="457200" indent="-457200">
              <a:buFont typeface="+mj-lt"/>
              <a:buAutoNum type="arabicPeriod"/>
            </a:pPr>
            <a:r>
              <a:rPr lang="en-IN" sz="2400" dirty="0">
                <a:solidFill>
                  <a:srgbClr val="333333"/>
                </a:solidFill>
                <a:latin typeface="Times New Roman" panose="02020603050405020304" pitchFamily="18" charset="0"/>
                <a:cs typeface="Times New Roman" panose="02020603050405020304" pitchFamily="18" charset="0"/>
              </a:rPr>
              <a:t>Enter username as :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asuforum</a:t>
            </a:r>
            <a:r>
              <a:rPr lang="en-IN" sz="2400" dirty="0">
                <a:solidFill>
                  <a:srgbClr val="333333"/>
                </a:solidFill>
                <a:latin typeface="Times New Roman" panose="02020603050405020304" pitchFamily="18" charset="0"/>
                <a:cs typeface="Times New Roman" panose="02020603050405020304" pitchFamily="18" charset="0"/>
              </a:rPr>
              <a:t> </a:t>
            </a:r>
          </a:p>
          <a:p>
            <a:pPr marL="457200" indent="-457200">
              <a:buFont typeface="+mj-lt"/>
              <a:buAutoNum type="arabicPeriod"/>
            </a:pPr>
            <a:r>
              <a:rPr lang="en-IN" sz="2400" dirty="0">
                <a:solidFill>
                  <a:srgbClr val="333333"/>
                </a:solidFill>
                <a:latin typeface="Times New Roman" panose="02020603050405020304" pitchFamily="18" charset="0"/>
                <a:cs typeface="Times New Roman" panose="02020603050405020304" pitchFamily="18" charset="0"/>
              </a:rPr>
              <a:t>Enter Password = </a:t>
            </a:r>
            <a:r>
              <a:rPr lang="en-IN"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admin' or '1'=‘1</a:t>
            </a:r>
          </a:p>
          <a:p>
            <a:pPr marL="457200" indent="-457200">
              <a:buFont typeface="+mj-lt"/>
              <a:buAutoNum type="arabicPeriod"/>
            </a:pPr>
            <a:r>
              <a:rPr lang="en-IN" sz="2400" dirty="0">
                <a:solidFill>
                  <a:srgbClr val="333333"/>
                </a:solidFill>
                <a:latin typeface="Times New Roman" panose="02020603050405020304" pitchFamily="18" charset="0"/>
                <a:cs typeface="Times New Roman" panose="02020603050405020304" pitchFamily="18" charset="0"/>
              </a:rPr>
              <a:t>Login using above credential.</a:t>
            </a:r>
          </a:p>
          <a:p>
            <a:pPr marL="457200" indent="-457200">
              <a:buFont typeface="+mj-lt"/>
              <a:buAutoNum type="arabicPeriod"/>
            </a:pPr>
            <a:r>
              <a:rPr lang="en-IN" sz="2400" dirty="0">
                <a:solidFill>
                  <a:srgbClr val="333333"/>
                </a:solidFill>
                <a:latin typeface="Times New Roman" panose="02020603050405020304" pitchFamily="18" charset="0"/>
                <a:cs typeface="Times New Roman" panose="02020603050405020304" pitchFamily="18" charset="0"/>
              </a:rPr>
              <a:t>You will get successful logged and will be get redirected to next page.</a:t>
            </a:r>
          </a:p>
          <a:p>
            <a:pPr marL="457200" indent="-457200">
              <a:buFont typeface="+mj-lt"/>
              <a:buAutoNum type="arabicPeriod"/>
            </a:pPr>
            <a:r>
              <a:rPr lang="en-IN" sz="2400" dirty="0">
                <a:solidFill>
                  <a:srgbClr val="333333"/>
                </a:solidFill>
                <a:latin typeface="Times New Roman" panose="02020603050405020304" pitchFamily="18" charset="0"/>
                <a:cs typeface="Times New Roman" panose="02020603050405020304" pitchFamily="18" charset="0"/>
              </a:rPr>
              <a:t>By using Boolean based </a:t>
            </a:r>
            <a:r>
              <a:rPr lang="en-IN" sz="2400" dirty="0" err="1">
                <a:solidFill>
                  <a:srgbClr val="333333"/>
                </a:solidFill>
                <a:latin typeface="Times New Roman" panose="02020603050405020304" pitchFamily="18" charset="0"/>
                <a:cs typeface="Times New Roman" panose="02020603050405020304" pitchFamily="18" charset="0"/>
              </a:rPr>
              <a:t>sql</a:t>
            </a:r>
            <a:r>
              <a:rPr lang="en-IN" sz="2400" dirty="0">
                <a:solidFill>
                  <a:srgbClr val="333333"/>
                </a:solidFill>
                <a:latin typeface="Times New Roman" panose="02020603050405020304" pitchFamily="18" charset="0"/>
                <a:cs typeface="Times New Roman" panose="02020603050405020304" pitchFamily="18" charset="0"/>
              </a:rPr>
              <a:t> injection attacker can easily retrieve your information from databases.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70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0DC2-AA2A-43A2-BA19-C9D02DFB8733}"/>
              </a:ext>
            </a:extLst>
          </p:cNvPr>
          <p:cNvSpPr>
            <a:spLocks noGrp="1"/>
          </p:cNvSpPr>
          <p:nvPr>
            <p:ph type="title"/>
          </p:nvPr>
        </p:nvSpPr>
        <p:spPr>
          <a:xfrm>
            <a:off x="838200" y="365125"/>
            <a:ext cx="10515600" cy="1263649"/>
          </a:xfrm>
        </p:spPr>
        <p:txBody>
          <a:bodyPr>
            <a:normAutofit/>
          </a:bodyPr>
          <a:lstStyle/>
          <a:p>
            <a:pPr algn="ctr"/>
            <a:r>
              <a:rPr lang="en-IN" sz="4000" b="1" u="sng" cap="all" dirty="0">
                <a:solidFill>
                  <a:srgbClr val="444444"/>
                </a:solidFill>
                <a:effectLst/>
                <a:ea typeface="Times New Roman" panose="02020603050405020304" pitchFamily="18" charset="0"/>
                <a:cs typeface="Times New Roman" panose="02020603050405020304" pitchFamily="18" charset="0"/>
              </a:rPr>
              <a:t>Vulnerability Details</a:t>
            </a:r>
            <a:endParaRPr lang="en-IN" sz="4000" b="1" u="sng" dirty="0"/>
          </a:p>
        </p:txBody>
      </p:sp>
      <p:sp>
        <p:nvSpPr>
          <p:cNvPr id="3" name="Content Placeholder 2">
            <a:extLst>
              <a:ext uri="{FF2B5EF4-FFF2-40B4-BE49-F238E27FC236}">
                <a16:creationId xmlns:a16="http://schemas.microsoft.com/office/drawing/2014/main" id="{D0870AE7-75C8-4B36-92DB-FD11DE02FC36}"/>
              </a:ext>
            </a:extLst>
          </p:cNvPr>
          <p:cNvSpPr>
            <a:spLocks noGrp="1"/>
          </p:cNvSpPr>
          <p:nvPr>
            <p:ph idx="1"/>
          </p:nvPr>
        </p:nvSpPr>
        <p:spPr>
          <a:xfrm>
            <a:off x="838200" y="1628775"/>
            <a:ext cx="10648950" cy="4933950"/>
          </a:xfrm>
        </p:spPr>
        <p:txBody>
          <a:bodyPr>
            <a:normAutofit/>
          </a:bodyPr>
          <a:lstStyle/>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  identified a Boolean-based SQL injection, which occurs when data input by a user is interpreted as a SQL command rather than as normal data by the backend database.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Boolean-based SQL injection is a technique which relies on sending an SQL query to the database. This injection technique forces the application to return a different result, depending on the query. Depending on the Boolean result (TRUE or FALSE)</a:t>
            </a:r>
          </a:p>
          <a:p>
            <a:pPr>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Even though it is a slow attack this will help the hacker to enumerate the database.</a:t>
            </a: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is an extremely common vulnerability and its successful exploitation can have critical implications.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It has been confirmed that the vulnerability by executing a test SQL query on the backend database.</a:t>
            </a:r>
          </a:p>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In these tests, SQL injection was not obvious, but the different responses from the page based on the injection test allowed us to identify and confirm the SQL injection.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14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FD95-B493-4BBA-ADA8-41AB08D218F1}"/>
              </a:ext>
            </a:extLst>
          </p:cNvPr>
          <p:cNvSpPr>
            <a:spLocks noGrp="1"/>
          </p:cNvSpPr>
          <p:nvPr>
            <p:ph type="title"/>
          </p:nvPr>
        </p:nvSpPr>
        <p:spPr>
          <a:xfrm>
            <a:off x="1095375" y="395510"/>
            <a:ext cx="8911687" cy="1280890"/>
          </a:xfrm>
        </p:spPr>
        <p:txBody>
          <a:bodyPr>
            <a:normAutofit/>
          </a:bodyPr>
          <a:lstStyle/>
          <a:p>
            <a:pPr algn="ctr"/>
            <a:r>
              <a:rPr lang="en-IN" b="1" u="sng" cap="all" dirty="0">
                <a:solidFill>
                  <a:srgbClr val="444444"/>
                </a:solidFill>
                <a:effectLst/>
                <a:ea typeface="Times New Roman" panose="02020603050405020304" pitchFamily="18" charset="0"/>
                <a:cs typeface="Times New Roman" panose="02020603050405020304" pitchFamily="18" charset="0"/>
              </a:rPr>
              <a:t>Impact</a:t>
            </a:r>
            <a:endParaRPr lang="en-IN" u="sng" dirty="0">
              <a:cs typeface="Times New Roman" panose="02020603050405020304" pitchFamily="18" charset="0"/>
            </a:endParaRPr>
          </a:p>
        </p:txBody>
      </p:sp>
      <p:sp>
        <p:nvSpPr>
          <p:cNvPr id="5" name="Rectangle 2">
            <a:extLst>
              <a:ext uri="{FF2B5EF4-FFF2-40B4-BE49-F238E27FC236}">
                <a16:creationId xmlns:a16="http://schemas.microsoft.com/office/drawing/2014/main" id="{C3734BDA-A049-4D08-BD2A-A214FB901981}"/>
              </a:ext>
            </a:extLst>
          </p:cNvPr>
          <p:cNvSpPr>
            <a:spLocks noGrp="1" noChangeArrowheads="1"/>
          </p:cNvSpPr>
          <p:nvPr>
            <p:ph idx="1"/>
          </p:nvPr>
        </p:nvSpPr>
        <p:spPr bwMode="auto">
          <a:xfrm>
            <a:off x="1095375" y="1429116"/>
            <a:ext cx="10591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Depending on the backend database, the database connection settings and the operating system,</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an attacker can mount one or more of the following type of attacks successfully:</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Reading, updating and deleting arbitrary data/tables from the database</a:t>
            </a:r>
            <a:endParaRPr kumimoji="0" lang="en-US" altLang="en-US" sz="24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Executing commands on the underlying operating system</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Gain full access to the database server. </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Gain a reverse shell to the database server and execute commands on the underlying operating system.</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Access the database with full permissions, where it may be possible to read, update or delete arbitrary data from the database.</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Depending on the platform and the database system user, an attacker might carry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out a privilege escalation attack to gain administrator access to the target system.</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70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B13D-A573-4011-9977-06FFEF04F317}"/>
              </a:ext>
            </a:extLst>
          </p:cNvPr>
          <p:cNvSpPr>
            <a:spLocks noGrp="1"/>
          </p:cNvSpPr>
          <p:nvPr>
            <p:ph type="title"/>
          </p:nvPr>
        </p:nvSpPr>
        <p:spPr>
          <a:xfrm>
            <a:off x="1488025" y="462185"/>
            <a:ext cx="8911687" cy="1280890"/>
          </a:xfrm>
        </p:spPr>
        <p:txBody>
          <a:bodyPr/>
          <a:lstStyle/>
          <a:p>
            <a:pPr algn="ctr"/>
            <a:r>
              <a:rPr lang="en-US" b="1" u="sng" dirty="0"/>
              <a:t>Action to Take</a:t>
            </a:r>
            <a:endParaRPr lang="en-IN" b="1" u="sng" dirty="0"/>
          </a:p>
        </p:txBody>
      </p:sp>
      <p:sp>
        <p:nvSpPr>
          <p:cNvPr id="3" name="Content Placeholder 2">
            <a:extLst>
              <a:ext uri="{FF2B5EF4-FFF2-40B4-BE49-F238E27FC236}">
                <a16:creationId xmlns:a16="http://schemas.microsoft.com/office/drawing/2014/main" id="{DCE3F0FC-C730-458D-AF40-3C3883EF45FB}"/>
              </a:ext>
            </a:extLst>
          </p:cNvPr>
          <p:cNvSpPr>
            <a:spLocks noGrp="1"/>
          </p:cNvSpPr>
          <p:nvPr>
            <p:ph idx="1"/>
          </p:nvPr>
        </p:nvSpPr>
        <p:spPr>
          <a:xfrm>
            <a:off x="1638300" y="2238375"/>
            <a:ext cx="8915400" cy="3777622"/>
          </a:xfrm>
        </p:spPr>
        <p:txBody>
          <a:bodyPr>
            <a:normAutofit fontScale="92500" lnSpcReduction="10000"/>
          </a:bodyPr>
          <a:lstStyle/>
          <a:p>
            <a:pPr marL="342900" lvl="0" indent="-342900">
              <a:lnSpc>
                <a:spcPct val="107000"/>
              </a:lnSpc>
              <a:spcAft>
                <a:spcPts val="800"/>
              </a:spcAft>
              <a:buFont typeface="+mj-lt"/>
              <a:buAutoNum type="arabicPeriod"/>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If you are not using a database access layer (DAL), consider using one. This will help you centralize the issue. You can also use ORM (</a:t>
            </a:r>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object relational mapping</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Most of the ORM systems use only parameterized queries and this can solve the whole SQL injection problem.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Locate all of the dynamically generated SQL queries and convert them to parameterized queries. (</a:t>
            </a:r>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If you decide to use a DAL/ORM, change all legacy code to use these new libraries.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Use your weblogs and application logs to see if there were any previous but undetected attacks to this resource.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71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F24A-3230-42AF-AA22-E30D2CA75CBE}"/>
              </a:ext>
            </a:extLst>
          </p:cNvPr>
          <p:cNvSpPr>
            <a:spLocks noGrp="1"/>
          </p:cNvSpPr>
          <p:nvPr>
            <p:ph type="title"/>
          </p:nvPr>
        </p:nvSpPr>
        <p:spPr>
          <a:xfrm>
            <a:off x="457200" y="292894"/>
            <a:ext cx="10515600" cy="800099"/>
          </a:xfrm>
        </p:spPr>
        <p:txBody>
          <a:bodyPr/>
          <a:lstStyle/>
          <a:p>
            <a:pPr algn="ctr"/>
            <a:r>
              <a:rPr lang="en-US" b="1" u="sng" dirty="0"/>
              <a:t>Remedy</a:t>
            </a:r>
            <a:endParaRPr lang="en-IN" b="1" u="sng" dirty="0"/>
          </a:p>
        </p:txBody>
      </p:sp>
      <p:sp>
        <p:nvSpPr>
          <p:cNvPr id="3" name="Content Placeholder 2">
            <a:extLst>
              <a:ext uri="{FF2B5EF4-FFF2-40B4-BE49-F238E27FC236}">
                <a16:creationId xmlns:a16="http://schemas.microsoft.com/office/drawing/2014/main" id="{82BD3280-17BA-4703-848A-ABD6046247A7}"/>
              </a:ext>
            </a:extLst>
          </p:cNvPr>
          <p:cNvSpPr>
            <a:spLocks noGrp="1"/>
          </p:cNvSpPr>
          <p:nvPr>
            <p:ph idx="1"/>
          </p:nvPr>
        </p:nvSpPr>
        <p:spPr>
          <a:xfrm>
            <a:off x="838200" y="1321593"/>
            <a:ext cx="10515600" cy="5243513"/>
          </a:xfrm>
        </p:spPr>
        <p:txBody>
          <a:bodyPr>
            <a:noAutofit/>
          </a:bodyPr>
          <a:lstStyle/>
          <a:p>
            <a:pPr>
              <a:lnSpc>
                <a:spcPct val="107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best way to protect your code against SQL injections is using parameterized queries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prepared statements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Almost all modern languages provide built-in libraries for this. Wherever possible, do not create dynamic SQL queries or SQL queries with string concatenation.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spc="-5" dirty="0">
                <a:solidFill>
                  <a:srgbClr val="3F3E3E"/>
                </a:solidFill>
                <a:effectLst/>
                <a:latin typeface="Times New Roman" panose="02020603050405020304" pitchFamily="18" charset="0"/>
                <a:ea typeface="Calibri" panose="020F0502020204030204" pitchFamily="34" charset="0"/>
                <a:cs typeface="Times New Roman" panose="02020603050405020304" pitchFamily="18" charset="0"/>
              </a:rPr>
              <a:t>Create a database user with the least possible permissions for your application and connect to the database with that user. Always follow the principle of providing the least privileges for all users and applications.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200"/>
              </a:spcBef>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Primary Defences:</a:t>
            </a:r>
          </a:p>
          <a:p>
            <a:pPr>
              <a:lnSpc>
                <a:spcPct val="107000"/>
              </a:lnSpc>
              <a:spcBef>
                <a:spcPts val="200"/>
              </a:spcBef>
              <a:buFont typeface="Wingdings" panose="05000000000000000000" pitchFamily="2" charset="2"/>
              <a:buChar char="§"/>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 of prepa</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red statements(With parameterised Queries) </a:t>
            </a:r>
          </a:p>
          <a:p>
            <a:pPr>
              <a:lnSpc>
                <a:spcPct val="107000"/>
              </a:lnSpc>
              <a:spcBef>
                <a:spcPts val="200"/>
              </a:spcBef>
              <a:buFont typeface="Wingdings" panose="05000000000000000000" pitchFamily="2"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 of stored Procedures</a:t>
            </a:r>
          </a:p>
          <a:p>
            <a:pPr>
              <a:lnSpc>
                <a:spcPct val="107000"/>
              </a:lnSpc>
              <a:spcBef>
                <a:spcPts val="200"/>
              </a:spcBef>
              <a:buFont typeface="Wingdings" panose="05000000000000000000" pitchFamily="2" charset="2"/>
              <a:buChar char="§"/>
            </a:pP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White list input validation.</a:t>
            </a:r>
          </a:p>
          <a:p>
            <a:pPr>
              <a:lnSpc>
                <a:spcPct val="107000"/>
              </a:lnSpc>
              <a:spcBef>
                <a:spcPts val="200"/>
              </a:spcBef>
              <a:buFont typeface="Wingdings" panose="05000000000000000000" pitchFamily="2" charset="2"/>
              <a:buChar char="§"/>
            </a:pP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Escaping all users supplied input </a:t>
            </a:r>
          </a:p>
          <a:p>
            <a:pPr>
              <a:lnSpc>
                <a:spcPct val="107000"/>
              </a:lnSpc>
              <a:spcBef>
                <a:spcPts val="200"/>
              </a:spcBef>
              <a:buFont typeface="Wingdings" panose="05000000000000000000" pitchFamily="2" charset="2"/>
              <a:buChar char="§"/>
            </a:pPr>
            <a:r>
              <a:rPr lang="en-IN" sz="2000"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Enforcing list privilege</a:t>
            </a:r>
          </a:p>
          <a:p>
            <a:pPr>
              <a:lnSpc>
                <a:spcPct val="107000"/>
              </a:lnSpc>
              <a:spcBef>
                <a:spcPts val="200"/>
              </a:spcBef>
              <a:buFont typeface="Wingdings" panose="05000000000000000000" pitchFamily="2" charset="2"/>
              <a:buChar char="§"/>
            </a:pPr>
            <a:r>
              <a:rPr lang="en-IN" sz="2000"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Performing white list input validation  as a secondary </a:t>
            </a:r>
            <a:r>
              <a:rPr lang="en-IN" sz="2000" dirty="0" err="1">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defense</a:t>
            </a:r>
            <a:r>
              <a:rPr lang="en-IN" sz="2000"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192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E4C7-A528-443F-9401-2471F2B9C582}"/>
              </a:ext>
            </a:extLst>
          </p:cNvPr>
          <p:cNvSpPr>
            <a:spLocks noGrp="1"/>
          </p:cNvSpPr>
          <p:nvPr>
            <p:ph type="title"/>
          </p:nvPr>
        </p:nvSpPr>
        <p:spPr/>
        <p:txBody>
          <a:bodyPr/>
          <a:lstStyle/>
          <a:p>
            <a:pPr algn="ctr"/>
            <a:r>
              <a:rPr lang="en-US" b="1" u="sng" dirty="0"/>
              <a:t>Screenshot</a:t>
            </a:r>
            <a:endParaRPr lang="en-IN" b="1" u="sng" dirty="0"/>
          </a:p>
        </p:txBody>
      </p:sp>
      <p:pic>
        <p:nvPicPr>
          <p:cNvPr id="5" name="Content Placeholder 4">
            <a:extLst>
              <a:ext uri="{FF2B5EF4-FFF2-40B4-BE49-F238E27FC236}">
                <a16:creationId xmlns:a16="http://schemas.microsoft.com/office/drawing/2014/main" id="{412B80CF-E191-4C2D-B050-7AB4801BF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2519710"/>
            <a:ext cx="8915400" cy="3006030"/>
          </a:xfrm>
        </p:spPr>
      </p:pic>
    </p:spTree>
    <p:extLst>
      <p:ext uri="{BB962C8B-B14F-4D97-AF65-F5344CB8AC3E}">
        <p14:creationId xmlns:p14="http://schemas.microsoft.com/office/powerpoint/2010/main" val="23096988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137</TotalTime>
  <Words>730</Words>
  <Application>Microsoft Office PowerPoint</Application>
  <PresentationFormat>Widescreen</PresentationFormat>
  <Paragraphs>63</Paragraphs>
  <Slides>12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Wisp</vt:lpstr>
      <vt:lpstr>Task 3 vulnerability report </vt:lpstr>
      <vt:lpstr>Index</vt:lpstr>
      <vt:lpstr>Basic Information</vt:lpstr>
      <vt:lpstr>Steps to reproduce </vt:lpstr>
      <vt:lpstr>Vulnerability Details</vt:lpstr>
      <vt:lpstr>Impact</vt:lpstr>
      <vt:lpstr>Action to Take</vt:lpstr>
      <vt:lpstr>Remedy</vt:lpstr>
      <vt:lpstr>Screenshot</vt:lpstr>
      <vt:lpstr>Successfully logged in screenshot</vt:lpstr>
      <vt:lpstr>video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vulnerability report </dc:title>
  <dc:creator>Asawari More</dc:creator>
  <cp:lastModifiedBy>Asawari More</cp:lastModifiedBy>
  <cp:revision>2</cp:revision>
  <dcterms:created xsi:type="dcterms:W3CDTF">2021-08-15T17:23:58Z</dcterms:created>
  <dcterms:modified xsi:type="dcterms:W3CDTF">2021-08-16T09:01:31Z</dcterms:modified>
</cp:coreProperties>
</file>