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Average"/>
      <p:regular r:id="rId37"/>
    </p:embeddedFont>
    <p:embeddedFont>
      <p:font typeface="Oswald"/>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Average-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Oswald-bold.fntdata"/><Relationship Id="rId16" Type="http://schemas.openxmlformats.org/officeDocument/2006/relationships/slide" Target="slides/slide11.xml"/><Relationship Id="rId38" Type="http://schemas.openxmlformats.org/officeDocument/2006/relationships/font" Target="fonts/Oswald-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d586b21e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d586b21e4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d586b21e4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d586b21e4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d586b21e4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d586b21e4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d586b21e4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d586b21e4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d586b21e4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0d586b21e4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d586b21e4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d586b21e4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d586b21e4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d586b21e4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d586b21e4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d586b21e4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d586b21e4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0d586b21e4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0d586b21e4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0d586b21e4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d586b21e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d586b21e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d586b21e4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0d586b21e4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d586b21e4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0d586b21e4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function takes in arguments for the aspects that will be different about each book - the title, author, and number of pages. It then sets the initial properties of the object based on those arguments, using the this keyword. When we use this in an object, we are referring to the current instance of an object, referring to itself. We need to store the properties on this to make sure we can remember them later.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0d586b21e4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0d586b21e4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0d586b21e4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0d586b21e4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1242C"/>
                </a:solidFill>
                <a:highlight>
                  <a:srgbClr val="FFFFFF"/>
                </a:highlight>
              </a:rPr>
              <a:t>If we pass the arguments into the constructor function but do not explicitly store them on </a:t>
            </a:r>
            <a:r>
              <a:rPr lang="en" sz="1500">
                <a:solidFill>
                  <a:srgbClr val="21242C"/>
                </a:solidFill>
                <a:highlight>
                  <a:srgbClr val="FFFFFF"/>
                </a:highlight>
                <a:latin typeface="Courier New"/>
                <a:ea typeface="Courier New"/>
                <a:cs typeface="Courier New"/>
                <a:sym typeface="Courier New"/>
              </a:rPr>
              <a:t>this</a:t>
            </a:r>
            <a:r>
              <a:rPr lang="en" sz="1500">
                <a:solidFill>
                  <a:srgbClr val="21242C"/>
                </a:solidFill>
                <a:highlight>
                  <a:srgbClr val="FFFFFF"/>
                </a:highlight>
              </a:rPr>
              <a:t>, then we will </a:t>
            </a:r>
            <a:r>
              <a:rPr i="1" lang="en" sz="1500">
                <a:solidFill>
                  <a:srgbClr val="21242C"/>
                </a:solidFill>
                <a:highlight>
                  <a:srgbClr val="FFFFFF"/>
                </a:highlight>
              </a:rPr>
              <a:t>not</a:t>
            </a:r>
            <a:r>
              <a:rPr lang="en" sz="1500">
                <a:solidFill>
                  <a:srgbClr val="21242C"/>
                </a:solidFill>
                <a:highlight>
                  <a:srgbClr val="FFFFFF"/>
                </a:highlight>
              </a:rPr>
              <a:t> be able to access them later! The object will have long forgotten about them.</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0d586b21e4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0d586b21e4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1242C"/>
                </a:solidFill>
                <a:highlight>
                  <a:srgbClr val="FFFFFF"/>
                </a:highlight>
              </a:rPr>
              <a:t>It's like how we would define a function normally, except that we hang it off the </a:t>
            </a:r>
            <a:r>
              <a:rPr lang="en" sz="1500">
                <a:solidFill>
                  <a:srgbClr val="21242C"/>
                </a:solidFill>
                <a:highlight>
                  <a:srgbClr val="FFFFFF"/>
                </a:highlight>
                <a:latin typeface="Courier New"/>
                <a:ea typeface="Courier New"/>
                <a:cs typeface="Courier New"/>
                <a:sym typeface="Courier New"/>
              </a:rPr>
              <a:t>Book</a:t>
            </a:r>
            <a:r>
              <a:rPr lang="en" sz="1500">
                <a:solidFill>
                  <a:srgbClr val="21242C"/>
                </a:solidFill>
                <a:highlight>
                  <a:srgbClr val="FFFFFF"/>
                </a:highlight>
              </a:rPr>
              <a:t>'s prototype instead of just defining it globally. That's how JavaScript knows that this is a function that can be called on any </a:t>
            </a:r>
            <a:r>
              <a:rPr lang="en" sz="1500">
                <a:solidFill>
                  <a:srgbClr val="21242C"/>
                </a:solidFill>
                <a:highlight>
                  <a:srgbClr val="FFFFFF"/>
                </a:highlight>
                <a:latin typeface="Courier New"/>
                <a:ea typeface="Courier New"/>
                <a:cs typeface="Courier New"/>
                <a:sym typeface="Courier New"/>
              </a:rPr>
              <a:t>Book</a:t>
            </a:r>
            <a:r>
              <a:rPr lang="en" sz="1500">
                <a:solidFill>
                  <a:srgbClr val="21242C"/>
                </a:solidFill>
                <a:highlight>
                  <a:srgbClr val="FFFFFF"/>
                </a:highlight>
              </a:rPr>
              <a:t> object, and that this function should have access to the </a:t>
            </a:r>
            <a:r>
              <a:rPr lang="en" sz="1500">
                <a:solidFill>
                  <a:srgbClr val="21242C"/>
                </a:solidFill>
                <a:highlight>
                  <a:srgbClr val="FFFFFF"/>
                </a:highlight>
                <a:latin typeface="Courier New"/>
                <a:ea typeface="Courier New"/>
                <a:cs typeface="Courier New"/>
                <a:sym typeface="Courier New"/>
              </a:rPr>
              <a:t>this</a:t>
            </a:r>
            <a:r>
              <a:rPr lang="en" sz="1500">
                <a:solidFill>
                  <a:srgbClr val="21242C"/>
                </a:solidFill>
                <a:highlight>
                  <a:srgbClr val="FFFFFF"/>
                </a:highlight>
              </a:rPr>
              <a:t> of the book that it's called on.</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0d586b21e4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0d586b21e4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500">
                <a:solidFill>
                  <a:srgbClr val="21242C"/>
                </a:solidFill>
                <a:highlight>
                  <a:srgbClr val="FFFFFF"/>
                </a:highlight>
              </a:rPr>
              <a:t>That code gives us three books that are similar - they all have the same types of properties and behavior, but also different. Sweet!</a:t>
            </a:r>
            <a:endParaRPr sz="1500">
              <a:solidFill>
                <a:srgbClr val="21242C"/>
              </a:solidFill>
              <a:highlight>
                <a:srgbClr val="FFFFFF"/>
              </a:highlight>
            </a:endParaRPr>
          </a:p>
          <a:p>
            <a:pPr indent="0" lvl="0" marL="0" rtl="0" algn="l">
              <a:lnSpc>
                <a:spcPct val="150000"/>
              </a:lnSpc>
              <a:spcBef>
                <a:spcPts val="2400"/>
              </a:spcBef>
              <a:spcAft>
                <a:spcPts val="2400"/>
              </a:spcAft>
              <a:buNone/>
            </a:pPr>
            <a:r>
              <a:rPr lang="en" sz="1500">
                <a:solidFill>
                  <a:srgbClr val="21242C"/>
                </a:solidFill>
                <a:highlight>
                  <a:srgbClr val="FFFFFF"/>
                </a:highlight>
              </a:rPr>
              <a:t>Now, if you think about the world, cats and dogs are different types of objects, so you'd probably create different object types for them if you were programming a </a:t>
            </a:r>
            <a:r>
              <a:rPr lang="en" sz="1500">
                <a:solidFill>
                  <a:srgbClr val="21242C"/>
                </a:solidFill>
                <a:highlight>
                  <a:srgbClr val="FFFFFF"/>
                </a:highlight>
                <a:latin typeface="Courier New"/>
                <a:ea typeface="Courier New"/>
                <a:cs typeface="Courier New"/>
                <a:sym typeface="Courier New"/>
              </a:rPr>
              <a:t>Cat</a:t>
            </a:r>
            <a:r>
              <a:rPr lang="en" sz="1500">
                <a:solidFill>
                  <a:srgbClr val="21242C"/>
                </a:solidFill>
                <a:highlight>
                  <a:srgbClr val="FFFFFF"/>
                </a:highlight>
              </a:rPr>
              <a:t> and a </a:t>
            </a:r>
            <a:r>
              <a:rPr lang="en" sz="1500">
                <a:solidFill>
                  <a:srgbClr val="21242C"/>
                </a:solidFill>
                <a:highlight>
                  <a:srgbClr val="FFFFFF"/>
                </a:highlight>
                <a:latin typeface="Courier New"/>
                <a:ea typeface="Courier New"/>
                <a:cs typeface="Courier New"/>
                <a:sym typeface="Courier New"/>
              </a:rPr>
              <a:t>Dog</a:t>
            </a:r>
            <a:r>
              <a:rPr lang="en" sz="1500">
                <a:solidFill>
                  <a:srgbClr val="21242C"/>
                </a:solidFill>
                <a:highlight>
                  <a:srgbClr val="FFFFFF"/>
                </a:highlight>
              </a:rPr>
              <a:t>. A cat would </a:t>
            </a:r>
            <a:r>
              <a:rPr lang="en" sz="1500">
                <a:solidFill>
                  <a:srgbClr val="21242C"/>
                </a:solidFill>
                <a:highlight>
                  <a:srgbClr val="FFFFFF"/>
                </a:highlight>
                <a:latin typeface="Courier New"/>
                <a:ea typeface="Courier New"/>
                <a:cs typeface="Courier New"/>
                <a:sym typeface="Courier New"/>
              </a:rPr>
              <a:t>meow()</a:t>
            </a:r>
            <a:r>
              <a:rPr lang="en" sz="1500">
                <a:solidFill>
                  <a:srgbClr val="21242C"/>
                </a:solidFill>
                <a:highlight>
                  <a:srgbClr val="FFFFFF"/>
                </a:highlight>
              </a:rPr>
              <a:t>, a dog would </a:t>
            </a:r>
            <a:r>
              <a:rPr lang="en" sz="1500">
                <a:solidFill>
                  <a:srgbClr val="21242C"/>
                </a:solidFill>
                <a:highlight>
                  <a:srgbClr val="FFFFFF"/>
                </a:highlight>
                <a:latin typeface="Courier New"/>
                <a:ea typeface="Courier New"/>
                <a:cs typeface="Courier New"/>
                <a:sym typeface="Courier New"/>
              </a:rPr>
              <a:t>bark()</a:t>
            </a:r>
            <a:r>
              <a:rPr lang="en" sz="1500">
                <a:solidFill>
                  <a:srgbClr val="21242C"/>
                </a:solidFill>
                <a:highlight>
                  <a:srgbClr val="FFFFFF"/>
                </a:highlight>
              </a:rPr>
              <a:t>. But they're also similar- both a cat and dog would </a:t>
            </a:r>
            <a:r>
              <a:rPr lang="en" sz="1500">
                <a:solidFill>
                  <a:srgbClr val="21242C"/>
                </a:solidFill>
                <a:highlight>
                  <a:srgbClr val="FFFFFF"/>
                </a:highlight>
                <a:latin typeface="Courier New"/>
                <a:ea typeface="Courier New"/>
                <a:cs typeface="Courier New"/>
                <a:sym typeface="Courier New"/>
              </a:rPr>
              <a:t>eat()</a:t>
            </a:r>
            <a:r>
              <a:rPr lang="en" sz="1500">
                <a:solidFill>
                  <a:srgbClr val="21242C"/>
                </a:solidFill>
                <a:highlight>
                  <a:srgbClr val="FFFFFF"/>
                </a:highlight>
              </a:rPr>
              <a:t>, they both have an </a:t>
            </a:r>
            <a:r>
              <a:rPr lang="en" sz="1500">
                <a:solidFill>
                  <a:srgbClr val="21242C"/>
                </a:solidFill>
                <a:highlight>
                  <a:srgbClr val="FFFFFF"/>
                </a:highlight>
                <a:latin typeface="Courier New"/>
                <a:ea typeface="Courier New"/>
                <a:cs typeface="Courier New"/>
                <a:sym typeface="Courier New"/>
              </a:rPr>
              <a:t>age</a:t>
            </a:r>
            <a:r>
              <a:rPr lang="en" sz="1500">
                <a:solidFill>
                  <a:srgbClr val="21242C"/>
                </a:solidFill>
                <a:highlight>
                  <a:srgbClr val="FFFFFF"/>
                </a:highlight>
              </a:rPr>
              <a:t>, and a </a:t>
            </a:r>
            <a:r>
              <a:rPr lang="en" sz="1500">
                <a:solidFill>
                  <a:srgbClr val="21242C"/>
                </a:solidFill>
                <a:highlight>
                  <a:srgbClr val="FFFFFF"/>
                </a:highlight>
                <a:latin typeface="Courier New"/>
                <a:ea typeface="Courier New"/>
                <a:cs typeface="Courier New"/>
                <a:sym typeface="Courier New"/>
              </a:rPr>
              <a:t>birth</a:t>
            </a:r>
            <a:r>
              <a:rPr lang="en" sz="1500">
                <a:solidFill>
                  <a:srgbClr val="21242C"/>
                </a:solidFill>
                <a:highlight>
                  <a:srgbClr val="FFFFFF"/>
                </a:highlight>
              </a:rPr>
              <a:t>, and a </a:t>
            </a:r>
            <a:r>
              <a:rPr lang="en" sz="1500">
                <a:solidFill>
                  <a:srgbClr val="21242C"/>
                </a:solidFill>
                <a:highlight>
                  <a:srgbClr val="FFFFFF"/>
                </a:highlight>
                <a:latin typeface="Courier New"/>
                <a:ea typeface="Courier New"/>
                <a:cs typeface="Courier New"/>
                <a:sym typeface="Courier New"/>
              </a:rPr>
              <a:t>death</a:t>
            </a:r>
            <a:r>
              <a:rPr lang="en" sz="1500">
                <a:solidFill>
                  <a:srgbClr val="21242C"/>
                </a:solidFill>
                <a:highlight>
                  <a:srgbClr val="FFFFFF"/>
                </a:highlight>
              </a:rPr>
              <a:t>. They're both mammals, and that means they share a lot in common, even if they're also different.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0d586b21e4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0d586b21e4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0d586b21e4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0d586b21e4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0d586b21e4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0d586b21e4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0d586b21e4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0d586b21e4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0d586b21e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0d586b21e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0d586b21e4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0d586b21e4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0d586b21e4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0d586b21e4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500">
                <a:solidFill>
                  <a:srgbClr val="21242C"/>
                </a:solidFill>
                <a:highlight>
                  <a:srgbClr val="FFFFFF"/>
                </a:highlight>
              </a:rPr>
              <a:t>(Well, we're not really going to burn it, because that's an amazing book, but perhaps if we were stuck in a glacial desert and desperate for warmth and about to die.)</a:t>
            </a:r>
            <a:endParaRPr sz="1500">
              <a:solidFill>
                <a:srgbClr val="21242C"/>
              </a:solidFill>
              <a:highlight>
                <a:srgbClr val="FFFFFF"/>
              </a:highlight>
            </a:endParaRPr>
          </a:p>
          <a:p>
            <a:pPr indent="0" lvl="0" marL="0" rtl="0" algn="l">
              <a:lnSpc>
                <a:spcPct val="150000"/>
              </a:lnSpc>
              <a:spcBef>
                <a:spcPts val="2400"/>
              </a:spcBef>
              <a:spcAft>
                <a:spcPts val="2400"/>
              </a:spcAft>
              <a:buNone/>
            </a:pPr>
            <a:r>
              <a:rPr lang="en" sz="1500">
                <a:solidFill>
                  <a:srgbClr val="21242C"/>
                </a:solidFill>
                <a:highlight>
                  <a:srgbClr val="FFFFFF"/>
                </a:highlight>
              </a:rPr>
              <a:t>And now you can see how we can use object-oriented design principles in JavaScript to create more complex data for your programs and model your program worlds better.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d586b21e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d586b21e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0d586b21e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0d586b21e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d586b21e4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d586b21e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d586b21e4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d586b21e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d586b21e4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d586b21e4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d586b21e4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d586b21e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hyperlink" Target="http://www.youtube.com/watch?v=UAk8Xr89hkI" TargetMode="External"/><Relationship Id="rId4" Type="http://schemas.openxmlformats.org/officeDocument/2006/relationships/image" Target="../media/image1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hyperlink" Target="http://www.youtube.com/watch?v=oNVItdG_Dys" TargetMode="External"/><Relationship Id="rId4" Type="http://schemas.openxmlformats.org/officeDocument/2006/relationships/image" Target="../media/image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hyperlink" Target="http://www.youtube.com/watch?v=FrR8evjLujA" TargetMode="Externa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a:t>
            </a:r>
            <a:r>
              <a:rPr lang="en"/>
              <a:t>bject-Oriented Design</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Mr Mack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SmileyFace</a:t>
            </a:r>
            <a:endParaRPr/>
          </a:p>
        </p:txBody>
      </p:sp>
      <p:sp>
        <p:nvSpPr>
          <p:cNvPr id="126" name="Google Shape;126;p22"/>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Add a speak method</a:t>
            </a:r>
            <a:endParaRPr/>
          </a:p>
        </p:txBody>
      </p:sp>
      <p:sp>
        <p:nvSpPr>
          <p:cNvPr id="127" name="Google Shape;127;p22"/>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lnSpcReduction="20000"/>
          </a:bodyPr>
          <a:lstStyle/>
          <a:p>
            <a:pPr indent="0" lvl="0" marL="0" rtl="0" algn="l">
              <a:spcBef>
                <a:spcPts val="0"/>
              </a:spcBef>
              <a:spcAft>
                <a:spcPts val="0"/>
              </a:spcAft>
              <a:buNone/>
            </a:pPr>
            <a:r>
              <a:rPr lang="en"/>
              <a:t>Now, add a speak method that will allow you to make the SmileyFace talk. The speak method should accept a parameter - a string - and display that next to the smiley using the text command. Then call it to make sure it works!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If you don't remember what a parameter is, it's a good time to rewatch the talk-through about them in the Functions section.</a:t>
            </a:r>
            <a:endParaRPr/>
          </a:p>
        </p:txBody>
      </p:sp>
      <p:pic>
        <p:nvPicPr>
          <p:cNvPr id="128" name="Google Shape;128;p22"/>
          <p:cNvPicPr preferRelativeResize="0"/>
          <p:nvPr/>
        </p:nvPicPr>
        <p:blipFill>
          <a:blip r:embed="rId3">
            <a:alphaModFix/>
          </a:blip>
          <a:stretch>
            <a:fillRect/>
          </a:stretch>
        </p:blipFill>
        <p:spPr>
          <a:xfrm>
            <a:off x="787913" y="3498350"/>
            <a:ext cx="3000375" cy="1181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SmileyFace</a:t>
            </a:r>
            <a:endParaRPr/>
          </a:p>
        </p:txBody>
      </p:sp>
      <p:sp>
        <p:nvSpPr>
          <p:cNvPr id="134" name="Google Shape;134;p23"/>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More smileys! MORE!</a:t>
            </a:r>
            <a:endParaRPr/>
          </a:p>
        </p:txBody>
      </p:sp>
      <p:sp>
        <p:nvSpPr>
          <p:cNvPr id="135" name="Google Shape;135;p2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Now, make more smileys using your SmileyFace object, at different locations with different messages.</a:t>
            </a:r>
            <a:endParaRPr/>
          </a:p>
        </p:txBody>
      </p:sp>
      <p:pic>
        <p:nvPicPr>
          <p:cNvPr id="136" name="Google Shape;136;p23"/>
          <p:cNvPicPr preferRelativeResize="0"/>
          <p:nvPr/>
        </p:nvPicPr>
        <p:blipFill>
          <a:blip r:embed="rId3">
            <a:alphaModFix/>
          </a:blip>
          <a:stretch>
            <a:fillRect/>
          </a:stretch>
        </p:blipFill>
        <p:spPr>
          <a:xfrm>
            <a:off x="1212513" y="3749150"/>
            <a:ext cx="2151182" cy="776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Object Inheritance</a:t>
            </a:r>
            <a:endParaRPr/>
          </a:p>
        </p:txBody>
      </p:sp>
      <p:pic>
        <p:nvPicPr>
          <p:cNvPr descr="Pamela shows how objects can inherit and re-use the code of other object types.&#10;&#10;Practice this lesson yourself on KhanAcademy.org right now: &#10;https://www.khanacademy.org/computing/computer-programming/programming/object-oriented/p/challenge-flower-grower?utm_source=YT&amp;utm_medium=Desc&amp;utm_campaign=computerprogramming&#10;&#10;Watch the next lesson: https://www.khanacademy.org/computing/computer-programming/programming/good-practices/p/planning-with-pseudo-code?utm_source=YT&amp;utm_medium=Desc&amp;utm_campaign=computerprogramming&#10;&#10;Missed the previous lesson? https://www.khanacademy.org/computing/computer-programming/programming/object-oriented/pt/object-methods?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142" name="Google Shape;142;p24" title="Object Inheritance | Intro to JS: Drawing &amp; Animation | Computer Programming | Khan Academy">
            <a:hlinkClick r:id="rId3"/>
          </p:cNvPr>
          <p:cNvPicPr preferRelativeResize="0"/>
          <p:nvPr/>
        </p:nvPicPr>
        <p:blipFill>
          <a:blip r:embed="rId4">
            <a:alphaModFix/>
          </a:blip>
          <a:stretch>
            <a:fillRect/>
          </a:stretch>
        </p:blipFill>
        <p:spPr>
          <a:xfrm>
            <a:off x="2286000" y="4558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Flower Grower</a:t>
            </a:r>
            <a:endParaRPr/>
          </a:p>
        </p:txBody>
      </p:sp>
      <p:sp>
        <p:nvSpPr>
          <p:cNvPr id="148" name="Google Shape;148;p25"/>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Add more flowers</a:t>
            </a:r>
            <a:endParaRPr/>
          </a:p>
        </p:txBody>
      </p:sp>
      <p:sp>
        <p:nvSpPr>
          <p:cNvPr id="149" name="Google Shape;149;p2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62500" lnSpcReduction="20000"/>
          </a:bodyPr>
          <a:lstStyle/>
          <a:p>
            <a:pPr indent="0" lvl="0" marL="0" rtl="0" algn="l">
              <a:spcBef>
                <a:spcPts val="0"/>
              </a:spcBef>
              <a:spcAft>
                <a:spcPts val="0"/>
              </a:spcAft>
              <a:buNone/>
            </a:pPr>
            <a:r>
              <a:rPr lang="en"/>
              <a:t>This program creates two flowers, tulip (an instance of the Tulip type) and sunflower (an instance of the Sunflower type). The drawScene function draws these flowers by calling their draw methods. The mouseClicked function makes these flowers change height, when you click the mouse, by calling their growBy methods.</a:t>
            </a:r>
            <a:endParaRPr/>
          </a:p>
          <a:p>
            <a:pPr indent="0" lvl="0" marL="0" rtl="0" algn="l">
              <a:spcBef>
                <a:spcPts val="1200"/>
              </a:spcBef>
              <a:spcAft>
                <a:spcPts val="0"/>
              </a:spcAft>
              <a:buNone/>
            </a:pPr>
            <a:r>
              <a:rPr lang="en"/>
              <a:t>Play around with the program to see how it works. When you are done playing around:</a:t>
            </a:r>
            <a:endParaRPr/>
          </a:p>
          <a:p>
            <a:pPr indent="0" lvl="0" marL="0" rtl="0" algn="l">
              <a:spcBef>
                <a:spcPts val="1200"/>
              </a:spcBef>
              <a:spcAft>
                <a:spcPts val="0"/>
              </a:spcAft>
              <a:buNone/>
            </a:pPr>
            <a:r>
              <a:rPr lang="en"/>
              <a:t>- add one more flower of the Tulip type</a:t>
            </a:r>
            <a:endParaRPr/>
          </a:p>
          <a:p>
            <a:pPr indent="0" lvl="0" marL="0" rtl="0" algn="l">
              <a:spcBef>
                <a:spcPts val="1200"/>
              </a:spcBef>
              <a:spcAft>
                <a:spcPts val="0"/>
              </a:spcAft>
              <a:buNone/>
            </a:pPr>
            <a:r>
              <a:rPr lang="en"/>
              <a:t>- add one more flower of the Sunflower type</a:t>
            </a:r>
            <a:endParaRPr/>
          </a:p>
          <a:p>
            <a:pPr indent="0" lvl="0" marL="0" rtl="0" algn="l">
              <a:spcBef>
                <a:spcPts val="1200"/>
              </a:spcBef>
              <a:spcAft>
                <a:spcPts val="0"/>
              </a:spcAft>
              <a:buNone/>
            </a:pPr>
            <a:r>
              <a:rPr lang="en"/>
              <a:t>- modify the drawScene() function, so that it also draws your new flowers.</a:t>
            </a:r>
            <a:endParaRPr/>
          </a:p>
          <a:p>
            <a:pPr indent="0" lvl="0" marL="0" rtl="0" algn="l">
              <a:spcBef>
                <a:spcPts val="1200"/>
              </a:spcBef>
              <a:spcAft>
                <a:spcPts val="1200"/>
              </a:spcAft>
              <a:buNone/>
            </a:pPr>
            <a:r>
              <a:rPr lang="en"/>
              <a:t>Where you place the code to create a new object instance, like a new flower, is important. A new object instance should be created somewhere below its constructor, but above any code that uses one of its methods or properties.</a:t>
            </a:r>
            <a:endParaRPr/>
          </a:p>
        </p:txBody>
      </p:sp>
      <p:pic>
        <p:nvPicPr>
          <p:cNvPr id="150" name="Google Shape;150;p25"/>
          <p:cNvPicPr preferRelativeResize="0"/>
          <p:nvPr/>
        </p:nvPicPr>
        <p:blipFill>
          <a:blip r:embed="rId3">
            <a:alphaModFix/>
          </a:blip>
          <a:stretch>
            <a:fillRect/>
          </a:stretch>
        </p:blipFill>
        <p:spPr>
          <a:xfrm>
            <a:off x="1083325" y="3394425"/>
            <a:ext cx="2409550" cy="1579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a:t>
            </a:r>
            <a:r>
              <a:rPr lang="en"/>
              <a:t>: Flower Grower</a:t>
            </a:r>
            <a:endParaRPr/>
          </a:p>
        </p:txBody>
      </p:sp>
      <p:sp>
        <p:nvSpPr>
          <p:cNvPr id="156" name="Google Shape;156;p26"/>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Make the new flowers grow</a:t>
            </a:r>
            <a:endParaRPr/>
          </a:p>
        </p:txBody>
      </p:sp>
      <p:sp>
        <p:nvSpPr>
          <p:cNvPr id="157" name="Google Shape;157;p2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92500" lnSpcReduction="20000"/>
          </a:bodyPr>
          <a:lstStyle/>
          <a:p>
            <a:pPr indent="0" lvl="0" marL="0" rtl="0" algn="l">
              <a:spcBef>
                <a:spcPts val="0"/>
              </a:spcBef>
              <a:spcAft>
                <a:spcPts val="0"/>
              </a:spcAft>
              <a:buNone/>
            </a:pPr>
            <a:r>
              <a:rPr lang="en"/>
              <a:t>In the previous step you added two new flowers and drew them. Now you need to make your new flowers grow.</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Recall that, the mouseClicked function makes flowers change height, when you click the mouse, by calling their growBy methods.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Modify the mouseClicked() function, so that it also changes the height of your new flowers.</a:t>
            </a:r>
            <a:endParaRPr/>
          </a:p>
        </p:txBody>
      </p:sp>
      <p:pic>
        <p:nvPicPr>
          <p:cNvPr id="158" name="Google Shape;158;p26"/>
          <p:cNvPicPr preferRelativeResize="0"/>
          <p:nvPr/>
        </p:nvPicPr>
        <p:blipFill>
          <a:blip r:embed="rId3">
            <a:alphaModFix/>
          </a:blip>
          <a:stretch>
            <a:fillRect/>
          </a:stretch>
        </p:blipFill>
        <p:spPr>
          <a:xfrm>
            <a:off x="1172763" y="3315525"/>
            <a:ext cx="2230675" cy="1604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Flower Grower</a:t>
            </a:r>
            <a:endParaRPr/>
          </a:p>
        </p:txBody>
      </p:sp>
      <p:sp>
        <p:nvSpPr>
          <p:cNvPr id="164" name="Google Shape;164;p27"/>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Make a Flower object</a:t>
            </a:r>
            <a:endParaRPr/>
          </a:p>
        </p:txBody>
      </p:sp>
      <p:sp>
        <p:nvSpPr>
          <p:cNvPr id="165" name="Google Shape;165;p2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77500" lnSpcReduction="20000"/>
          </a:bodyPr>
          <a:lstStyle/>
          <a:p>
            <a:pPr indent="0" lvl="0" marL="0" rtl="0" algn="l">
              <a:spcBef>
                <a:spcPts val="0"/>
              </a:spcBef>
              <a:spcAft>
                <a:spcPts val="0"/>
              </a:spcAft>
              <a:buNone/>
            </a:pPr>
            <a:r>
              <a:rPr lang="en"/>
              <a:t>The Tulip and the Sunflower object types share a lot in common - the constructors are the same, and the growBy methods are the same. They're also conceptually similar - both are types of flowers! Now, let's use inheritance to make both these object types extend from a Flower object type.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Make a constructor for the Flower object type.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Where you place the code for a new object type, like Flower, is important. It should be placed somewhere above all of the object types that want to inherit from it.</a:t>
            </a:r>
            <a:endParaRPr/>
          </a:p>
        </p:txBody>
      </p:sp>
      <p:pic>
        <p:nvPicPr>
          <p:cNvPr id="166" name="Google Shape;166;p27"/>
          <p:cNvPicPr preferRelativeResize="0"/>
          <p:nvPr/>
        </p:nvPicPr>
        <p:blipFill>
          <a:blip r:embed="rId3">
            <a:alphaModFix/>
          </a:blip>
          <a:stretch>
            <a:fillRect/>
          </a:stretch>
        </p:blipFill>
        <p:spPr>
          <a:xfrm>
            <a:off x="878400" y="3477250"/>
            <a:ext cx="2819400" cy="1104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Flower Grower</a:t>
            </a:r>
            <a:endParaRPr/>
          </a:p>
        </p:txBody>
      </p:sp>
      <p:sp>
        <p:nvSpPr>
          <p:cNvPr id="172" name="Google Shape;172;p28"/>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Define the growBy method</a:t>
            </a:r>
            <a:endParaRPr/>
          </a:p>
        </p:txBody>
      </p:sp>
      <p:sp>
        <p:nvSpPr>
          <p:cNvPr id="173" name="Google Shape;173;p2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70000" lnSpcReduction="10000"/>
          </a:bodyPr>
          <a:lstStyle/>
          <a:p>
            <a:pPr indent="0" lvl="0" marL="0" rtl="0" algn="l">
              <a:spcBef>
                <a:spcPts val="0"/>
              </a:spcBef>
              <a:spcAft>
                <a:spcPts val="0"/>
              </a:spcAft>
              <a:buNone/>
            </a:pPr>
            <a:r>
              <a:rPr lang="en"/>
              <a:t>The Tulip and Sunflower object types have identical code in their growBy methods. If we wanted to create a new type of flower, we would want the new flower type to use the same code too.</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Add a growBy method to the Flower prototype, so that all flowers will be able to inherit it. The code should be the same as the growBy methods on the Tulip and Sunflower prototypes.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When your code makes changes to an object type's prototype, like adding the method growBy to the Flower prototype, it is good practice to place the code just below the object type's constructor.</a:t>
            </a:r>
            <a:endParaRPr/>
          </a:p>
        </p:txBody>
      </p:sp>
      <p:pic>
        <p:nvPicPr>
          <p:cNvPr id="174" name="Google Shape;174;p28"/>
          <p:cNvPicPr preferRelativeResize="0"/>
          <p:nvPr/>
        </p:nvPicPr>
        <p:blipFill>
          <a:blip r:embed="rId3">
            <a:alphaModFix/>
          </a:blip>
          <a:stretch>
            <a:fillRect/>
          </a:stretch>
        </p:blipFill>
        <p:spPr>
          <a:xfrm>
            <a:off x="883163" y="3956375"/>
            <a:ext cx="2809875" cy="742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Flower Grower</a:t>
            </a:r>
            <a:endParaRPr/>
          </a:p>
        </p:txBody>
      </p:sp>
      <p:sp>
        <p:nvSpPr>
          <p:cNvPr id="180" name="Google Shape;180;p2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Inherit from Flower!</a:t>
            </a:r>
            <a:endParaRPr/>
          </a:p>
        </p:txBody>
      </p:sp>
      <p:sp>
        <p:nvSpPr>
          <p:cNvPr id="181" name="Google Shape;181;p2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70000" lnSpcReduction="10000"/>
          </a:bodyPr>
          <a:lstStyle/>
          <a:p>
            <a:pPr indent="0" lvl="0" marL="0" rtl="0" algn="l">
              <a:spcBef>
                <a:spcPts val="0"/>
              </a:spcBef>
              <a:spcAft>
                <a:spcPts val="0"/>
              </a:spcAft>
              <a:buNone/>
            </a:pPr>
            <a:r>
              <a:rPr lang="en"/>
              <a:t>Now let's actually put your Flower object type to work. Change the Tulip constructor so that it calls the Flower constructor with its arguments, and base the Tulip prototype on the Flower prototype so that it inherits the growBy method.</a:t>
            </a:r>
            <a:endParaRPr/>
          </a:p>
          <a:p>
            <a:pPr indent="0" lvl="0" marL="0" rtl="0" algn="l">
              <a:spcBef>
                <a:spcPts val="1200"/>
              </a:spcBef>
              <a:spcAft>
                <a:spcPts val="0"/>
              </a:spcAft>
              <a:buNone/>
            </a:pPr>
            <a:r>
              <a:rPr lang="en"/>
              <a:t>To avoid errors and prevent overwriting the methods on the Tulip prototype:</a:t>
            </a:r>
            <a:endParaRPr/>
          </a:p>
          <a:p>
            <a:pPr indent="0" lvl="0" marL="0" rtl="0" algn="l">
              <a:spcBef>
                <a:spcPts val="1200"/>
              </a:spcBef>
              <a:spcAft>
                <a:spcPts val="0"/>
              </a:spcAft>
              <a:buNone/>
            </a:pPr>
            <a:r>
              <a:rPr lang="en"/>
              <a:t>- the Tulip constructor should be placed above all of the methods on the Tulip prototype</a:t>
            </a:r>
            <a:endParaRPr/>
          </a:p>
          <a:p>
            <a:pPr indent="0" lvl="0" marL="0" rtl="0" algn="l">
              <a:spcBef>
                <a:spcPts val="1200"/>
              </a:spcBef>
              <a:spcAft>
                <a:spcPts val="0"/>
              </a:spcAft>
              <a:buNone/>
            </a:pPr>
            <a:r>
              <a:rPr lang="en"/>
              <a:t>- the statement for Tulip to inherit from the Flower prototype, should be placed immediately after the Tulip constructor</a:t>
            </a:r>
            <a:endParaRPr/>
          </a:p>
          <a:p>
            <a:pPr indent="0" lvl="0" marL="0" rtl="0" algn="l">
              <a:spcBef>
                <a:spcPts val="1200"/>
              </a:spcBef>
              <a:spcAft>
                <a:spcPts val="1200"/>
              </a:spcAft>
              <a:buNone/>
            </a:pPr>
            <a:r>
              <a:rPr lang="en"/>
              <a:t>You may need to press 'Restart' for the environment to recognize your changes to the Tulip object.</a:t>
            </a:r>
            <a:endParaRPr/>
          </a:p>
        </p:txBody>
      </p:sp>
      <p:pic>
        <p:nvPicPr>
          <p:cNvPr id="182" name="Google Shape;182;p29"/>
          <p:cNvPicPr preferRelativeResize="0"/>
          <p:nvPr/>
        </p:nvPicPr>
        <p:blipFill>
          <a:blip r:embed="rId3">
            <a:alphaModFix/>
          </a:blip>
          <a:stretch>
            <a:fillRect/>
          </a:stretch>
        </p:blipFill>
        <p:spPr>
          <a:xfrm>
            <a:off x="1099150" y="3948975"/>
            <a:ext cx="2377908" cy="776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Flower Grower</a:t>
            </a:r>
            <a:endParaRPr/>
          </a:p>
        </p:txBody>
      </p:sp>
      <p:sp>
        <p:nvSpPr>
          <p:cNvPr id="188" name="Google Shape;188;p30"/>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Inherit from Flower - AGAIN!</a:t>
            </a:r>
            <a:endParaRPr/>
          </a:p>
        </p:txBody>
      </p:sp>
      <p:sp>
        <p:nvSpPr>
          <p:cNvPr id="189" name="Google Shape;189;p3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62500" lnSpcReduction="10000"/>
          </a:bodyPr>
          <a:lstStyle/>
          <a:p>
            <a:pPr indent="0" lvl="0" marL="0" rtl="0" algn="l">
              <a:spcBef>
                <a:spcPts val="0"/>
              </a:spcBef>
              <a:spcAft>
                <a:spcPts val="0"/>
              </a:spcAft>
              <a:buNone/>
            </a:pPr>
            <a:r>
              <a:rPr lang="en"/>
              <a:t>Now let's do the same thing for Sunflower, so that both of your object types are inheriting from the Flower object type.</a:t>
            </a:r>
            <a:endParaRPr/>
          </a:p>
          <a:p>
            <a:pPr indent="0" lvl="0" marL="0" rtl="0" algn="l">
              <a:spcBef>
                <a:spcPts val="1200"/>
              </a:spcBef>
              <a:spcAft>
                <a:spcPts val="0"/>
              </a:spcAft>
              <a:buNone/>
            </a:pPr>
            <a:r>
              <a:rPr lang="en"/>
              <a:t>Change the Sunflower constructor so that it calls the Flower constructor with its arguments, and base the Sunflower prototype on the Flower prototype so that it inherits the growBy method.</a:t>
            </a:r>
            <a:endParaRPr/>
          </a:p>
          <a:p>
            <a:pPr indent="0" lvl="0" marL="0" rtl="0" algn="l">
              <a:spcBef>
                <a:spcPts val="1200"/>
              </a:spcBef>
              <a:spcAft>
                <a:spcPts val="0"/>
              </a:spcAft>
              <a:buNone/>
            </a:pPr>
            <a:r>
              <a:rPr lang="en"/>
              <a:t>To avoid errors and prevent overwriting the methods on the Sunflower prototype:</a:t>
            </a:r>
            <a:endParaRPr/>
          </a:p>
          <a:p>
            <a:pPr indent="0" lvl="0" marL="0" rtl="0" algn="l">
              <a:spcBef>
                <a:spcPts val="1200"/>
              </a:spcBef>
              <a:spcAft>
                <a:spcPts val="0"/>
              </a:spcAft>
              <a:buNone/>
            </a:pPr>
            <a:r>
              <a:rPr lang="en"/>
              <a:t>- the Sunflower constructor should be placed above all of the methods on the Sunflower prototype</a:t>
            </a:r>
            <a:endParaRPr/>
          </a:p>
          <a:p>
            <a:pPr indent="0" lvl="0" marL="0" rtl="0" algn="l">
              <a:spcBef>
                <a:spcPts val="1200"/>
              </a:spcBef>
              <a:spcAft>
                <a:spcPts val="0"/>
              </a:spcAft>
              <a:buNone/>
            </a:pPr>
            <a:r>
              <a:rPr lang="en"/>
              <a:t>- the statement for Sunflower to inherit from the Flower prototype, should be placed immediately after the Sunflower constructor</a:t>
            </a:r>
            <a:endParaRPr/>
          </a:p>
          <a:p>
            <a:pPr indent="0" lvl="0" marL="0" rtl="0" algn="l">
              <a:spcBef>
                <a:spcPts val="1200"/>
              </a:spcBef>
              <a:spcAft>
                <a:spcPts val="1200"/>
              </a:spcAft>
              <a:buNone/>
            </a:pPr>
            <a:r>
              <a:rPr lang="en"/>
              <a:t>You may need to press 'Restart' for the environment to recognize your changes to the Sunflower object.</a:t>
            </a:r>
            <a:endParaRPr/>
          </a:p>
        </p:txBody>
      </p:sp>
      <p:pic>
        <p:nvPicPr>
          <p:cNvPr id="190" name="Google Shape;190;p30"/>
          <p:cNvPicPr preferRelativeResize="0"/>
          <p:nvPr/>
        </p:nvPicPr>
        <p:blipFill>
          <a:blip r:embed="rId3">
            <a:alphaModFix/>
          </a:blip>
          <a:stretch>
            <a:fillRect/>
          </a:stretch>
        </p:blipFill>
        <p:spPr>
          <a:xfrm>
            <a:off x="848650" y="3414100"/>
            <a:ext cx="2878911" cy="776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Flower Grower</a:t>
            </a:r>
            <a:endParaRPr/>
          </a:p>
        </p:txBody>
      </p:sp>
      <p:sp>
        <p:nvSpPr>
          <p:cNvPr id="196" name="Google Shape;196;p31"/>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Change the Flowers</a:t>
            </a:r>
            <a:endParaRPr/>
          </a:p>
        </p:txBody>
      </p:sp>
      <p:sp>
        <p:nvSpPr>
          <p:cNvPr id="197" name="Google Shape;197;p3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85000" lnSpcReduction="20000"/>
          </a:bodyPr>
          <a:lstStyle/>
          <a:p>
            <a:pPr indent="0" lvl="0" marL="0" rtl="0" algn="l">
              <a:spcBef>
                <a:spcPts val="0"/>
              </a:spcBef>
              <a:spcAft>
                <a:spcPts val="0"/>
              </a:spcAft>
              <a:buNone/>
            </a:pPr>
            <a:r>
              <a:rPr lang="en"/>
              <a:t>The great thing about object-oriented design and inheritance is that we can now change things on Flower, and everything that inherits from it should change too.</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Test out the inheritance by changing the growBy method, so that it causes flowers to grow by twice the inputted amount.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You may need to press 'Restart' for the environment to recognize your changes to the Flower object.</a:t>
            </a:r>
            <a:endParaRPr/>
          </a:p>
        </p:txBody>
      </p:sp>
      <p:pic>
        <p:nvPicPr>
          <p:cNvPr id="198" name="Google Shape;198;p31"/>
          <p:cNvPicPr preferRelativeResize="0"/>
          <p:nvPr/>
        </p:nvPicPr>
        <p:blipFill>
          <a:blip r:embed="rId3">
            <a:alphaModFix/>
          </a:blip>
          <a:stretch>
            <a:fillRect/>
          </a:stretch>
        </p:blipFill>
        <p:spPr>
          <a:xfrm>
            <a:off x="878400" y="3564125"/>
            <a:ext cx="2819400" cy="771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Object Types</a:t>
            </a:r>
            <a:endParaRPr/>
          </a:p>
        </p:txBody>
      </p:sp>
      <p:pic>
        <p:nvPicPr>
          <p:cNvPr descr="Pamela explains the first part of object-oriented programming: creating object types and instances of those object types.&#10;&#10;Practice this lesson yourself on KhanAcademy.org right now: &#10;https://www.khanacademy.org/computing/computer-programming/programming/object-oriented/p/challenge-double-rainbow?utm_source=YT&amp;utm_medium=Desc&amp;utm_campaign=computerprogramming&#10;&#10;Watch the next lesson: https://www.khanacademy.org/computing/computer-programming/programming/object-oriented/pt/object-methods?utm_source=YT&amp;utm_medium=Desc&amp;utm_campaign=computerprogramming&#10;&#10;Missed the previous lesson? https://www.khanacademy.org/computing/computer-programming/programming/objects/p/arrays-of-objects?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66" name="Google Shape;66;p14" title="Object Types | Intro to JS: Drawing &amp; Animation | Computer Programming | Khan Academy">
            <a:hlinkClick r:id="rId3"/>
          </p:cNvPr>
          <p:cNvPicPr preferRelativeResize="0"/>
          <p:nvPr/>
        </p:nvPicPr>
        <p:blipFill>
          <a:blip r:embed="rId4">
            <a:alphaModFix/>
          </a:blip>
          <a:stretch>
            <a:fillRect/>
          </a:stretch>
        </p:blipFill>
        <p:spPr>
          <a:xfrm>
            <a:off x="2286000" y="76667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000"/>
                                        <p:tgtEl>
                                          <p:spTgt spid="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Object-Oriented Design</a:t>
            </a:r>
            <a:endParaRPr/>
          </a:p>
        </p:txBody>
      </p:sp>
      <p:sp>
        <p:nvSpPr>
          <p:cNvPr id="204" name="Google Shape;204;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is a review of what we covered in this tutorial on object-oriented design.</a:t>
            </a:r>
            <a:endParaRPr/>
          </a:p>
          <a:p>
            <a:pPr indent="0" lvl="0" marL="0" rtl="0" algn="l">
              <a:spcBef>
                <a:spcPts val="1200"/>
              </a:spcBef>
              <a:spcAft>
                <a:spcPts val="1200"/>
              </a:spcAft>
              <a:buNone/>
            </a:pPr>
            <a:r>
              <a:rPr lang="en"/>
              <a:t>When we create programs, we often find that we want to create many different objects that all share similar properties - like many cats, that have slightly different fur color and size, or many buttons, with different labels and positions. We want to be able to say "this is generally what a cat is like" and then say "let's make this specific cat, and this other cat, and they'll be similar in some ways and different in a few ways as well." In that case, we want to use object-oriented design to define object types and create new instances of those objects.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Object-Oriented Design</a:t>
            </a:r>
            <a:endParaRPr/>
          </a:p>
        </p:txBody>
      </p:sp>
      <p:sp>
        <p:nvSpPr>
          <p:cNvPr id="210" name="Google Shape;210;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To define an object type in JavaScript, we first have to define a "constructor function". This is the function that we'll use whenever we want to create a new instance of that object type. Here's a constructor function for a Book object type:</a:t>
            </a:r>
            <a:endParaRPr/>
          </a:p>
          <a:p>
            <a:pPr indent="0" lvl="0" marL="457200" rtl="0" algn="l">
              <a:spcBef>
                <a:spcPts val="1200"/>
              </a:spcBef>
              <a:spcAft>
                <a:spcPts val="0"/>
              </a:spcAft>
              <a:buNone/>
            </a:pPr>
            <a:r>
              <a:rPr i="1" lang="en"/>
              <a:t>var Book = function(title, author, numPages) {</a:t>
            </a:r>
            <a:endParaRPr i="1"/>
          </a:p>
          <a:p>
            <a:pPr indent="0" lvl="0" marL="457200" rtl="0" algn="l">
              <a:spcBef>
                <a:spcPts val="1200"/>
              </a:spcBef>
              <a:spcAft>
                <a:spcPts val="0"/>
              </a:spcAft>
              <a:buNone/>
            </a:pPr>
            <a:r>
              <a:rPr i="1" lang="en"/>
              <a:t>  this.title = title;</a:t>
            </a:r>
            <a:endParaRPr i="1"/>
          </a:p>
          <a:p>
            <a:pPr indent="0" lvl="0" marL="457200" rtl="0" algn="l">
              <a:spcBef>
                <a:spcPts val="1200"/>
              </a:spcBef>
              <a:spcAft>
                <a:spcPts val="0"/>
              </a:spcAft>
              <a:buNone/>
            </a:pPr>
            <a:r>
              <a:rPr i="1" lang="en"/>
              <a:t>  this.author = author;</a:t>
            </a:r>
            <a:endParaRPr i="1"/>
          </a:p>
          <a:p>
            <a:pPr indent="0" lvl="0" marL="457200" rtl="0" algn="l">
              <a:spcBef>
                <a:spcPts val="1200"/>
              </a:spcBef>
              <a:spcAft>
                <a:spcPts val="0"/>
              </a:spcAft>
              <a:buNone/>
            </a:pPr>
            <a:r>
              <a:rPr i="1" lang="en"/>
              <a:t>  this.numPages = numPages;</a:t>
            </a:r>
            <a:endParaRPr i="1"/>
          </a:p>
          <a:p>
            <a:pPr indent="0" lvl="0" marL="457200" rtl="0" algn="l">
              <a:spcBef>
                <a:spcPts val="1200"/>
              </a:spcBef>
              <a:spcAft>
                <a:spcPts val="0"/>
              </a:spcAft>
              <a:buNone/>
            </a:pPr>
            <a:r>
              <a:rPr i="1" lang="en"/>
              <a:t>  this.currentPage = 0;</a:t>
            </a:r>
            <a:endParaRPr i="1"/>
          </a:p>
          <a:p>
            <a:pPr indent="0" lvl="0" marL="457200" rtl="0" algn="l">
              <a:spcBef>
                <a:spcPts val="1200"/>
              </a:spcBef>
              <a:spcAft>
                <a:spcPts val="1200"/>
              </a:spcAft>
              <a:buNone/>
            </a:pPr>
            <a:r>
              <a:rPr i="1" lang="en"/>
              <a:t>};</a:t>
            </a:r>
            <a:endParaRPr i="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Object-Oriented Design</a:t>
            </a:r>
            <a:endParaRPr/>
          </a:p>
        </p:txBody>
      </p:sp>
      <p:sp>
        <p:nvSpPr>
          <p:cNvPr id="216" name="Google Shape;216;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create an instance of a Book object, we declare a new variable to store it, then use the new keyword, followed by the constructor function name, and pass in the arguments that the constructor expects:</a:t>
            </a:r>
            <a:endParaRPr/>
          </a:p>
          <a:p>
            <a:pPr indent="0" lvl="0" marL="457200" rtl="0" algn="l">
              <a:spcBef>
                <a:spcPts val="1200"/>
              </a:spcBef>
              <a:spcAft>
                <a:spcPts val="0"/>
              </a:spcAft>
              <a:buNone/>
            </a:pPr>
            <a:r>
              <a:rPr i="1" lang="en"/>
              <a:t>var book = new Book("Robot Dreams", "Isaac Asimov", 320);</a:t>
            </a:r>
            <a:endParaRPr i="1"/>
          </a:p>
          <a:p>
            <a:pPr indent="0" lvl="0" marL="0" rtl="0" algn="l">
              <a:spcBef>
                <a:spcPts val="1200"/>
              </a:spcBef>
              <a:spcAft>
                <a:spcPts val="0"/>
              </a:spcAft>
              <a:buNone/>
            </a:pPr>
            <a:r>
              <a:rPr lang="en"/>
              <a:t>We can then access any properties that we stored in the object using dot notation:</a:t>
            </a:r>
            <a:endParaRPr/>
          </a:p>
          <a:p>
            <a:pPr indent="0" lvl="0" marL="457200" rtl="0" algn="l">
              <a:spcBef>
                <a:spcPts val="1200"/>
              </a:spcBef>
              <a:spcAft>
                <a:spcPts val="0"/>
              </a:spcAft>
              <a:buNone/>
            </a:pPr>
            <a:r>
              <a:rPr i="1" lang="en"/>
              <a:t>println("I loved reading " + book.title); // I loved reading Robot Dreams</a:t>
            </a:r>
            <a:endParaRPr i="1"/>
          </a:p>
          <a:p>
            <a:pPr indent="0" lvl="0" marL="457200" rtl="0" algn="l">
              <a:spcBef>
                <a:spcPts val="1200"/>
              </a:spcBef>
              <a:spcAft>
                <a:spcPts val="1200"/>
              </a:spcAft>
              <a:buNone/>
            </a:pPr>
            <a:r>
              <a:rPr i="1" lang="en"/>
              <a:t>println(book.author + " is my fav author"); // "Isaac Asimov" is my fav author</a:t>
            </a:r>
            <a:endParaRPr i="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Object-Oriented Design</a:t>
            </a:r>
            <a:endParaRPr/>
          </a:p>
        </p:txBody>
      </p:sp>
      <p:sp>
        <p:nvSpPr>
          <p:cNvPr id="222" name="Google Shape;222;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Let's contrast this for a minute, and show what would have happened if we didn't set up our constructor function properly:</a:t>
            </a:r>
            <a:endParaRPr/>
          </a:p>
          <a:p>
            <a:pPr indent="0" lvl="0" marL="457200" rtl="0" algn="l">
              <a:spcBef>
                <a:spcPts val="1200"/>
              </a:spcBef>
              <a:spcAft>
                <a:spcPts val="0"/>
              </a:spcAft>
              <a:buNone/>
            </a:pPr>
            <a:r>
              <a:rPr i="1" lang="en"/>
              <a:t>var Book = function(title, author, numPages) {</a:t>
            </a:r>
            <a:endParaRPr i="1"/>
          </a:p>
          <a:p>
            <a:pPr indent="0" lvl="0" marL="457200" rtl="0" algn="l">
              <a:spcBef>
                <a:spcPts val="1200"/>
              </a:spcBef>
              <a:spcAft>
                <a:spcPts val="0"/>
              </a:spcAft>
              <a:buNone/>
            </a:pPr>
            <a:r>
              <a:rPr i="1" lang="en"/>
              <a:t>};</a:t>
            </a:r>
            <a:endParaRPr i="1"/>
          </a:p>
          <a:p>
            <a:pPr indent="0" lvl="0" marL="457200" rtl="0" algn="l">
              <a:spcBef>
                <a:spcPts val="1200"/>
              </a:spcBef>
              <a:spcAft>
                <a:spcPts val="0"/>
              </a:spcAft>
              <a:buNone/>
            </a:pPr>
            <a:r>
              <a:rPr i="1" lang="en"/>
              <a:t>var book = new Book("Little Brother", "Cory Doctorow", 380);</a:t>
            </a:r>
            <a:endParaRPr i="1"/>
          </a:p>
          <a:p>
            <a:pPr indent="0" lvl="0" marL="457200" rtl="0" algn="l">
              <a:spcBef>
                <a:spcPts val="1200"/>
              </a:spcBef>
              <a:spcAft>
                <a:spcPts val="0"/>
              </a:spcAft>
              <a:buNone/>
            </a:pPr>
            <a:r>
              <a:rPr i="1" lang="en"/>
              <a:t>println("I loved reading " + book.title); // I loved reading undefined</a:t>
            </a:r>
            <a:endParaRPr i="1"/>
          </a:p>
          <a:p>
            <a:pPr indent="0" lvl="0" marL="457200" rtl="0" algn="l">
              <a:spcBef>
                <a:spcPts val="1200"/>
              </a:spcBef>
              <a:spcAft>
                <a:spcPts val="1200"/>
              </a:spcAft>
              <a:buNone/>
            </a:pPr>
            <a:r>
              <a:rPr i="1" lang="en"/>
              <a:t>println(book.author + " is my fav author"); // undefined is my favorite author</a:t>
            </a:r>
            <a:endParaRPr i="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Object-Oriented Design</a:t>
            </a:r>
            <a:endParaRPr/>
          </a:p>
        </p:txBody>
      </p:sp>
      <p:sp>
        <p:nvSpPr>
          <p:cNvPr id="228" name="Google Shape;228;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we define object types, we often want to associate both properties and behavior with them - like all of our cat objects should be able to meow() and eat(). So we need to be able to attach functions to our object type definitions, and we can do that by defining them on what's called the object prototype:</a:t>
            </a:r>
            <a:endParaRPr/>
          </a:p>
          <a:p>
            <a:pPr indent="0" lvl="0" marL="457200" rtl="0" algn="l">
              <a:spcBef>
                <a:spcPts val="1200"/>
              </a:spcBef>
              <a:spcAft>
                <a:spcPts val="0"/>
              </a:spcAft>
              <a:buNone/>
            </a:pPr>
            <a:r>
              <a:rPr i="1" lang="en"/>
              <a:t>Book.prototype.readItAll = function() {</a:t>
            </a:r>
            <a:endParaRPr i="1"/>
          </a:p>
          <a:p>
            <a:pPr indent="0" lvl="0" marL="457200" rtl="0" algn="l">
              <a:spcBef>
                <a:spcPts val="1200"/>
              </a:spcBef>
              <a:spcAft>
                <a:spcPts val="0"/>
              </a:spcAft>
              <a:buNone/>
            </a:pPr>
            <a:r>
              <a:rPr i="1" lang="en"/>
              <a:t>  this.currentPage = this.numPages;</a:t>
            </a:r>
            <a:endParaRPr i="1"/>
          </a:p>
          <a:p>
            <a:pPr indent="0" lvl="0" marL="457200" rtl="0" algn="l">
              <a:spcBef>
                <a:spcPts val="1200"/>
              </a:spcBef>
              <a:spcAft>
                <a:spcPts val="0"/>
              </a:spcAft>
              <a:buNone/>
            </a:pPr>
            <a:r>
              <a:rPr i="1" lang="en"/>
              <a:t>  println("You read " + this.numPages + " pages!");</a:t>
            </a:r>
            <a:endParaRPr i="1"/>
          </a:p>
          <a:p>
            <a:pPr indent="0" lvl="0" marL="457200" rtl="0" algn="l">
              <a:spcBef>
                <a:spcPts val="1200"/>
              </a:spcBef>
              <a:spcAft>
                <a:spcPts val="1200"/>
              </a:spcAft>
              <a:buNone/>
            </a:pPr>
            <a:r>
              <a:rPr i="1" lang="en"/>
              <a:t>};</a:t>
            </a:r>
            <a:endParaRPr i="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Object-Oriented Design</a:t>
            </a:r>
            <a:endParaRPr/>
          </a:p>
        </p:txBody>
      </p:sp>
      <p:sp>
        <p:nvSpPr>
          <p:cNvPr id="234" name="Google Shape;234;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We can then call the function (which we call a method, since it's attached to an object), like so:</a:t>
            </a:r>
            <a:endParaRPr/>
          </a:p>
          <a:p>
            <a:pPr indent="0" lvl="0" marL="457200" rtl="0" algn="l">
              <a:spcBef>
                <a:spcPts val="1200"/>
              </a:spcBef>
              <a:spcAft>
                <a:spcPts val="0"/>
              </a:spcAft>
              <a:buNone/>
            </a:pPr>
            <a:r>
              <a:rPr i="1" lang="en"/>
              <a:t>var book = new Book("Animal Farm", "George Orwell", 112);</a:t>
            </a:r>
            <a:endParaRPr i="1"/>
          </a:p>
          <a:p>
            <a:pPr indent="0" lvl="0" marL="457200" rtl="0" algn="l">
              <a:spcBef>
                <a:spcPts val="1200"/>
              </a:spcBef>
              <a:spcAft>
                <a:spcPts val="0"/>
              </a:spcAft>
              <a:buNone/>
            </a:pPr>
            <a:r>
              <a:rPr i="1" lang="en"/>
              <a:t>book.readItAll(); // You read 112 pages!</a:t>
            </a:r>
            <a:endParaRPr i="1"/>
          </a:p>
          <a:p>
            <a:pPr indent="0" lvl="0" marL="0" rtl="0" algn="l">
              <a:spcBef>
                <a:spcPts val="1200"/>
              </a:spcBef>
              <a:spcAft>
                <a:spcPts val="0"/>
              </a:spcAft>
              <a:buNone/>
            </a:pPr>
            <a:r>
              <a:rPr lang="en"/>
              <a:t>Remember, the whole point of object-oriented design is that it makes it easy for us to make multiple related objects (object instances). Let's see that in code:</a:t>
            </a:r>
            <a:endParaRPr/>
          </a:p>
          <a:p>
            <a:pPr indent="0" lvl="0" marL="457200" rtl="0" algn="l">
              <a:spcBef>
                <a:spcPts val="1200"/>
              </a:spcBef>
              <a:spcAft>
                <a:spcPts val="0"/>
              </a:spcAft>
              <a:buNone/>
            </a:pPr>
            <a:r>
              <a:rPr i="1" lang="en"/>
              <a:t>var pirate = new Book("Pirate Cinema", "Cory Doctorow", 384);</a:t>
            </a:r>
            <a:endParaRPr i="1"/>
          </a:p>
          <a:p>
            <a:pPr indent="0" lvl="0" marL="457200" rtl="0" algn="l">
              <a:spcBef>
                <a:spcPts val="1200"/>
              </a:spcBef>
              <a:spcAft>
                <a:spcPts val="0"/>
              </a:spcAft>
              <a:buNone/>
            </a:pPr>
            <a:r>
              <a:rPr i="1" lang="en"/>
              <a:t>var giver = new Book("The Giver", "Lois Lowry", 179);</a:t>
            </a:r>
            <a:endParaRPr i="1"/>
          </a:p>
          <a:p>
            <a:pPr indent="0" lvl="0" marL="457200" rtl="0" algn="l">
              <a:spcBef>
                <a:spcPts val="1200"/>
              </a:spcBef>
              <a:spcAft>
                <a:spcPts val="0"/>
              </a:spcAft>
              <a:buNone/>
            </a:pPr>
            <a:r>
              <a:rPr i="1" lang="en"/>
              <a:t>var tuck = new Book("Tuck Everlasting", "Natalie Babbit", 144);</a:t>
            </a:r>
            <a:endParaRPr i="1"/>
          </a:p>
          <a:p>
            <a:pPr indent="0" lvl="0" marL="457200" rtl="0" algn="l">
              <a:spcBef>
                <a:spcPts val="1200"/>
              </a:spcBef>
              <a:spcAft>
                <a:spcPts val="0"/>
              </a:spcAft>
              <a:buNone/>
            </a:pPr>
            <a:r>
              <a:rPr i="1" lang="en"/>
              <a:t>pirate.readItAll(); // You read 384 pages!</a:t>
            </a:r>
            <a:endParaRPr i="1"/>
          </a:p>
          <a:p>
            <a:pPr indent="0" lvl="0" marL="457200" rtl="0" algn="l">
              <a:spcBef>
                <a:spcPts val="1200"/>
              </a:spcBef>
              <a:spcAft>
                <a:spcPts val="0"/>
              </a:spcAft>
              <a:buNone/>
            </a:pPr>
            <a:r>
              <a:rPr i="1" lang="en"/>
              <a:t>giver.readItAll(); // You read 179 pages!</a:t>
            </a:r>
            <a:endParaRPr i="1"/>
          </a:p>
          <a:p>
            <a:pPr indent="0" lvl="0" marL="457200" rtl="0" algn="l">
              <a:spcBef>
                <a:spcPts val="1200"/>
              </a:spcBef>
              <a:spcAft>
                <a:spcPts val="1200"/>
              </a:spcAft>
              <a:buNone/>
            </a:pPr>
            <a:r>
              <a:rPr i="1" lang="en"/>
              <a:t>tuck.readItAll(); // You read 144 pages!</a:t>
            </a:r>
            <a:endParaRPr i="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Object-Oriented Design</a:t>
            </a:r>
            <a:endParaRPr/>
          </a:p>
        </p:txBody>
      </p:sp>
      <p:sp>
        <p:nvSpPr>
          <p:cNvPr id="240" name="Google Shape;240;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In that case, we want to use the idea of </a:t>
            </a:r>
            <a:r>
              <a:rPr b="1" lang="en"/>
              <a:t>object inheritance</a:t>
            </a:r>
            <a:r>
              <a:rPr lang="en"/>
              <a:t>. An object type could inherit properties and behavior from a parent object type, but then also have its own unique things about it. All the Cats and Dogs could inherit from Mammal, so that they wouldn't have to invent eat()ing from scratch. How would we do that in JavaScript?</a:t>
            </a:r>
            <a:endParaRPr/>
          </a:p>
          <a:p>
            <a:pPr indent="0" lvl="0" marL="0" rtl="0" algn="l">
              <a:spcBef>
                <a:spcPts val="1200"/>
              </a:spcBef>
              <a:spcAft>
                <a:spcPts val="0"/>
              </a:spcAft>
              <a:buNone/>
            </a:pPr>
            <a:r>
              <a:rPr lang="en"/>
              <a:t>Let's go back to our book example, and say that Book is the "parent" object type, and we want to make two object types that inherit from it - Paperback and EBook.</a:t>
            </a:r>
            <a:endParaRPr/>
          </a:p>
          <a:p>
            <a:pPr indent="0" lvl="0" marL="0" rtl="0" algn="l">
              <a:spcBef>
                <a:spcPts val="1200"/>
              </a:spcBef>
              <a:spcAft>
                <a:spcPts val="0"/>
              </a:spcAft>
              <a:buNone/>
            </a:pPr>
            <a:r>
              <a:rPr lang="en"/>
              <a:t>A paperback is like a book, but it has one main thing different, at least for our program: it has a cover image. So, our constructor needs to take four arguments, to take in that extra info:</a:t>
            </a:r>
            <a:endParaRPr/>
          </a:p>
          <a:p>
            <a:pPr indent="0" lvl="0" marL="457200" rtl="0" algn="l">
              <a:spcBef>
                <a:spcPts val="1200"/>
              </a:spcBef>
              <a:spcAft>
                <a:spcPts val="0"/>
              </a:spcAft>
              <a:buNone/>
            </a:pPr>
            <a:r>
              <a:rPr i="1" lang="en"/>
              <a:t>var PaperBack = function(title, author, numPages, cover) {</a:t>
            </a:r>
            <a:endParaRPr i="1"/>
          </a:p>
          <a:p>
            <a:pPr indent="0" lvl="0" marL="457200" rtl="0" algn="l">
              <a:spcBef>
                <a:spcPts val="1200"/>
              </a:spcBef>
              <a:spcAft>
                <a:spcPts val="0"/>
              </a:spcAft>
              <a:buNone/>
            </a:pPr>
            <a:r>
              <a:rPr i="1" lang="en"/>
              <a:t>  // ...</a:t>
            </a:r>
            <a:endParaRPr i="1"/>
          </a:p>
          <a:p>
            <a:pPr indent="0" lvl="0" marL="457200" rtl="0" algn="l">
              <a:spcBef>
                <a:spcPts val="1200"/>
              </a:spcBef>
              <a:spcAft>
                <a:spcPts val="1200"/>
              </a:spcAft>
              <a:buNone/>
            </a:pPr>
            <a:r>
              <a:rPr i="1" lang="en"/>
              <a:t>}</a:t>
            </a:r>
            <a:endParaRPr i="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Object-Oriented Design</a:t>
            </a:r>
            <a:endParaRPr/>
          </a:p>
        </p:txBody>
      </p:sp>
      <p:sp>
        <p:nvSpPr>
          <p:cNvPr id="246" name="Google Shape;246;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Now, we don't want to have to do all the work that we already did in the Book constructor to remember those first three arguments - we want to take advantage of the fact that the code for that would be the same. So we can actually call the Book constructor from the PaperBack constructor, and pass in those arguments:</a:t>
            </a:r>
            <a:endParaRPr/>
          </a:p>
          <a:p>
            <a:pPr indent="0" lvl="0" marL="457200" rtl="0" algn="l">
              <a:spcBef>
                <a:spcPts val="1200"/>
              </a:spcBef>
              <a:spcAft>
                <a:spcPts val="0"/>
              </a:spcAft>
              <a:buNone/>
            </a:pPr>
            <a:r>
              <a:rPr i="1" lang="en"/>
              <a:t>var PaperBack = function(title, author, numPages, cover) {</a:t>
            </a:r>
            <a:endParaRPr i="1"/>
          </a:p>
          <a:p>
            <a:pPr indent="0" lvl="0" marL="457200" rtl="0" algn="l">
              <a:spcBef>
                <a:spcPts val="1200"/>
              </a:spcBef>
              <a:spcAft>
                <a:spcPts val="0"/>
              </a:spcAft>
              <a:buNone/>
            </a:pPr>
            <a:r>
              <a:rPr i="1" lang="en"/>
              <a:t>  Book.call(this, title, author, numPages);</a:t>
            </a:r>
            <a:endParaRPr i="1"/>
          </a:p>
          <a:p>
            <a:pPr indent="0" lvl="0" marL="457200" rtl="0" algn="l">
              <a:spcBef>
                <a:spcPts val="1200"/>
              </a:spcBef>
              <a:spcAft>
                <a:spcPts val="0"/>
              </a:spcAft>
              <a:buNone/>
            </a:pPr>
            <a:r>
              <a:rPr i="1" lang="en"/>
              <a:t>  // ...</a:t>
            </a:r>
            <a:endParaRPr i="1"/>
          </a:p>
          <a:p>
            <a:pPr indent="0" lvl="0" marL="457200" rtl="0" algn="l">
              <a:spcBef>
                <a:spcPts val="1200"/>
              </a:spcBef>
              <a:spcAft>
                <a:spcPts val="1200"/>
              </a:spcAft>
              <a:buNone/>
            </a:pPr>
            <a:r>
              <a:rPr i="1" lang="en"/>
              <a:t>};</a:t>
            </a:r>
            <a:endParaRPr i="1"/>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Object-Oriented Design</a:t>
            </a:r>
            <a:endParaRPr/>
          </a:p>
        </p:txBody>
      </p:sp>
      <p:sp>
        <p:nvSpPr>
          <p:cNvPr id="252" name="Google Shape;252;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still need to store the cover property in the object though, so we need one more line to take care of that:</a:t>
            </a:r>
            <a:endParaRPr/>
          </a:p>
          <a:p>
            <a:pPr indent="0" lvl="0" marL="457200" rtl="0" algn="l">
              <a:spcBef>
                <a:spcPts val="1200"/>
              </a:spcBef>
              <a:spcAft>
                <a:spcPts val="0"/>
              </a:spcAft>
              <a:buNone/>
            </a:pPr>
            <a:r>
              <a:rPr i="1" lang="en"/>
              <a:t>var PaperBack = function(title, author, numPages, cover) {</a:t>
            </a:r>
            <a:endParaRPr i="1"/>
          </a:p>
          <a:p>
            <a:pPr indent="0" lvl="0" marL="457200" rtl="0" algn="l">
              <a:spcBef>
                <a:spcPts val="1200"/>
              </a:spcBef>
              <a:spcAft>
                <a:spcPts val="0"/>
              </a:spcAft>
              <a:buNone/>
            </a:pPr>
            <a:r>
              <a:rPr i="1" lang="en"/>
              <a:t>  Book.call(this, title, author, numPages);</a:t>
            </a:r>
            <a:endParaRPr i="1"/>
          </a:p>
          <a:p>
            <a:pPr indent="0" lvl="0" marL="457200" rtl="0" algn="l">
              <a:spcBef>
                <a:spcPts val="1200"/>
              </a:spcBef>
              <a:spcAft>
                <a:spcPts val="0"/>
              </a:spcAft>
              <a:buNone/>
            </a:pPr>
            <a:r>
              <a:rPr i="1" lang="en"/>
              <a:t>  this.cover = cover;</a:t>
            </a:r>
            <a:endParaRPr i="1"/>
          </a:p>
          <a:p>
            <a:pPr indent="0" lvl="0" marL="457200" rtl="0" algn="l">
              <a:spcBef>
                <a:spcPts val="1200"/>
              </a:spcBef>
              <a:spcAft>
                <a:spcPts val="1200"/>
              </a:spcAft>
              <a:buNone/>
            </a:pPr>
            <a:r>
              <a:rPr i="1" lang="en"/>
              <a:t>};</a:t>
            </a:r>
            <a:endParaRPr i="1"/>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Object-Oriented Design</a:t>
            </a:r>
            <a:endParaRPr/>
          </a:p>
        </p:txBody>
      </p:sp>
      <p:sp>
        <p:nvSpPr>
          <p:cNvPr id="258" name="Google Shape;258;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Now, we have a constructor for our PaperBack, which helps it share the same properties as Books, but we also want our PaperBack to inherit its methods. Here's how we do that, by telling the program that the PaperBack prototype should be based on the Book prototype:</a:t>
            </a:r>
            <a:endParaRPr/>
          </a:p>
          <a:p>
            <a:pPr indent="0" lvl="0" marL="457200" rtl="0" algn="l">
              <a:spcBef>
                <a:spcPts val="1200"/>
              </a:spcBef>
              <a:spcAft>
                <a:spcPts val="1200"/>
              </a:spcAft>
              <a:buNone/>
            </a:pPr>
            <a:r>
              <a:rPr i="1" lang="en"/>
              <a:t>PaperBack.prototype = Object.create(Book.prototype);</a:t>
            </a:r>
            <a:endParaRPr i="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a:t>
            </a:r>
            <a:r>
              <a:rPr lang="en"/>
              <a:t>: Double Rainbow</a:t>
            </a:r>
            <a:endParaRPr/>
          </a:p>
        </p:txBody>
      </p:sp>
      <p:sp>
        <p:nvSpPr>
          <p:cNvPr id="72" name="Google Shape;72;p15"/>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Make a Rainbow object</a:t>
            </a:r>
            <a:endParaRPr/>
          </a:p>
        </p:txBody>
      </p:sp>
      <p:sp>
        <p:nvSpPr>
          <p:cNvPr id="73" name="Google Shape;73;p1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This program describes a rainbow as an object literal and then draws it on the canvas.</a:t>
            </a:r>
            <a:endParaRPr/>
          </a:p>
          <a:p>
            <a:pPr indent="0" lvl="0" marL="0" rtl="0" algn="l">
              <a:spcBef>
                <a:spcPts val="1200"/>
              </a:spcBef>
              <a:spcAft>
                <a:spcPts val="1200"/>
              </a:spcAft>
              <a:buNone/>
            </a:pPr>
            <a:r>
              <a:rPr lang="en"/>
              <a:t>To make it easy for you to make lots of rainbow objects, create a Rainbow constructor function - it should have three parameters (for the x, y and radius) and store them in the x, y and radius properties.</a:t>
            </a:r>
            <a:endParaRPr/>
          </a:p>
        </p:txBody>
      </p:sp>
      <p:pic>
        <p:nvPicPr>
          <p:cNvPr id="74" name="Google Shape;74;p15"/>
          <p:cNvPicPr preferRelativeResize="0"/>
          <p:nvPr/>
        </p:nvPicPr>
        <p:blipFill>
          <a:blip r:embed="rId3">
            <a:alphaModFix/>
          </a:blip>
          <a:stretch>
            <a:fillRect/>
          </a:stretch>
        </p:blipFill>
        <p:spPr>
          <a:xfrm>
            <a:off x="826000" y="3540625"/>
            <a:ext cx="2924175" cy="12001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Object-Oriented Design</a:t>
            </a:r>
            <a:endParaRPr/>
          </a:p>
        </p:txBody>
      </p:sp>
      <p:sp>
        <p:nvSpPr>
          <p:cNvPr id="264" name="Google Shape;264;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might also want to attach paperback-specific behavior, like being able to burn it, and we can do that by defining functions on the prototype, after that line above:</a:t>
            </a:r>
            <a:endParaRPr/>
          </a:p>
          <a:p>
            <a:pPr indent="0" lvl="0" marL="457200" rtl="0" algn="l">
              <a:spcBef>
                <a:spcPts val="1200"/>
              </a:spcBef>
              <a:spcAft>
                <a:spcPts val="0"/>
              </a:spcAft>
              <a:buNone/>
            </a:pPr>
            <a:r>
              <a:rPr i="1" lang="en"/>
              <a:t>PaperBack.prototype.burn = function() {</a:t>
            </a:r>
            <a:endParaRPr i="1"/>
          </a:p>
          <a:p>
            <a:pPr indent="0" lvl="0" marL="457200" rtl="0" algn="l">
              <a:spcBef>
                <a:spcPts val="1200"/>
              </a:spcBef>
              <a:spcAft>
                <a:spcPts val="0"/>
              </a:spcAft>
              <a:buNone/>
            </a:pPr>
            <a:r>
              <a:rPr i="1" lang="en"/>
              <a:t>  println("Omg, you burnt all " + this.numPages + " pages");</a:t>
            </a:r>
            <a:endParaRPr i="1"/>
          </a:p>
          <a:p>
            <a:pPr indent="0" lvl="0" marL="457200" rtl="0" algn="l">
              <a:spcBef>
                <a:spcPts val="1200"/>
              </a:spcBef>
              <a:spcAft>
                <a:spcPts val="0"/>
              </a:spcAft>
              <a:buNone/>
            </a:pPr>
            <a:r>
              <a:rPr i="1" lang="en"/>
              <a:t>  this.numPages = 0;</a:t>
            </a:r>
            <a:endParaRPr i="1"/>
          </a:p>
          <a:p>
            <a:pPr indent="0" lvl="0" marL="457200" rtl="0" algn="l">
              <a:spcBef>
                <a:spcPts val="1200"/>
              </a:spcBef>
              <a:spcAft>
                <a:spcPts val="1200"/>
              </a:spcAft>
              <a:buNone/>
            </a:pPr>
            <a:r>
              <a:rPr i="1" lang="en"/>
              <a:t>};</a:t>
            </a:r>
            <a:endParaRPr i="1"/>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Object-Oriented Design</a:t>
            </a:r>
            <a:endParaRPr/>
          </a:p>
        </p:txBody>
      </p:sp>
      <p:sp>
        <p:nvSpPr>
          <p:cNvPr id="270" name="Google Shape;270;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And now we can create a new paperback, read it all, and burn it!</a:t>
            </a:r>
            <a:endParaRPr/>
          </a:p>
          <a:p>
            <a:pPr indent="0" lvl="0" marL="457200" rtl="0" algn="l">
              <a:spcBef>
                <a:spcPts val="1200"/>
              </a:spcBef>
              <a:spcAft>
                <a:spcPts val="0"/>
              </a:spcAft>
              <a:buNone/>
            </a:pPr>
            <a:r>
              <a:rPr i="1" lang="en"/>
              <a:t>var calvin = new PaperBack("The Essential Calvin &amp; Hobbes", "Bill Watterson", 256, "http://ecx.images-amazon.com/images/I/61M41hxr0zL.jpg");</a:t>
            </a:r>
            <a:endParaRPr i="1"/>
          </a:p>
          <a:p>
            <a:pPr indent="0" lvl="0" marL="457200" rtl="0" algn="l">
              <a:spcBef>
                <a:spcPts val="1200"/>
              </a:spcBef>
              <a:spcAft>
                <a:spcPts val="0"/>
              </a:spcAft>
              <a:buNone/>
            </a:pPr>
            <a:r>
              <a:t/>
            </a:r>
            <a:endParaRPr i="1"/>
          </a:p>
          <a:p>
            <a:pPr indent="0" lvl="0" marL="457200" rtl="0" algn="l">
              <a:spcBef>
                <a:spcPts val="1200"/>
              </a:spcBef>
              <a:spcAft>
                <a:spcPts val="0"/>
              </a:spcAft>
              <a:buNone/>
            </a:pPr>
            <a:r>
              <a:rPr i="1" lang="en"/>
              <a:t>calvin.readItAll(); // You read 256 pages!</a:t>
            </a:r>
            <a:endParaRPr i="1"/>
          </a:p>
          <a:p>
            <a:pPr indent="0" lvl="0" marL="457200" rtl="0" algn="l">
              <a:spcBef>
                <a:spcPts val="1200"/>
              </a:spcBef>
              <a:spcAft>
                <a:spcPts val="1200"/>
              </a:spcAft>
              <a:buNone/>
            </a:pPr>
            <a:r>
              <a:rPr i="1" lang="en"/>
              <a:t>calvin.burn(); // Omg, you burnt all 256 pages!</a:t>
            </a:r>
            <a:endParaRPr i="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Double Rainbow</a:t>
            </a:r>
            <a:endParaRPr/>
          </a:p>
        </p:txBody>
      </p:sp>
      <p:sp>
        <p:nvSpPr>
          <p:cNvPr id="80" name="Google Shape;80;p16"/>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Initialize a new Rainbow</a:t>
            </a:r>
            <a:endParaRPr/>
          </a:p>
        </p:txBody>
      </p:sp>
      <p:sp>
        <p:nvSpPr>
          <p:cNvPr id="81" name="Google Shape;81;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Now that you've defined the constructor function, use it to make a new rainbow object, passing numbers for the x, y and radius as arguments. After that, use the drawRainbow function to display your new rainbow.</a:t>
            </a:r>
            <a:endParaRPr/>
          </a:p>
        </p:txBody>
      </p:sp>
      <p:pic>
        <p:nvPicPr>
          <p:cNvPr id="82" name="Google Shape;82;p16"/>
          <p:cNvPicPr preferRelativeResize="0"/>
          <p:nvPr/>
        </p:nvPicPr>
        <p:blipFill>
          <a:blip r:embed="rId3">
            <a:alphaModFix/>
          </a:blip>
          <a:stretch>
            <a:fillRect/>
          </a:stretch>
        </p:blipFill>
        <p:spPr>
          <a:xfrm>
            <a:off x="1106150" y="3860175"/>
            <a:ext cx="2363891" cy="419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Double Rainbow</a:t>
            </a:r>
            <a:endParaRPr/>
          </a:p>
        </p:txBody>
      </p:sp>
      <p:sp>
        <p:nvSpPr>
          <p:cNvPr id="88" name="Google Shape;88;p17"/>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Double Rainbow!</a:t>
            </a:r>
            <a:endParaRPr/>
          </a:p>
        </p:txBody>
      </p:sp>
      <p:sp>
        <p:nvSpPr>
          <p:cNvPr id="89" name="Google Shape;89;p1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Now it's easy to make new Rainbows! Now make another rainbow with different properties.</a:t>
            </a:r>
            <a:endParaRPr/>
          </a:p>
        </p:txBody>
      </p:sp>
      <p:pic>
        <p:nvPicPr>
          <p:cNvPr id="90" name="Google Shape;90;p17"/>
          <p:cNvPicPr preferRelativeResize="0"/>
          <p:nvPr/>
        </p:nvPicPr>
        <p:blipFill>
          <a:blip r:embed="rId3">
            <a:alphaModFix/>
          </a:blip>
          <a:stretch>
            <a:fillRect/>
          </a:stretch>
        </p:blipFill>
        <p:spPr>
          <a:xfrm>
            <a:off x="1108538" y="3926775"/>
            <a:ext cx="2359125" cy="419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Object Methods</a:t>
            </a:r>
            <a:endParaRPr/>
          </a:p>
        </p:txBody>
      </p:sp>
      <p:pic>
        <p:nvPicPr>
          <p:cNvPr descr="Pamela shows how to attach methods to object types, that you can call on any instance of that object.&#10;&#10;Practice this lesson yourself on KhanAcademy.org right now: &#10;https://www.khanacademy.org/computing/computer-programming/programming/object-oriented/p/challenge-smileyface?utm_source=YT&amp;utm_medium=Desc&amp;utm_campaign=computerprogramming&#10;&#10;Watch the next lesson: https://www.khanacademy.org/computing/computer-programming/programming/object-oriented/pt/object-inheritance?utm_source=YT&amp;utm_medium=Desc&amp;utm_campaign=computerprogramming&#10;&#10;Missed the previous lesson? https://www.khanacademy.org/computing/computer-programming/programming/object-oriented/pt/object-types?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96" name="Google Shape;96;p18" title="Object Methods | Intro to JS: Drawing &amp; Animation | Computer Programming | Khan Academy">
            <a:hlinkClick r:id="rId3"/>
          </p:cNvPr>
          <p:cNvPicPr preferRelativeResize="0"/>
          <p:nvPr/>
        </p:nvPicPr>
        <p:blipFill>
          <a:blip r:embed="rId4">
            <a:alphaModFix/>
          </a:blip>
          <a:stretch>
            <a:fillRect/>
          </a:stretch>
        </p:blipFill>
        <p:spPr>
          <a:xfrm>
            <a:off x="2286000" y="5520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a:t>
            </a:r>
            <a:r>
              <a:rPr lang="en"/>
              <a:t>: SmileyFace</a:t>
            </a:r>
            <a:endParaRPr/>
          </a:p>
        </p:txBody>
      </p:sp>
      <p:sp>
        <p:nvSpPr>
          <p:cNvPr id="102" name="Google Shape;102;p1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Create a SmileyFace object</a:t>
            </a:r>
            <a:endParaRPr/>
          </a:p>
        </p:txBody>
      </p:sp>
      <p:sp>
        <p:nvSpPr>
          <p:cNvPr id="103" name="Google Shape;103;p1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We have a lovely function for drawing smiley faces, based on object literals that we pass to it. However, we'd like to use object oriented design instead, so that we can create instances and add methods. Start off by creating a SmileyFace constructor that stores centerX and centerY properties.</a:t>
            </a:r>
            <a:endParaRPr/>
          </a:p>
        </p:txBody>
      </p:sp>
      <p:pic>
        <p:nvPicPr>
          <p:cNvPr id="104" name="Google Shape;104;p19"/>
          <p:cNvPicPr preferRelativeResize="0"/>
          <p:nvPr/>
        </p:nvPicPr>
        <p:blipFill>
          <a:blip r:embed="rId3">
            <a:alphaModFix/>
          </a:blip>
          <a:stretch>
            <a:fillRect/>
          </a:stretch>
        </p:blipFill>
        <p:spPr>
          <a:xfrm>
            <a:off x="1174975" y="3608525"/>
            <a:ext cx="2226253" cy="776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SmileyFace</a:t>
            </a:r>
            <a:endParaRPr/>
          </a:p>
        </p:txBody>
      </p:sp>
      <p:sp>
        <p:nvSpPr>
          <p:cNvPr id="110" name="Google Shape;110;p20"/>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Initialize a new SmileyFace</a:t>
            </a:r>
            <a:endParaRPr/>
          </a:p>
        </p:txBody>
      </p:sp>
      <p:sp>
        <p:nvSpPr>
          <p:cNvPr id="111" name="Google Shape;111;p2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Now that you've defined the object constructor, use it to make a face and pass that face to the draw function. Once you've done that, remove the original face drawing code.</a:t>
            </a:r>
            <a:endParaRPr/>
          </a:p>
        </p:txBody>
      </p:sp>
      <p:pic>
        <p:nvPicPr>
          <p:cNvPr id="112" name="Google Shape;112;p20"/>
          <p:cNvPicPr preferRelativeResize="0"/>
          <p:nvPr/>
        </p:nvPicPr>
        <p:blipFill>
          <a:blip r:embed="rId3">
            <a:alphaModFix/>
          </a:blip>
          <a:stretch>
            <a:fillRect/>
          </a:stretch>
        </p:blipFill>
        <p:spPr>
          <a:xfrm>
            <a:off x="1261675" y="3719550"/>
            <a:ext cx="2052853" cy="419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SmileyFace</a:t>
            </a:r>
            <a:endParaRPr/>
          </a:p>
        </p:txBody>
      </p:sp>
      <p:sp>
        <p:nvSpPr>
          <p:cNvPr id="118" name="Google Shape;118;p21"/>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Add a draw method</a:t>
            </a:r>
            <a:endParaRPr/>
          </a:p>
        </p:txBody>
      </p:sp>
      <p:sp>
        <p:nvSpPr>
          <p:cNvPr id="119" name="Google Shape;119;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 this step, you'll turn the drawSmiley function into a draw method for the SmileyFace object prototype, so that you can call it on any SmileyFace instance.</a:t>
            </a:r>
            <a:endParaRPr/>
          </a:p>
          <a:p>
            <a:pPr indent="0" lvl="0" marL="0" rtl="0" algn="l">
              <a:spcBef>
                <a:spcPts val="1200"/>
              </a:spcBef>
              <a:spcAft>
                <a:spcPts val="1200"/>
              </a:spcAft>
              <a:buNone/>
            </a:pPr>
            <a:r>
              <a:rPr lang="en"/>
              <a:t>You'll also have to modify the the code inside this draw method, so that it takes no arguments and gets all the properties using this instead of faceObj.</a:t>
            </a:r>
            <a:endParaRPr/>
          </a:p>
        </p:txBody>
      </p:sp>
      <p:pic>
        <p:nvPicPr>
          <p:cNvPr id="120" name="Google Shape;120;p21"/>
          <p:cNvPicPr preferRelativeResize="0"/>
          <p:nvPr/>
        </p:nvPicPr>
        <p:blipFill>
          <a:blip r:embed="rId3">
            <a:alphaModFix/>
          </a:blip>
          <a:stretch>
            <a:fillRect/>
          </a:stretch>
        </p:blipFill>
        <p:spPr>
          <a:xfrm>
            <a:off x="1272550" y="3534525"/>
            <a:ext cx="2031108" cy="776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