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f8bc0e3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8f8bc0e3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f8bc0e3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8f8bc0e3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8f8bc0e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8f8bc0e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f8bc0e3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8f8bc0e3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8f8bc0e3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8f8bc0e3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8f8bc0e3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8f8bc0e3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f8bc0e3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8f8bc0e3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8f8bc0e3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8f8bc0e3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8f8bc0e3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8f8bc0e3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These properties are </a:t>
            </a:r>
            <a:r>
              <a:rPr b="1" lang="en" sz="1500">
                <a:solidFill>
                  <a:srgbClr val="21242C"/>
                </a:solidFill>
                <a:highlight>
                  <a:srgbClr val="FFFFFF"/>
                </a:highlight>
              </a:rPr>
              <a:t>not</a:t>
            </a:r>
            <a:r>
              <a:rPr lang="en" sz="1500">
                <a:solidFill>
                  <a:srgbClr val="21242C"/>
                </a:solidFill>
                <a:highlight>
                  <a:srgbClr val="FFFFFF"/>
                </a:highlight>
              </a:rPr>
              <a:t> available on </a:t>
            </a:r>
            <a:r>
              <a:rPr lang="en" sz="1500">
                <a:solidFill>
                  <a:srgbClr val="21242C"/>
                </a:solidFill>
                <a:highlight>
                  <a:srgbClr val="FFFFFF"/>
                </a:highlight>
                <a:latin typeface="Courier New"/>
                <a:ea typeface="Courier New"/>
                <a:cs typeface="Courier New"/>
                <a:sym typeface="Courier New"/>
              </a:rPr>
              <a:t>Text</a:t>
            </a:r>
            <a:r>
              <a:rPr lang="en" sz="1500">
                <a:solidFill>
                  <a:srgbClr val="21242C"/>
                </a:solidFill>
                <a:highlight>
                  <a:srgbClr val="FFFFFF"/>
                </a:highlight>
              </a:rPr>
              <a:t> nodes, only on </a:t>
            </a:r>
            <a:r>
              <a:rPr lang="en" sz="1500">
                <a:solidFill>
                  <a:srgbClr val="21242C"/>
                </a:solidFill>
                <a:highlight>
                  <a:srgbClr val="FFFFFF"/>
                </a:highlight>
                <a:latin typeface="Courier New"/>
                <a:ea typeface="Courier New"/>
                <a:cs typeface="Courier New"/>
                <a:sym typeface="Courier New"/>
              </a:rPr>
              <a:t>Element</a:t>
            </a:r>
            <a:r>
              <a:rPr lang="en" sz="1500">
                <a:solidFill>
                  <a:srgbClr val="21242C"/>
                </a:solidFill>
                <a:highlight>
                  <a:srgbClr val="FFFFFF"/>
                </a:highlight>
              </a:rPr>
              <a:t> nodes. To make sure you can traverse an element, you can check its </a:t>
            </a:r>
            <a:r>
              <a:rPr lang="en" sz="1500">
                <a:solidFill>
                  <a:srgbClr val="21242C"/>
                </a:solidFill>
                <a:highlight>
                  <a:srgbClr val="FFFFFF"/>
                </a:highlight>
                <a:latin typeface="Courier New"/>
                <a:ea typeface="Courier New"/>
                <a:cs typeface="Courier New"/>
                <a:sym typeface="Courier New"/>
              </a:rPr>
              <a:t>nodeType</a:t>
            </a:r>
            <a:r>
              <a:rPr lang="en" sz="1500">
                <a:solidFill>
                  <a:srgbClr val="21242C"/>
                </a:solidFill>
                <a:highlight>
                  <a:srgbClr val="FFFFFF"/>
                </a:highlight>
              </a:rPr>
              <a:t>/</a:t>
            </a:r>
            <a:r>
              <a:rPr lang="en" sz="1500">
                <a:solidFill>
                  <a:srgbClr val="21242C"/>
                </a:solidFill>
                <a:highlight>
                  <a:srgbClr val="FFFFFF"/>
                </a:highlight>
                <a:latin typeface="Courier New"/>
                <a:ea typeface="Courier New"/>
                <a:cs typeface="Courier New"/>
                <a:sym typeface="Courier New"/>
              </a:rPr>
              <a:t>nodeValue</a:t>
            </a:r>
            <a:r>
              <a:rPr lang="en" sz="1500">
                <a:solidFill>
                  <a:srgbClr val="21242C"/>
                </a:solidFill>
                <a:highlight>
                  <a:srgbClr val="FFFFFF"/>
                </a:highlight>
              </a:rPr>
              <a:t> properties. You likely will not need or want to use DOM traversal, but it is another option available to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8f8bc0e3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8f8bc0e3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8f8bc0e3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8f8bc0e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8f8bc0e3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8f8bc0e3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8f8bc0e3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8f8bc0e3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8f8bc0e3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8f8bc0e3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8f8bc0e3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8f8bc0e3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8f8bc0e3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8f8bc0e3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f8bc0e3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8f8bc0e3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Web/API/document.getElementById" TargetMode="External"/><Relationship Id="rId4" Type="http://schemas.openxmlformats.org/officeDocument/2006/relationships/hyperlink" Target="https://developer.mozilla.org/en-US/docs/Web/API/document.getElementsByClassName" TargetMode="External"/><Relationship Id="rId5" Type="http://schemas.openxmlformats.org/officeDocument/2006/relationships/hyperlink" Target="https://developer.mozilla.org/en-US/docs/Web/API/document.getElementsByTagName" TargetMode="External"/><Relationship Id="rId6" Type="http://schemas.openxmlformats.org/officeDocument/2006/relationships/hyperlink" Target="https://developer.mozilla.org/en-US/docs/Web/API/document.querySelector" TargetMode="External"/><Relationship Id="rId7" Type="http://schemas.openxmlformats.org/officeDocument/2006/relationships/hyperlink" Target="https://developer.mozilla.org/en-US/docs/Web/API/document.querySelectorA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DfwzZfTIjD0"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www.youtube.com/watch?v=1N5cNqL6PjI"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AohQwxx-ZFo"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DOM Access Methods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Query modernizer</a:t>
            </a:r>
            <a:endParaRPr/>
          </a:p>
        </p:txBody>
      </p:sp>
      <p:sp>
        <p:nvSpPr>
          <p:cNvPr id="123" name="Google Shape;123;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'doth' to 'does'</a:t>
            </a:r>
            <a:endParaRPr/>
          </a:p>
        </p:txBody>
      </p:sp>
      <p:sp>
        <p:nvSpPr>
          <p:cNvPr id="124" name="Google Shape;124;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that you've stored the elements in variables, use a for loop to iterate over them and change the text of each element to 'does'.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Query modernizer</a:t>
            </a:r>
            <a:endParaRPr/>
          </a:p>
        </p:txBody>
      </p:sp>
      <p:sp>
        <p:nvSpPr>
          <p:cNvPr id="130" name="Google Shape;130;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Did it work?</a:t>
            </a:r>
            <a:endParaRPr/>
          </a:p>
        </p:txBody>
      </p:sp>
      <p:sp>
        <p:nvSpPr>
          <p:cNvPr id="131" name="Google Shape;131;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Read through the text, did all of the words get replaced like you expected?</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Bonus: Once you complete this challenge, you can spin it off and see if you can replace the words while retaining their capitalization ('doth' to 'does', 'Doth' to 'Does').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 DOM access 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methods can we use?</a:t>
            </a:r>
            <a:endParaRPr/>
          </a:p>
        </p:txBody>
      </p:sp>
      <p:sp>
        <p:nvSpPr>
          <p:cNvPr id="142" name="Google Shape;142;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 showed how you can use the following methods to find an element or elements in your webpage:</a:t>
            </a:r>
            <a:endParaRPr/>
          </a:p>
          <a:p>
            <a:pPr indent="-342900" lvl="0" marL="457200" rtl="0" algn="l">
              <a:spcBef>
                <a:spcPts val="1200"/>
              </a:spcBef>
              <a:spcAft>
                <a:spcPts val="0"/>
              </a:spcAft>
              <a:buSzPts val="1800"/>
              <a:buChar char="●"/>
            </a:pPr>
            <a:r>
              <a:rPr lang="en" u="sng">
                <a:solidFill>
                  <a:schemeClr val="hlink"/>
                </a:solidFill>
                <a:hlinkClick r:id="rId3"/>
              </a:rPr>
              <a:t>document.getElementById(id)</a:t>
            </a:r>
            <a:endParaRPr/>
          </a:p>
          <a:p>
            <a:pPr indent="-342900" lvl="0" marL="457200" rtl="0" algn="l">
              <a:spcBef>
                <a:spcPts val="0"/>
              </a:spcBef>
              <a:spcAft>
                <a:spcPts val="0"/>
              </a:spcAft>
              <a:buSzPts val="1800"/>
              <a:buChar char="●"/>
            </a:pPr>
            <a:r>
              <a:rPr lang="en" u="sng">
                <a:solidFill>
                  <a:schemeClr val="hlink"/>
                </a:solidFill>
                <a:hlinkClick r:id="rId4"/>
              </a:rPr>
              <a:t>document.getElementsByClassName(className)</a:t>
            </a:r>
            <a:endParaRPr/>
          </a:p>
          <a:p>
            <a:pPr indent="-342900" lvl="0" marL="457200" rtl="0" algn="l">
              <a:spcBef>
                <a:spcPts val="0"/>
              </a:spcBef>
              <a:spcAft>
                <a:spcPts val="0"/>
              </a:spcAft>
              <a:buSzPts val="1800"/>
              <a:buChar char="●"/>
            </a:pPr>
            <a:r>
              <a:rPr lang="en" u="sng">
                <a:solidFill>
                  <a:schemeClr val="hlink"/>
                </a:solidFill>
                <a:hlinkClick r:id="rId5"/>
              </a:rPr>
              <a:t>document.getElementsByTagName(tagName)</a:t>
            </a:r>
            <a:endParaRPr/>
          </a:p>
          <a:p>
            <a:pPr indent="-342900" lvl="0" marL="457200" rtl="0" algn="l">
              <a:spcBef>
                <a:spcPts val="0"/>
              </a:spcBef>
              <a:spcAft>
                <a:spcPts val="0"/>
              </a:spcAft>
              <a:buSzPts val="1800"/>
              <a:buChar char="●"/>
            </a:pPr>
            <a:r>
              <a:rPr lang="en" u="sng">
                <a:solidFill>
                  <a:schemeClr val="hlink"/>
                </a:solidFill>
                <a:hlinkClick r:id="rId6"/>
              </a:rPr>
              <a:t>document.querySelector(cssSelector)</a:t>
            </a:r>
            <a:endParaRPr/>
          </a:p>
          <a:p>
            <a:pPr indent="-342900" lvl="0" marL="457200" rtl="0" algn="l">
              <a:spcBef>
                <a:spcPts val="0"/>
              </a:spcBef>
              <a:spcAft>
                <a:spcPts val="0"/>
              </a:spcAft>
              <a:buSzPts val="1800"/>
              <a:buChar char="●"/>
            </a:pPr>
            <a:r>
              <a:rPr lang="en" u="sng">
                <a:solidFill>
                  <a:schemeClr val="hlink"/>
                </a:solidFill>
                <a:hlinkClick r:id="rId7"/>
              </a:rPr>
              <a:t>document.querySelectorAll(cssSelector)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they return?</a:t>
            </a:r>
            <a:endParaRPr/>
          </a:p>
        </p:txBody>
      </p:sp>
      <p:sp>
        <p:nvSpPr>
          <p:cNvPr id="148" name="Google Shape;148;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There are two methods that return a single Element object, getElementById and querySelector:</a:t>
            </a:r>
            <a:endParaRPr/>
          </a:p>
          <a:p>
            <a:pPr indent="0" lvl="0" marL="457200" rtl="0" algn="l">
              <a:spcBef>
                <a:spcPts val="1200"/>
              </a:spcBef>
              <a:spcAft>
                <a:spcPts val="0"/>
              </a:spcAft>
              <a:buClr>
                <a:schemeClr val="dk1"/>
              </a:buClr>
              <a:buSzPts val="1100"/>
              <a:buFont typeface="Arial"/>
              <a:buNone/>
            </a:pPr>
            <a:r>
              <a:rPr i="1" lang="en"/>
              <a:t>var salsMotto = document.getElementById("salsMotto");</a:t>
            </a:r>
            <a:endParaRPr i="1"/>
          </a:p>
          <a:p>
            <a:pPr indent="0" lvl="0" marL="457200" rtl="0" algn="l">
              <a:spcBef>
                <a:spcPts val="1200"/>
              </a:spcBef>
              <a:spcAft>
                <a:spcPts val="1200"/>
              </a:spcAft>
              <a:buNone/>
            </a:pPr>
            <a:r>
              <a:rPr i="1" lang="en"/>
              <a:t>salsMotto.innerHTML = "Math is cool";</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What do they return?</a:t>
            </a:r>
            <a:endParaRPr/>
          </a:p>
        </p:txBody>
      </p:sp>
      <p:sp>
        <p:nvSpPr>
          <p:cNvPr id="154" name="Google Shape;154;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methods getElementsByClassName and getElementsByTagName return an HTMLCollection object that acts like an array. That collection is "live", which means the collection is updated if additional elements with tag name or class name are added to the document.</a:t>
            </a:r>
            <a:endParaRPr/>
          </a:p>
          <a:p>
            <a:pPr indent="0" lvl="0" marL="457200" rtl="0" algn="l">
              <a:spcBef>
                <a:spcPts val="1200"/>
              </a:spcBef>
              <a:spcAft>
                <a:spcPts val="0"/>
              </a:spcAft>
              <a:buClr>
                <a:schemeClr val="dk1"/>
              </a:buClr>
              <a:buSzPts val="1100"/>
              <a:buFont typeface="Arial"/>
              <a:buNone/>
            </a:pPr>
            <a:r>
              <a:rPr i="1" lang="en"/>
              <a:t>var teamMembers = document.getElementsByClassName("team-member");</a:t>
            </a:r>
            <a:endParaRPr i="1"/>
          </a:p>
          <a:p>
            <a:pPr indent="0" lvl="0" marL="457200" rtl="0" algn="l">
              <a:spcBef>
                <a:spcPts val="1200"/>
              </a:spcBef>
              <a:spcAft>
                <a:spcPts val="0"/>
              </a:spcAft>
              <a:buClr>
                <a:schemeClr val="dk1"/>
              </a:buClr>
              <a:buSzPts val="1100"/>
              <a:buFont typeface="Arial"/>
              <a:buNone/>
            </a:pPr>
            <a:r>
              <a:rPr i="1" lang="en"/>
              <a:t>for (var i = 0; i &lt; teamMembers.length; i++) {</a:t>
            </a:r>
            <a:endParaRPr i="1"/>
          </a:p>
          <a:p>
            <a:pPr indent="0" lvl="0" marL="457200" rtl="0" algn="l">
              <a:spcBef>
                <a:spcPts val="1200"/>
              </a:spcBef>
              <a:spcAft>
                <a:spcPts val="0"/>
              </a:spcAft>
              <a:buClr>
                <a:schemeClr val="dk1"/>
              </a:buClr>
              <a:buSzPts val="1100"/>
              <a:buFont typeface="Arial"/>
              <a:buNone/>
            </a:pPr>
            <a:r>
              <a:rPr i="1" lang="en"/>
              <a:t>   console.log(teamMembers[i].innerHTML);</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What do they return?</a:t>
            </a:r>
            <a:endParaRPr/>
          </a:p>
        </p:txBody>
      </p:sp>
      <p:sp>
        <p:nvSpPr>
          <p:cNvPr id="160" name="Google Shape;160;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method querySelectorAll() returns a NodeList, which also acts like an array. That list is "static", which means that the list won't update even if new matching elements are added to the page. Most likely, you won't run into the difference between the two return data types when you're using these methods, but it's good to keep in mind.</a:t>
            </a:r>
            <a:endParaRPr/>
          </a:p>
          <a:p>
            <a:pPr indent="0" lvl="0" marL="457200" rtl="0" algn="l">
              <a:spcBef>
                <a:spcPts val="1200"/>
              </a:spcBef>
              <a:spcAft>
                <a:spcPts val="0"/>
              </a:spcAft>
              <a:buClr>
                <a:schemeClr val="dk1"/>
              </a:buClr>
              <a:buSzPts val="1100"/>
              <a:buFont typeface="Arial"/>
              <a:buNone/>
            </a:pPr>
            <a:r>
              <a:rPr i="1" lang="en"/>
              <a:t>var teamMembers = document.querySelectorAll(".team-member");</a:t>
            </a:r>
            <a:endParaRPr i="1"/>
          </a:p>
          <a:p>
            <a:pPr indent="0" lvl="0" marL="457200" rtl="0" algn="l">
              <a:spcBef>
                <a:spcPts val="1200"/>
              </a:spcBef>
              <a:spcAft>
                <a:spcPts val="0"/>
              </a:spcAft>
              <a:buClr>
                <a:schemeClr val="dk1"/>
              </a:buClr>
              <a:buSzPts val="1100"/>
              <a:buFont typeface="Arial"/>
              <a:buNone/>
            </a:pPr>
            <a:r>
              <a:rPr i="1" lang="en"/>
              <a:t>for (var i = 0; i &lt; teamMembers.length; i++) {</a:t>
            </a:r>
            <a:endParaRPr i="1"/>
          </a:p>
          <a:p>
            <a:pPr indent="0" lvl="0" marL="457200" rtl="0" algn="l">
              <a:spcBef>
                <a:spcPts val="1200"/>
              </a:spcBef>
              <a:spcAft>
                <a:spcPts val="0"/>
              </a:spcAft>
              <a:buClr>
                <a:schemeClr val="dk1"/>
              </a:buClr>
              <a:buSzPts val="1100"/>
              <a:buFont typeface="Arial"/>
              <a:buNone/>
            </a:pPr>
            <a:r>
              <a:rPr i="1" lang="en"/>
              <a:t>   console.log(teamMembers[i].innerHTML);</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with sub-queries</a:t>
            </a:r>
            <a:endParaRPr/>
          </a:p>
        </p:txBody>
      </p:sp>
      <p:sp>
        <p:nvSpPr>
          <p:cNvPr id="166" name="Google Shape;166;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Once you've found an element, you can do subqueries on it using the methods we've just shown. For example:</a:t>
            </a:r>
            <a:endParaRPr/>
          </a:p>
          <a:p>
            <a:pPr indent="0" lvl="0" marL="457200" rtl="0" algn="l">
              <a:spcBef>
                <a:spcPts val="1200"/>
              </a:spcBef>
              <a:spcAft>
                <a:spcPts val="0"/>
              </a:spcAft>
              <a:buClr>
                <a:schemeClr val="dk1"/>
              </a:buClr>
              <a:buSzPts val="1100"/>
              <a:buFont typeface="Arial"/>
              <a:buNone/>
            </a:pPr>
            <a:r>
              <a:rPr i="1" lang="en"/>
              <a:t>// find the element with that ID</a:t>
            </a:r>
            <a:endParaRPr i="1"/>
          </a:p>
          <a:p>
            <a:pPr indent="0" lvl="0" marL="457200" rtl="0" algn="l">
              <a:spcBef>
                <a:spcPts val="1200"/>
              </a:spcBef>
              <a:spcAft>
                <a:spcPts val="0"/>
              </a:spcAft>
              <a:buClr>
                <a:schemeClr val="dk1"/>
              </a:buClr>
              <a:buSzPts val="1100"/>
              <a:buFont typeface="Arial"/>
              <a:buNone/>
            </a:pPr>
            <a:r>
              <a:rPr i="1" lang="en"/>
              <a:t>var salsMotto = document.getElementById("salsMotto");</a:t>
            </a:r>
            <a:endParaRPr i="1"/>
          </a:p>
          <a:p>
            <a:pPr indent="0" lvl="0" marL="457200" rtl="0" algn="l">
              <a:spcBef>
                <a:spcPts val="1200"/>
              </a:spcBef>
              <a:spcAft>
                <a:spcPts val="0"/>
              </a:spcAft>
              <a:buClr>
                <a:schemeClr val="dk1"/>
              </a:buClr>
              <a:buSzPts val="1100"/>
              <a:buFont typeface="Arial"/>
              <a:buNone/>
            </a:pPr>
            <a:r>
              <a:rPr i="1" lang="en"/>
              <a:t>// find the spans inside that element:</a:t>
            </a:r>
            <a:endParaRPr i="1"/>
          </a:p>
          <a:p>
            <a:pPr indent="0" lvl="0" marL="457200" rtl="0" algn="l">
              <a:spcBef>
                <a:spcPts val="1200"/>
              </a:spcBef>
              <a:spcAft>
                <a:spcPts val="0"/>
              </a:spcAft>
              <a:buClr>
                <a:schemeClr val="dk1"/>
              </a:buClr>
              <a:buSzPts val="1100"/>
              <a:buFont typeface="Arial"/>
              <a:buNone/>
            </a:pPr>
            <a:r>
              <a:rPr i="1" lang="en"/>
              <a:t>var mottoWords = salsMotto.getElementsByTagName("span");</a:t>
            </a:r>
            <a:endParaRPr i="1"/>
          </a:p>
          <a:p>
            <a:pPr indent="0" lvl="0" marL="457200" rtl="0" algn="l">
              <a:spcBef>
                <a:spcPts val="1200"/>
              </a:spcBef>
              <a:spcAft>
                <a:spcPts val="0"/>
              </a:spcAft>
              <a:buClr>
                <a:schemeClr val="dk1"/>
              </a:buClr>
              <a:buSzPts val="1100"/>
              <a:buFont typeface="Arial"/>
              <a:buNone/>
            </a:pPr>
            <a:r>
              <a:rPr i="1" lang="en"/>
              <a:t>// log out how many there are</a:t>
            </a:r>
            <a:endParaRPr i="1"/>
          </a:p>
          <a:p>
            <a:pPr indent="0" lvl="0" marL="457200" rtl="0" algn="l">
              <a:spcBef>
                <a:spcPts val="1200"/>
              </a:spcBef>
              <a:spcAft>
                <a:spcPts val="1200"/>
              </a:spcAft>
              <a:buNone/>
            </a:pPr>
            <a:r>
              <a:rPr i="1" lang="en"/>
              <a:t>console.log(mottoWords.length);</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Traversing the DOM</a:t>
            </a:r>
            <a:endParaRPr/>
          </a:p>
        </p:txBody>
      </p:sp>
      <p:sp>
        <p:nvSpPr>
          <p:cNvPr id="172" name="Google Shape;172;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Another way to access elements is to "traverse" the DOM tree. Each element has properties that point to elements related to it:</a:t>
            </a:r>
            <a:endParaRPr/>
          </a:p>
          <a:p>
            <a:pPr indent="-300037" lvl="0" marL="457200" rtl="0" algn="l">
              <a:spcBef>
                <a:spcPts val="1200"/>
              </a:spcBef>
              <a:spcAft>
                <a:spcPts val="0"/>
              </a:spcAft>
              <a:buSzPct val="100000"/>
              <a:buChar char="●"/>
            </a:pPr>
            <a:r>
              <a:rPr lang="en"/>
              <a:t>firstElementChild</a:t>
            </a:r>
            <a:endParaRPr/>
          </a:p>
          <a:p>
            <a:pPr indent="-300037" lvl="0" marL="457200" rtl="0" algn="l">
              <a:spcBef>
                <a:spcPts val="0"/>
              </a:spcBef>
              <a:spcAft>
                <a:spcPts val="0"/>
              </a:spcAft>
              <a:buSzPct val="100000"/>
              <a:buChar char="●"/>
            </a:pPr>
            <a:r>
              <a:rPr lang="en"/>
              <a:t>lastElementChild</a:t>
            </a:r>
            <a:endParaRPr/>
          </a:p>
          <a:p>
            <a:pPr indent="-300037" lvl="0" marL="457200" rtl="0" algn="l">
              <a:spcBef>
                <a:spcPts val="0"/>
              </a:spcBef>
              <a:spcAft>
                <a:spcPts val="0"/>
              </a:spcAft>
              <a:buSzPct val="100000"/>
              <a:buChar char="●"/>
            </a:pPr>
            <a:r>
              <a:rPr lang="en"/>
              <a:t>nextElementChild/nextElementSibling</a:t>
            </a:r>
            <a:endParaRPr/>
          </a:p>
          <a:p>
            <a:pPr indent="-300037" lvl="0" marL="457200" rtl="0" algn="l">
              <a:spcBef>
                <a:spcPts val="0"/>
              </a:spcBef>
              <a:spcAft>
                <a:spcPts val="0"/>
              </a:spcAft>
              <a:buSzPct val="100000"/>
              <a:buChar char="●"/>
            </a:pPr>
            <a:r>
              <a:rPr lang="en"/>
              <a:t>previousElementChild/previousElementSibling</a:t>
            </a:r>
            <a:endParaRPr/>
          </a:p>
          <a:p>
            <a:pPr indent="-300037" lvl="0" marL="457200" rtl="0" algn="l">
              <a:spcBef>
                <a:spcPts val="0"/>
              </a:spcBef>
              <a:spcAft>
                <a:spcPts val="0"/>
              </a:spcAft>
              <a:buSzPct val="100000"/>
              <a:buChar char="●"/>
            </a:pPr>
            <a:r>
              <a:rPr lang="en"/>
              <a:t>childNodes</a:t>
            </a:r>
            <a:endParaRPr/>
          </a:p>
          <a:p>
            <a:pPr indent="-300037" lvl="0" marL="457200" rtl="0" algn="l">
              <a:spcBef>
                <a:spcPts val="0"/>
              </a:spcBef>
              <a:spcAft>
                <a:spcPts val="0"/>
              </a:spcAft>
              <a:buSzPct val="100000"/>
              <a:buChar char="●"/>
            </a:pPr>
            <a:r>
              <a:rPr lang="en"/>
              <a:t>childElementCount</a:t>
            </a:r>
            <a:endParaRPr/>
          </a:p>
          <a:p>
            <a:pPr indent="0" lvl="0" marL="0" rtl="0" algn="l">
              <a:spcBef>
                <a:spcPts val="1200"/>
              </a:spcBef>
              <a:spcAft>
                <a:spcPts val="0"/>
              </a:spcAft>
              <a:buClr>
                <a:schemeClr val="dk1"/>
              </a:buClr>
              <a:buSzPct val="61111"/>
              <a:buFont typeface="Arial"/>
              <a:buNone/>
            </a:pPr>
            <a:r>
              <a:rPr lang="en"/>
              <a:t>For example:</a:t>
            </a:r>
            <a:endParaRPr/>
          </a:p>
          <a:p>
            <a:pPr indent="0" lvl="0" marL="457200" rtl="0" algn="l">
              <a:spcBef>
                <a:spcPts val="1200"/>
              </a:spcBef>
              <a:spcAft>
                <a:spcPts val="0"/>
              </a:spcAft>
              <a:buClr>
                <a:schemeClr val="dk1"/>
              </a:buClr>
              <a:buSzPct val="61111"/>
              <a:buFont typeface="Arial"/>
              <a:buNone/>
            </a:pPr>
            <a:r>
              <a:rPr i="1" lang="en"/>
              <a:t>var salsMotto = document.getElementById("salsMotto");</a:t>
            </a:r>
            <a:endParaRPr i="1"/>
          </a:p>
          <a:p>
            <a:pPr indent="0" lvl="0" marL="457200" rtl="0" algn="l">
              <a:spcBef>
                <a:spcPts val="1200"/>
              </a:spcBef>
              <a:spcAft>
                <a:spcPts val="0"/>
              </a:spcAft>
              <a:buClr>
                <a:schemeClr val="dk1"/>
              </a:buClr>
              <a:buSzPct val="61111"/>
              <a:buFont typeface="Arial"/>
              <a:buNone/>
            </a:pPr>
            <a:r>
              <a:rPr i="1" lang="en"/>
              <a:t>for (var i = 0; i &lt; salsMotto.childNodes.length; i++) {</a:t>
            </a:r>
            <a:endParaRPr i="1"/>
          </a:p>
          <a:p>
            <a:pPr indent="0" lvl="0" marL="457200" rtl="0" algn="l">
              <a:spcBef>
                <a:spcPts val="1200"/>
              </a:spcBef>
              <a:spcAft>
                <a:spcPts val="0"/>
              </a:spcAft>
              <a:buClr>
                <a:schemeClr val="dk1"/>
              </a:buClr>
              <a:buSzPct val="61111"/>
              <a:buFont typeface="Arial"/>
              <a:buNone/>
            </a:pPr>
            <a:r>
              <a:rPr i="1" lang="en"/>
              <a:t>   console.log(salsMotto.childNodes[i]);</a:t>
            </a:r>
            <a:endParaRPr i="1"/>
          </a:p>
          <a:p>
            <a:pPr indent="0" lvl="0" marL="457200" rtl="0" algn="l">
              <a:spcBef>
                <a:spcPts val="1200"/>
              </a:spcBef>
              <a:spcAft>
                <a:spcPts val="1200"/>
              </a:spcAft>
              <a:buNone/>
            </a:pPr>
            <a:r>
              <a:rPr i="1" lang="en"/>
              <a: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 elements by ID</a:t>
            </a:r>
            <a:endParaRPr/>
          </a:p>
        </p:txBody>
      </p:sp>
      <p:pic>
        <p:nvPicPr>
          <p:cNvPr descr="Created by: pamela (KA teacher)&#10;&#10;Practice this lesson yourself on KhanAcademy.org right now: &#10;https://www.khanacademy.org/computing/computer-programming/html-css-js/html-js-dom-access/p/challenge-id-changer?utm_source=YT&amp;utm_medium=Desc&amp;utm_campaign=computerprogramming&#10;&#10;Watch the next lesson: https://www.khanacademy.org/computing/computer-programming/html-css-js/html-js-dom-access/p/finding-multiple-dom-elements-by-tag-or-class-name?utm_source=YT&amp;utm_medium=Desc&amp;utm_campaign=computerprogramming&#10;&#10;Missed the previous lesson? https://www.khanacademy.org/computing/computer-programming/html-css-js/js-and-the-dom/v/debugging-webpages-with-the-browser-consol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66" name="Google Shape;66;p14" title="Finding elements by ID | HTML/JS: Making webpages interactive | Computer Programming | Khan Academy">
            <a:hlinkClick r:id="rId3"/>
          </p:cNvPr>
          <p:cNvPicPr preferRelativeResize="0"/>
          <p:nvPr/>
        </p:nvPicPr>
        <p:blipFill>
          <a:blip r:embed="rId4">
            <a:alphaModFix/>
          </a:blip>
          <a:stretch>
            <a:fillRect/>
          </a:stretch>
        </p:blipFill>
        <p:spPr>
          <a:xfrm>
            <a:off x="2286000" y="529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ID changer</a:t>
            </a:r>
            <a:endParaRPr/>
          </a:p>
        </p:txBody>
      </p:sp>
      <p:sp>
        <p:nvSpPr>
          <p:cNvPr id="72" name="Google Shape;72;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Store the heading in a variable</a:t>
            </a:r>
            <a:endParaRPr/>
          </a:p>
        </p:txBody>
      </p:sp>
      <p:sp>
        <p:nvSpPr>
          <p:cNvPr id="73" name="Google Shape;73;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This webpage has an h1 with a placeholder name in it. In this challenge, you'll use JavaScript to replace that with your own name.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For this first step, declare a variable and store the element inside it. You can find the element by passing the ID of the h1 as a string to the document.getElementById() function.</a:t>
            </a:r>
            <a:endParaRPr/>
          </a:p>
        </p:txBody>
      </p:sp>
      <p:pic>
        <p:nvPicPr>
          <p:cNvPr id="74" name="Google Shape;74;p15"/>
          <p:cNvPicPr preferRelativeResize="0"/>
          <p:nvPr/>
        </p:nvPicPr>
        <p:blipFill>
          <a:blip r:embed="rId3">
            <a:alphaModFix/>
          </a:blip>
          <a:stretch>
            <a:fillRect/>
          </a:stretch>
        </p:blipFill>
        <p:spPr>
          <a:xfrm>
            <a:off x="1616588" y="3904575"/>
            <a:ext cx="1343025" cy="36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ID changer</a:t>
            </a:r>
            <a:endParaRPr/>
          </a:p>
        </p:txBody>
      </p:sp>
      <p:sp>
        <p:nvSpPr>
          <p:cNvPr id="80" name="Google Shape;80;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it to your name</a:t>
            </a:r>
            <a:endParaRPr/>
          </a:p>
        </p:txBody>
      </p:sp>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Now that you have the element stored in a variable, use the innerHTML property to change it to your own name (or username!).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Tip: Make sure you spell your variable name correctly when you reference it the second time.</a:t>
            </a:r>
            <a:endParaRPr/>
          </a:p>
        </p:txBody>
      </p:sp>
      <p:pic>
        <p:nvPicPr>
          <p:cNvPr id="82" name="Google Shape;82;p16"/>
          <p:cNvPicPr preferRelativeResize="0"/>
          <p:nvPr/>
        </p:nvPicPr>
        <p:blipFill>
          <a:blip r:embed="rId3">
            <a:alphaModFix/>
          </a:blip>
          <a:stretch>
            <a:fillRect/>
          </a:stretch>
        </p:blipFill>
        <p:spPr>
          <a:xfrm>
            <a:off x="1849950" y="3934175"/>
            <a:ext cx="876300" cy="28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 multiple DOM elements by tag or class name</a:t>
            </a:r>
            <a:endParaRPr/>
          </a:p>
        </p:txBody>
      </p:sp>
      <p:pic>
        <p:nvPicPr>
          <p:cNvPr descr="Created by: pamela (KA teacher)&#10;&#10;Practice this lesson yourself on KhanAcademy.org right now: &#10;https://www.khanacademy.org/computing/computer-programming/html-css-js/html-js-dom-access/p/challenge-custom-name-tags?utm_source=YT&amp;utm_medium=Desc&amp;utm_campaign=computerprogramming&#10;&#10;Watch the next lesson: https://www.khanacademy.org/computing/computer-programming/html-css-js/html-js-dom-access/p/finding-elements-by-css-selector?utm_source=YT&amp;utm_medium=Desc&amp;utm_campaign=computerprogramming&#10;&#10;Missed the previous lesson? https://www.khanacademy.org/computing/computer-programming/html-css-js/html-js-dom-access/p/finding-elements-by-id?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88" name="Google Shape;88;p17" title="Finding multiple DOM elements by tag or class name | Computer Programming | Khan Academy">
            <a:hlinkClick r:id="rId3"/>
          </p:cNvPr>
          <p:cNvPicPr preferRelativeResize="0"/>
          <p:nvPr/>
        </p:nvPicPr>
        <p:blipFill>
          <a:blip r:embed="rId4">
            <a:alphaModFix/>
          </a:blip>
          <a:stretch>
            <a:fillRect/>
          </a:stretch>
        </p:blipFill>
        <p:spPr>
          <a:xfrm>
            <a:off x="2286000" y="559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Custom name tags</a:t>
            </a:r>
            <a:endParaRPr/>
          </a:p>
        </p:txBody>
      </p:sp>
      <p:sp>
        <p:nvSpPr>
          <p:cNvPr id="94" name="Google Shape;94;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Store the headings in variables</a:t>
            </a:r>
            <a:endParaRPr/>
          </a:p>
        </p:txBody>
      </p:sp>
      <p:sp>
        <p:nvSpPr>
          <p:cNvPr id="95" name="Google Shape;95;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uses divs to create name tags for a few famous computer scientists. In this challenge, you'll use JavaScript to change the text of all the h1s in the name tags. In this first step, use document.getElementsByTagName to find all the headings, and store them in a variable.</a:t>
            </a:r>
            <a:endParaRPr/>
          </a:p>
        </p:txBody>
      </p:sp>
      <p:pic>
        <p:nvPicPr>
          <p:cNvPr id="96" name="Google Shape;96;p18"/>
          <p:cNvPicPr preferRelativeResize="0"/>
          <p:nvPr/>
        </p:nvPicPr>
        <p:blipFill>
          <a:blip r:embed="rId3">
            <a:alphaModFix/>
          </a:blip>
          <a:stretch>
            <a:fillRect/>
          </a:stretch>
        </p:blipFill>
        <p:spPr>
          <a:xfrm>
            <a:off x="1543725" y="3926775"/>
            <a:ext cx="1209675" cy="25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Custom name tags</a:t>
            </a:r>
            <a:endParaRPr/>
          </a:p>
        </p:txBody>
      </p:sp>
      <p:sp>
        <p:nvSpPr>
          <p:cNvPr id="102" name="Google Shape;102;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headings</a:t>
            </a:r>
            <a:endParaRPr/>
          </a:p>
        </p:txBody>
      </p:sp>
      <p:sp>
        <p:nvSpPr>
          <p:cNvPr id="103" name="Google Shape;103;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that you've stored the headings in variables, use a for loop to iterate over them and change the text to something else, like 'Hello, world' or 'Allo'.</a:t>
            </a:r>
            <a:endParaRPr/>
          </a:p>
        </p:txBody>
      </p:sp>
      <p:pic>
        <p:nvPicPr>
          <p:cNvPr id="104" name="Google Shape;104;p19"/>
          <p:cNvPicPr preferRelativeResize="0"/>
          <p:nvPr/>
        </p:nvPicPr>
        <p:blipFill>
          <a:blip r:embed="rId3">
            <a:alphaModFix/>
          </a:blip>
          <a:stretch>
            <a:fillRect/>
          </a:stretch>
        </p:blipFill>
        <p:spPr>
          <a:xfrm>
            <a:off x="1697550" y="3726950"/>
            <a:ext cx="11811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 elements by CSS selector</a:t>
            </a:r>
            <a:endParaRPr/>
          </a:p>
        </p:txBody>
      </p:sp>
      <p:pic>
        <p:nvPicPr>
          <p:cNvPr descr="Created by: pamela (KA teacher)&#10;&#10;Practice this lesson yourself on KhanAcademy.org right now: &#10;https://www.khanacademy.org/computing/computer-programming/html-css-js/html-js-dom-access/p/challenge-query-modernizer?utm_source=YT&amp;utm_medium=Desc&amp;utm_campaign=computerprogramming&#10;&#10;Watch the next lesson: https://www.khanacademy.org/computing/computer-programming/html-css-js/html-js-dom-modification/p/changing-attributes?utm_source=YT&amp;utm_medium=Desc&amp;utm_campaign=computerprogramming&#10;&#10;Missed the previous lesson? https://www.khanacademy.org/computing/computer-programming/html-css-js/html-js-dom-access/p/finding-multiple-dom-elements-by-tag-or-class-nam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0" name="Google Shape;110;p20" title="Finding elements by CSS selector | Computer Programming | Khan Academy">
            <a:hlinkClick r:id="rId3"/>
          </p:cNvPr>
          <p:cNvPicPr preferRelativeResize="0"/>
          <p:nvPr/>
        </p:nvPicPr>
        <p:blipFill>
          <a:blip r:embed="rId4">
            <a:alphaModFix/>
          </a:blip>
          <a:stretch>
            <a:fillRect/>
          </a:stretch>
        </p:blipFill>
        <p:spPr>
          <a:xfrm>
            <a:off x="2286000" y="7592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Query modernizer</a:t>
            </a:r>
            <a:endParaRPr/>
          </a:p>
        </p:txBody>
      </p:sp>
      <p:sp>
        <p:nvSpPr>
          <p:cNvPr id="116" name="Google Shape;116;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Select the elements</a:t>
            </a:r>
            <a:endParaRPr/>
          </a:p>
        </p:txBody>
      </p:sp>
      <p:sp>
        <p:nvSpPr>
          <p:cNvPr id="117" name="Google Shape;11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rPr lang="en"/>
              <a:t>This webpage displays a selection of Isaac Newton's Queries, a book from the 1700s. Back then, Newton used the word 'doth' instead of 'does', because that's how English was spoken. In this challenge, you'll change all instances of 'doth' to 'does'. Each of them is surrounded by a &lt;span&gt; with a class of 'doth'. For the first step, use document.querySelectorAll to find only the 'doth's that are inside the list, and store them in a variable.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