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d6d50e9a3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d6d50e9a3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d6d50e9a3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d6d50e9a3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d6d50e9a3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d6d50e9a3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d6d50e9a3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d6d50e9a3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d6d50e9a3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d6d50e9a3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d6d50e9a3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d6d50e9a3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d6d50e9a3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d6d50e9a3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d6d50e9a3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d6d50e9a3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d6d50e9a3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d6d50e9a3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d6d50e9a3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d6d50e9a3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d6d50e9a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d6d50e9a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d6d50e9a3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d6d50e9a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d6d50e9a3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d6d50e9a3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d6d50e9a3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d6d50e9a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d6d50e9a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d6d50e9a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d6d50e9a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d6d50e9a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d6d50e9a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d6d50e9a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You might be wondering when to use touch events versus mouse events, since they're so similar.</a:t>
            </a:r>
            <a:endParaRPr/>
          </a:p>
          <a:p>
            <a:pPr indent="0" lvl="0" marL="0" rtl="0" algn="l">
              <a:spcBef>
                <a:spcPts val="0"/>
              </a:spcBef>
              <a:spcAft>
                <a:spcPts val="0"/>
              </a:spcAft>
              <a:buClr>
                <a:schemeClr val="dk1"/>
              </a:buClr>
              <a:buSzPts val="1100"/>
              <a:buFont typeface="Arial"/>
              <a:buNone/>
            </a:pPr>
            <a:r>
              <a:rPr lang="en"/>
              <a:t>Touch events are only triggered on touch-enabled devices like smartphones and touch-screen laptops. Mouse events like click and mousemove are triggered on the majority of browsers and devices. However, in most smartphones, the mouseover event isn't triggered at all, because they can't detect a finger hovering over the phone. Some smartphones are adding sensors for that though, so more smartphones will detect mouseover in the future.</a:t>
            </a:r>
            <a:endParaRPr/>
          </a:p>
          <a:p>
            <a:pPr indent="0" lvl="0" marL="0" rtl="0" algn="l">
              <a:spcBef>
                <a:spcPts val="0"/>
              </a:spcBef>
              <a:spcAft>
                <a:spcPts val="0"/>
              </a:spcAft>
              <a:buClr>
                <a:schemeClr val="dk1"/>
              </a:buClr>
              <a:buSzPts val="1100"/>
              <a:buFont typeface="Arial"/>
              <a:buNone/>
            </a:pPr>
            <a:r>
              <a:rPr lang="en"/>
              <a:t>In most cases, you'll want to listen to mouse events instead of touch events, because those are the most universal.</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d6d50e9a3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d6d50e9a3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hyperlink" Target="http://www.youtube.com/watch?v=mOw3hEYZaJk" TargetMode="Externa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www.youtube.com/watch?v=zdhWB_dNS-Q" TargetMode="External"/><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eveloper.mozilla.org/en-US/docs/Web/API/Even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developer.mozilla.org/en-US/docs/Web/API/EventTarget/removeEventListen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hyperlink" Target="http://www.youtube.com/watch?v=2pE7GUzW6-4" TargetMode="Externa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hyperlink" Target="http://www.youtube.com/watch?v=JYDZBM8EbLM" TargetMode="Externa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hyperlink" Target="http://www.youtube.com/watch?v=VX0F1jRMy54" TargetMode="Externa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DOM Events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Mr Mack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Practice</a:t>
            </a:r>
            <a:r>
              <a:rPr lang="en"/>
              <a:t>: Cat-stache</a:t>
            </a:r>
            <a:endParaRPr/>
          </a:p>
        </p:txBody>
      </p:sp>
      <p:sp>
        <p:nvSpPr>
          <p:cNvPr id="148" name="Google Shape;148;p22"/>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Position the mustache</a:t>
            </a:r>
            <a:endParaRPr/>
          </a:p>
        </p:txBody>
      </p:sp>
      <p:sp>
        <p:nvSpPr>
          <p:cNvPr id="149" name="Google Shape;149;p22"/>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webpage puts a mustache image on top of a cat image when the user clicks it, but it always lands up at 100 pixels down and 100 pixels from the left. Change the callback function to use the event properties to position the mustache according to where the user clicks.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Practice: Cat-stache</a:t>
            </a:r>
            <a:endParaRPr/>
          </a:p>
        </p:txBody>
      </p:sp>
      <p:sp>
        <p:nvSpPr>
          <p:cNvPr id="155" name="Google Shape;155;p23"/>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Click the cat</a:t>
            </a:r>
            <a:endParaRPr/>
          </a:p>
        </p:txBody>
      </p:sp>
      <p:sp>
        <p:nvSpPr>
          <p:cNvPr id="156" name="Google Shape;156;p23"/>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Make sure you click around to see how the mustache looks. You might want to add/subtract a little from the event properties, since the image is being positioned according to its left corner, not center.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Processing forms with events</a:t>
            </a:r>
            <a:endParaRPr/>
          </a:p>
        </p:txBody>
      </p:sp>
      <p:pic>
        <p:nvPicPr>
          <p:cNvPr descr="This is a video recording of a talk-through, uploaded to make it easier to create subtitles. &#10;Please watch the original interactive talk-through on Khan Academy, where you can pause and edit the code&#10;and see the code in better resolution:&#10;http://www.khanacademy.org/computer-programming" id="162" name="Google Shape;162;p24" title="Processing forms with events (Video Version)">
            <a:hlinkClick r:id="rId3"/>
          </p:cNvPr>
          <p:cNvPicPr preferRelativeResize="0"/>
          <p:nvPr/>
        </p:nvPicPr>
        <p:blipFill>
          <a:blip r:embed="rId4">
            <a:alphaModFix/>
          </a:blip>
          <a:stretch>
            <a:fillRect/>
          </a:stretch>
        </p:blipFill>
        <p:spPr>
          <a:xfrm>
            <a:off x="2286000" y="8184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Practice</a:t>
            </a:r>
            <a:r>
              <a:rPr lang="en"/>
              <a:t>: Mad Libs</a:t>
            </a:r>
            <a:endParaRPr/>
          </a:p>
        </p:txBody>
      </p:sp>
      <p:sp>
        <p:nvSpPr>
          <p:cNvPr id="168" name="Google Shape;168;p25"/>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Tell the story</a:t>
            </a:r>
            <a:endParaRPr/>
          </a:p>
        </p:txBody>
      </p:sp>
      <p:sp>
        <p:nvSpPr>
          <p:cNvPr id="169" name="Google Shape;169;p25"/>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This webpage has the start of a Mad Libs game. If you've never played it, that's a game where you fill in a bunch of blanks of different word types, and then a story is generated based on those words, and sometimes the story is surprisingly funny.</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In this step, you're going to finish the game logic in the event listener: find the value of each of the word inputs, and then write out a story that uses each of the values. Make sure you check the console for errors when you play the game</a:t>
            </a:r>
            <a:endParaRPr/>
          </a:p>
        </p:txBody>
      </p:sp>
      <p:pic>
        <p:nvPicPr>
          <p:cNvPr id="170" name="Google Shape;170;p25"/>
          <p:cNvPicPr preferRelativeResize="0"/>
          <p:nvPr/>
        </p:nvPicPr>
        <p:blipFill>
          <a:blip r:embed="rId3">
            <a:alphaModFix/>
          </a:blip>
          <a:stretch>
            <a:fillRect/>
          </a:stretch>
        </p:blipFill>
        <p:spPr>
          <a:xfrm>
            <a:off x="973875" y="3867550"/>
            <a:ext cx="2626793" cy="1013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Practice: Mad Libs</a:t>
            </a:r>
            <a:endParaRPr/>
          </a:p>
        </p:txBody>
      </p:sp>
      <p:sp>
        <p:nvSpPr>
          <p:cNvPr id="176" name="Google Shape;176;p26"/>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Play the game</a:t>
            </a:r>
            <a:endParaRPr/>
          </a:p>
        </p:txBody>
      </p:sp>
      <p:sp>
        <p:nvSpPr>
          <p:cNvPr id="177" name="Google Shape;177;p26"/>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Enter some values in, click the button, and read the story that comes out.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Once you complete this challenge, you can keep going by making a spin-off, adding more fields and maybe even pictures based on what they type.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Preventing default behavior of events</a:t>
            </a:r>
            <a:endParaRPr/>
          </a:p>
        </p:txBody>
      </p:sp>
      <p:pic>
        <p:nvPicPr>
          <p:cNvPr descr="This is a video recording of a talk-through, uploaded to make it easier to create subtitles. &#10;Please watch the original interactive talk-through on Khan Academy, where you can pause and edit the code&#10;and see the code in better resolution:&#10;http://www.khanacademy.org/computer-programming" id="183" name="Google Shape;183;p27" title="Preventing default behavior of events (Video Version)">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Summary: DOM events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Adding event listeners</a:t>
            </a:r>
            <a:endParaRPr/>
          </a:p>
        </p:txBody>
      </p:sp>
      <p:sp>
        <p:nvSpPr>
          <p:cNvPr id="194" name="Google Shape;194;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a:t>To make sure that the browser calls a particular function when an event happens on an element, you must use document.addEventListener:</a:t>
            </a:r>
            <a:endParaRPr/>
          </a:p>
          <a:p>
            <a:pPr indent="0" lvl="0" marL="0" rtl="0" algn="l">
              <a:spcBef>
                <a:spcPts val="1200"/>
              </a:spcBef>
              <a:spcAft>
                <a:spcPts val="0"/>
              </a:spcAft>
              <a:buNone/>
            </a:pPr>
            <a:r>
              <a:rPr lang="en"/>
              <a:t>var buttonEl = document.getElementById("clicker");</a:t>
            </a:r>
            <a:endParaRPr/>
          </a:p>
          <a:p>
            <a:pPr indent="0" lvl="0" marL="457200" rtl="0" algn="l">
              <a:spcBef>
                <a:spcPts val="1200"/>
              </a:spcBef>
              <a:spcAft>
                <a:spcPts val="0"/>
              </a:spcAft>
              <a:buNone/>
            </a:pPr>
            <a:r>
              <a:rPr i="1" lang="en"/>
              <a:t>var onButtonClick = function() {</a:t>
            </a:r>
            <a:endParaRPr i="1"/>
          </a:p>
          <a:p>
            <a:pPr indent="0" lvl="0" marL="457200" rtl="0" algn="l">
              <a:spcBef>
                <a:spcPts val="1200"/>
              </a:spcBef>
              <a:spcAft>
                <a:spcPts val="0"/>
              </a:spcAft>
              <a:buNone/>
            </a:pPr>
            <a:r>
              <a:rPr i="1" lang="en"/>
              <a:t>    console.log("Oh golly gosh, you clicked me");</a:t>
            </a:r>
            <a:endParaRPr i="1"/>
          </a:p>
          <a:p>
            <a:pPr indent="0" lvl="0" marL="457200" rtl="0" algn="l">
              <a:spcBef>
                <a:spcPts val="1200"/>
              </a:spcBef>
              <a:spcAft>
                <a:spcPts val="0"/>
              </a:spcAft>
              <a:buNone/>
            </a:pPr>
            <a:r>
              <a:rPr i="1" lang="en"/>
              <a:t>};</a:t>
            </a:r>
            <a:endParaRPr i="1"/>
          </a:p>
          <a:p>
            <a:pPr indent="0" lvl="0" marL="0" rtl="0" algn="l">
              <a:spcBef>
                <a:spcPts val="1200"/>
              </a:spcBef>
              <a:spcAft>
                <a:spcPts val="0"/>
              </a:spcAft>
              <a:buNone/>
            </a:pPr>
            <a:r>
              <a:rPr lang="en"/>
              <a:t>buttonEl.addEventListener("click", onButtonClick);</a:t>
            </a:r>
            <a:endParaRPr/>
          </a:p>
          <a:p>
            <a:pPr indent="0" lvl="0" marL="0" rtl="0" algn="l">
              <a:spcBef>
                <a:spcPts val="1200"/>
              </a:spcBef>
              <a:spcAft>
                <a:spcPts val="1200"/>
              </a:spcAft>
              <a:buNone/>
            </a:pPr>
            <a:r>
              <a:rPr lang="en"/>
              <a:t>You can pass many valid strings as the first argument, see the event types article.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Adding event listeners</a:t>
            </a:r>
            <a:endParaRPr/>
          </a:p>
        </p:txBody>
      </p:sp>
      <p:sp>
        <p:nvSpPr>
          <p:cNvPr id="200" name="Google Shape;200;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If you want information about the event that happened, you can look at the event object that the browser passes to your callback function:</a:t>
            </a:r>
            <a:endParaRPr/>
          </a:p>
          <a:p>
            <a:pPr indent="0" lvl="0" marL="457200" rtl="0" algn="l">
              <a:spcBef>
                <a:spcPts val="1200"/>
              </a:spcBef>
              <a:spcAft>
                <a:spcPts val="0"/>
              </a:spcAft>
              <a:buNone/>
            </a:pPr>
            <a:r>
              <a:rPr i="1" lang="en"/>
              <a:t>var faceEl = document.getElementById("face");</a:t>
            </a:r>
            <a:endParaRPr i="1"/>
          </a:p>
          <a:p>
            <a:pPr indent="0" lvl="0" marL="457200" rtl="0" algn="l">
              <a:spcBef>
                <a:spcPts val="1200"/>
              </a:spcBef>
              <a:spcAft>
                <a:spcPts val="0"/>
              </a:spcAft>
              <a:buNone/>
            </a:pPr>
            <a:r>
              <a:rPr i="1" lang="en"/>
              <a:t>var onFaceClick = function(e) {</a:t>
            </a:r>
            <a:endParaRPr i="1"/>
          </a:p>
          <a:p>
            <a:pPr indent="0" lvl="0" marL="457200" rtl="0" algn="l">
              <a:spcBef>
                <a:spcPts val="1200"/>
              </a:spcBef>
              <a:spcAft>
                <a:spcPts val="0"/>
              </a:spcAft>
              <a:buNone/>
            </a:pPr>
            <a:r>
              <a:rPr i="1" lang="en"/>
              <a:t>    console.log("You clicked " + e.clientX + " , " + e.clientY);</a:t>
            </a:r>
            <a:endParaRPr i="1"/>
          </a:p>
          <a:p>
            <a:pPr indent="0" lvl="0" marL="457200" rtl="0" algn="l">
              <a:spcBef>
                <a:spcPts val="1200"/>
              </a:spcBef>
              <a:spcAft>
                <a:spcPts val="0"/>
              </a:spcAft>
              <a:buNone/>
            </a:pPr>
            <a:r>
              <a:rPr i="1" lang="en"/>
              <a:t>};</a:t>
            </a:r>
            <a:endParaRPr i="1"/>
          </a:p>
          <a:p>
            <a:pPr indent="0" lvl="0" marL="457200" rtl="0" algn="l">
              <a:spcBef>
                <a:spcPts val="1200"/>
              </a:spcBef>
              <a:spcAft>
                <a:spcPts val="0"/>
              </a:spcAft>
              <a:buNone/>
            </a:pPr>
            <a:r>
              <a:rPr i="1" lang="en"/>
              <a:t>faceEl.addEventListener("click", onFaceClick);</a:t>
            </a:r>
            <a:endParaRPr i="1"/>
          </a:p>
          <a:p>
            <a:pPr indent="0" lvl="0" marL="0" rtl="0" algn="l">
              <a:spcBef>
                <a:spcPts val="1200"/>
              </a:spcBef>
              <a:spcAft>
                <a:spcPts val="0"/>
              </a:spcAft>
              <a:buNone/>
            </a:pPr>
            <a:r>
              <a:rPr lang="en"/>
              <a:t>There are many properties on the event object, you can see </a:t>
            </a:r>
            <a:r>
              <a:rPr lang="en" u="sng">
                <a:solidFill>
                  <a:schemeClr val="hlink"/>
                </a:solidFill>
                <a:hlinkClick r:id="rId3"/>
              </a:rPr>
              <a:t>a full list here</a:t>
            </a:r>
            <a:r>
              <a:rPr lang="en"/>
              <a:t>.</a:t>
            </a:r>
            <a:endParaRPr/>
          </a:p>
          <a:p>
            <a:pPr indent="0" lvl="0" marL="0" rtl="0" algn="l">
              <a:spcBef>
                <a:spcPts val="1200"/>
              </a:spcBef>
              <a:spcAft>
                <a:spcPts val="1200"/>
              </a:spcAft>
              <a:buNone/>
            </a:pPr>
            <a:r>
              <a:rPr lang="en"/>
              <a:t>If you are overriding click behavior on a link or submit behavior on a form, you may want to call event.preventDefault() to prevent the browser's default behavior.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Removing event listeners</a:t>
            </a:r>
            <a:endParaRPr/>
          </a:p>
        </p:txBody>
      </p:sp>
      <p:sp>
        <p:nvSpPr>
          <p:cNvPr id="206" name="Google Shape;206;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If you no longer need a particular event listener, you can remove it using </a:t>
            </a:r>
            <a:r>
              <a:rPr lang="en" u="sng">
                <a:solidFill>
                  <a:schemeClr val="hlink"/>
                </a:solidFill>
                <a:hlinkClick r:id="rId3"/>
              </a:rPr>
              <a:t>removeEventListener</a:t>
            </a:r>
            <a:r>
              <a:rPr lang="en"/>
              <a:t>:</a:t>
            </a:r>
            <a:endParaRPr/>
          </a:p>
          <a:p>
            <a:pPr indent="0" lvl="0" marL="457200" rtl="0" algn="l">
              <a:spcBef>
                <a:spcPts val="1200"/>
              </a:spcBef>
              <a:spcAft>
                <a:spcPts val="0"/>
              </a:spcAft>
              <a:buNone/>
            </a:pPr>
            <a:r>
              <a:rPr i="1" lang="en"/>
              <a:t>var faceEl = document.getElementById("face");</a:t>
            </a:r>
            <a:endParaRPr i="1"/>
          </a:p>
          <a:p>
            <a:pPr indent="0" lvl="0" marL="457200" rtl="0" algn="l">
              <a:spcBef>
                <a:spcPts val="1200"/>
              </a:spcBef>
              <a:spcAft>
                <a:spcPts val="0"/>
              </a:spcAft>
              <a:buNone/>
            </a:pPr>
            <a:r>
              <a:rPr i="1" lang="en"/>
              <a:t>var onFaceClick = function(e) {</a:t>
            </a:r>
            <a:endParaRPr i="1"/>
          </a:p>
          <a:p>
            <a:pPr indent="0" lvl="0" marL="457200" rtl="0" algn="l">
              <a:spcBef>
                <a:spcPts val="1200"/>
              </a:spcBef>
              <a:spcAft>
                <a:spcPts val="0"/>
              </a:spcAft>
              <a:buNone/>
            </a:pPr>
            <a:r>
              <a:rPr i="1" lang="en"/>
              <a:t>    console.log("You clicked " + e.clientX + " , " + e.clientY);</a:t>
            </a:r>
            <a:endParaRPr i="1"/>
          </a:p>
          <a:p>
            <a:pPr indent="0" lvl="0" marL="457200" rtl="0" algn="l">
              <a:spcBef>
                <a:spcPts val="1200"/>
              </a:spcBef>
              <a:spcAft>
                <a:spcPts val="0"/>
              </a:spcAft>
              <a:buNone/>
            </a:pPr>
            <a:r>
              <a:rPr i="1" lang="en"/>
              <a:t>};</a:t>
            </a:r>
            <a:endParaRPr i="1"/>
          </a:p>
          <a:p>
            <a:pPr indent="0" lvl="0" marL="457200" rtl="0" algn="l">
              <a:spcBef>
                <a:spcPts val="1200"/>
              </a:spcBef>
              <a:spcAft>
                <a:spcPts val="0"/>
              </a:spcAft>
              <a:buNone/>
            </a:pPr>
            <a:r>
              <a:rPr i="1" lang="en"/>
              <a:t>faceEl.addEventListener("click", onFaceClick);</a:t>
            </a:r>
            <a:endParaRPr i="1"/>
          </a:p>
          <a:p>
            <a:pPr indent="0" lvl="0" marL="457200" rtl="0" algn="l">
              <a:spcBef>
                <a:spcPts val="1200"/>
              </a:spcBef>
              <a:spcAft>
                <a:spcPts val="0"/>
              </a:spcAft>
              <a:buNone/>
            </a:pPr>
            <a:r>
              <a:rPr i="1" lang="en"/>
              <a:t>// later...</a:t>
            </a:r>
            <a:endParaRPr i="1"/>
          </a:p>
          <a:p>
            <a:pPr indent="0" lvl="0" marL="457200" rtl="0" algn="l">
              <a:spcBef>
                <a:spcPts val="1200"/>
              </a:spcBef>
              <a:spcAft>
                <a:spcPts val="1200"/>
              </a:spcAft>
              <a:buNone/>
            </a:pPr>
            <a:r>
              <a:rPr i="1" lang="en"/>
              <a:t>faceEl.removeEventListener("click", onFaceClick);</a:t>
            </a:r>
            <a:endParaRPr i="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Making webpages interactive with events</a:t>
            </a:r>
            <a:endParaRPr/>
          </a:p>
        </p:txBody>
      </p:sp>
      <p:pic>
        <p:nvPicPr>
          <p:cNvPr descr="Learn how to debug in your webpages on Khan Academy using console.log() and the Chrome Developer Tools.&#10;&#10;Watch the next lesson: https://www.khanacademy.org/computing/computer-programming/html-js-jquery/jquery-intro/v/jquery-meet-the-inventor?utm_source=YT&amp;utm_medium=Desc&amp;utm_campaign=computerprogramming &#10;&#10;Missed the previous lesson? https://www.khanacademy.org/computing/computer-programming/html-css-js/js-and-the-dom/v/debugging-webpages-with-the-browser-console?utm_source=YT&amp;utm_medium=Desc&amp;utm_campaign=computerprogramming &#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offers practice exercises, instructional videos, and a personalized learning dashboard that empower learners to study at their own pace in and outside of the classroom. We tackle math, science, computer programming, history, art history, economics, and more. Our math missions guide learners from kindergarten to calculus using state-of-the-art, adaptive technology that identifies strengths and learning gaps. We've also partnered with institutions like NASA, The Museum of Modern Art, The California Academy of Sciences, and MIT to offer specialized content.&#10;&#10;For free. For everyone. Forever. #YouCanLearnAnything&#10;&#10;Subscribe to Khan Academy’s Computer Programming  channel: https://www.youtube.com/channel/UCzYDKG5mmfPPIosXuQ1PvEA?sub_confirmation=1&#10;Subscribe to Khan Academy: https://www.youtube.com/subscription_center?add_user=khanacademy&#10;&#10;&#10;&#10;&#10;&#10;&#10;&#10;&#10;&#10;&#10;&#10;&#10;&#10;&#10;&#10;&#10;&#10;&#10;&#10;&#10;&#10;&#10;&#10;&#10;&#10;&#10;&#10;&#10;&#10;&#10;&quot;" id="93" name="Google Shape;93;p14" title="Making webpages interactive with events | Computer programming | Khan Academy">
            <a:hlinkClick r:id="rId3"/>
          </p:cNvPr>
          <p:cNvPicPr preferRelativeResize="0"/>
          <p:nvPr/>
        </p:nvPicPr>
        <p:blipFill>
          <a:blip r:embed="rId4">
            <a:alphaModFix/>
          </a:blip>
          <a:stretch>
            <a:fillRect/>
          </a:stretch>
        </p:blipFill>
        <p:spPr>
          <a:xfrm>
            <a:off x="2287650" y="6556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Adding an event listener</a:t>
            </a:r>
            <a:endParaRPr/>
          </a:p>
        </p:txBody>
      </p:sp>
      <p:pic>
        <p:nvPicPr>
          <p:cNvPr descr="This is a video recording of a talk-through, uploaded to make it easier to create subtitles. &#10;Please watch the original interactive talk-through on Khan Academy, where you can pause and edit the code&#10;and see the code in better resolution:&#10;http://www.khanacademy.org/computer-programming" id="99" name="Google Shape;99;p15" title="Adding an event listener (Video Version)">
            <a:hlinkClick r:id="rId3"/>
          </p:cNvPr>
          <p:cNvPicPr preferRelativeResize="0"/>
          <p:nvPr/>
        </p:nvPicPr>
        <p:blipFill>
          <a:blip r:embed="rId4">
            <a:alphaModFix/>
          </a:blip>
          <a:stretch>
            <a:fillRect/>
          </a:stretch>
        </p:blipFill>
        <p:spPr>
          <a:xfrm>
            <a:off x="2287650" y="648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Practice</a:t>
            </a:r>
            <a:r>
              <a:rPr lang="en"/>
              <a:t>: Cat Clicker</a:t>
            </a:r>
            <a:endParaRPr/>
          </a:p>
        </p:txBody>
      </p:sp>
      <p:sp>
        <p:nvSpPr>
          <p:cNvPr id="105" name="Google Shape;105;p16"/>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Store the element</a:t>
            </a:r>
            <a:endParaRPr/>
          </a:p>
        </p:txBody>
      </p:sp>
      <p:sp>
        <p:nvSpPr>
          <p:cNvPr id="106" name="Google Shape;106;p16"/>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this challenge, you'll make it so the user (you!) can pet the cat and see it meow. In this first step, find the cat image element and store it in a variable.</a:t>
            </a:r>
            <a:endParaRPr/>
          </a:p>
        </p:txBody>
      </p:sp>
      <p:pic>
        <p:nvPicPr>
          <p:cNvPr id="107" name="Google Shape;107;p16"/>
          <p:cNvPicPr preferRelativeResize="0"/>
          <p:nvPr/>
        </p:nvPicPr>
        <p:blipFill>
          <a:blip r:embed="rId3">
            <a:alphaModFix/>
          </a:blip>
          <a:stretch>
            <a:fillRect/>
          </a:stretch>
        </p:blipFill>
        <p:spPr>
          <a:xfrm>
            <a:off x="1787950" y="4000775"/>
            <a:ext cx="971550" cy="285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Practice: Cat Clicker</a:t>
            </a:r>
            <a:endParaRPr/>
          </a:p>
        </p:txBody>
      </p:sp>
      <p:sp>
        <p:nvSpPr>
          <p:cNvPr id="113" name="Google Shape;113;p17"/>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Define the callback function</a:t>
            </a:r>
            <a:endParaRPr/>
          </a:p>
        </p:txBody>
      </p:sp>
      <p:sp>
        <p:nvSpPr>
          <p:cNvPr id="114" name="Google Shape;114;p17"/>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Now, define a callback function that changes the inner text of the 'cat-chat' div to say 'Meow', or whatever you think cats say when you pet them.</a:t>
            </a:r>
            <a:endParaRPr/>
          </a:p>
        </p:txBody>
      </p:sp>
      <p:pic>
        <p:nvPicPr>
          <p:cNvPr id="115" name="Google Shape;115;p17"/>
          <p:cNvPicPr preferRelativeResize="0"/>
          <p:nvPr/>
        </p:nvPicPr>
        <p:blipFill>
          <a:blip r:embed="rId3">
            <a:alphaModFix/>
          </a:blip>
          <a:stretch>
            <a:fillRect/>
          </a:stretch>
        </p:blipFill>
        <p:spPr>
          <a:xfrm>
            <a:off x="1375275" y="4133975"/>
            <a:ext cx="2000250" cy="657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Practice: Cat Clicker</a:t>
            </a:r>
            <a:endParaRPr/>
          </a:p>
        </p:txBody>
      </p:sp>
      <p:sp>
        <p:nvSpPr>
          <p:cNvPr id="121" name="Google Shape;121;p18"/>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Attach the listener</a:t>
            </a:r>
            <a:endParaRPr/>
          </a:p>
        </p:txBody>
      </p:sp>
      <p:sp>
        <p:nvSpPr>
          <p:cNvPr id="122" name="Google Shape;122;p18"/>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Finally, assign the callback function as the event listener for the 'click' event for the cat image.</a:t>
            </a:r>
            <a:endParaRPr/>
          </a:p>
        </p:txBody>
      </p:sp>
      <p:pic>
        <p:nvPicPr>
          <p:cNvPr id="123" name="Google Shape;123;p18"/>
          <p:cNvPicPr preferRelativeResize="0"/>
          <p:nvPr/>
        </p:nvPicPr>
        <p:blipFill>
          <a:blip r:embed="rId3">
            <a:alphaModFix/>
          </a:blip>
          <a:stretch>
            <a:fillRect/>
          </a:stretch>
        </p:blipFill>
        <p:spPr>
          <a:xfrm>
            <a:off x="1432725" y="4015575"/>
            <a:ext cx="1704975" cy="428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Practice: Cat Clicker</a:t>
            </a:r>
            <a:endParaRPr/>
          </a:p>
        </p:txBody>
      </p:sp>
      <p:sp>
        <p:nvSpPr>
          <p:cNvPr id="129" name="Google Shape;129;p1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Click the cat</a:t>
            </a:r>
            <a:endParaRPr/>
          </a:p>
        </p:txBody>
      </p:sp>
      <p:sp>
        <p:nvSpPr>
          <p:cNvPr id="130" name="Google Shape;130;p1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Make sure you click the cat to check that it works! Cats love being petted.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DOM event types</a:t>
            </a:r>
            <a:endParaRPr/>
          </a:p>
        </p:txBody>
      </p:sp>
      <p:sp>
        <p:nvSpPr>
          <p:cNvPr id="136" name="Google Shape;136;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browser triggers many events. A full list is available in MDN, but here are some of the most common event types and event names:</a:t>
            </a:r>
            <a:endParaRPr/>
          </a:p>
          <a:p>
            <a:pPr indent="-311150" lvl="0" marL="457200" rtl="0" algn="l">
              <a:spcBef>
                <a:spcPts val="1200"/>
              </a:spcBef>
              <a:spcAft>
                <a:spcPts val="0"/>
              </a:spcAft>
              <a:buSzPts val="1300"/>
              <a:buChar char="●"/>
            </a:pPr>
            <a:r>
              <a:rPr lang="en"/>
              <a:t>mouse events (MouseEvent): mousedown, mouseup, click, dblclick, mousemove, mouseover, mousewheel, mouseout, contextmenu</a:t>
            </a:r>
            <a:endParaRPr/>
          </a:p>
          <a:p>
            <a:pPr indent="-311150" lvl="0" marL="457200" rtl="0" algn="l">
              <a:spcBef>
                <a:spcPts val="0"/>
              </a:spcBef>
              <a:spcAft>
                <a:spcPts val="0"/>
              </a:spcAft>
              <a:buSzPts val="1300"/>
              <a:buChar char="●"/>
            </a:pPr>
            <a:r>
              <a:rPr lang="en"/>
              <a:t>touch events (TouchEvent): touchstart, touchmove, touchend, touchcancel</a:t>
            </a:r>
            <a:endParaRPr/>
          </a:p>
          <a:p>
            <a:pPr indent="-311150" lvl="0" marL="457200" rtl="0" algn="l">
              <a:spcBef>
                <a:spcPts val="0"/>
              </a:spcBef>
              <a:spcAft>
                <a:spcPts val="0"/>
              </a:spcAft>
              <a:buSzPts val="1300"/>
              <a:buChar char="●"/>
            </a:pPr>
            <a:r>
              <a:rPr lang="en"/>
              <a:t>keyboard events (KeyboardEvent): keydown, keypress, keyup</a:t>
            </a:r>
            <a:endParaRPr/>
          </a:p>
          <a:p>
            <a:pPr indent="-311150" lvl="0" marL="457200" rtl="0" algn="l">
              <a:spcBef>
                <a:spcPts val="0"/>
              </a:spcBef>
              <a:spcAft>
                <a:spcPts val="0"/>
              </a:spcAft>
              <a:buSzPts val="1300"/>
              <a:buChar char="●"/>
            </a:pPr>
            <a:r>
              <a:rPr lang="en"/>
              <a:t>form events: focus, blur, change, submit</a:t>
            </a:r>
            <a:endParaRPr/>
          </a:p>
          <a:p>
            <a:pPr indent="-311150" lvl="0" marL="457200" rtl="0" algn="l">
              <a:spcBef>
                <a:spcPts val="0"/>
              </a:spcBef>
              <a:spcAft>
                <a:spcPts val="0"/>
              </a:spcAft>
              <a:buSzPts val="1300"/>
              <a:buChar char="●"/>
            </a:pPr>
            <a:r>
              <a:rPr lang="en"/>
              <a:t>window events: scroll, resize, hashchange, load, unload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Using the event properties</a:t>
            </a:r>
            <a:endParaRPr/>
          </a:p>
        </p:txBody>
      </p:sp>
      <p:pic>
        <p:nvPicPr>
          <p:cNvPr descr="This is a video recording of a talk-through, uploaded to make it easier to create subtitles. &#10;Please watch the original interactive talk-through on Khan Academy, where you can pause and edit the code&#10;and see the code in better resolution:&#10;http://www.khanacademy.org/computer-programming" id="142" name="Google Shape;142;p21" title="Using the event properties (Video Version)">
            <a:hlinkClick r:id="rId3"/>
          </p:cNvPr>
          <p:cNvPicPr preferRelativeResize="0"/>
          <p:nvPr/>
        </p:nvPicPr>
        <p:blipFill>
          <a:blip r:embed="rId4">
            <a:alphaModFix/>
          </a:blip>
          <a:stretch>
            <a:fillRect/>
          </a:stretch>
        </p:blipFill>
        <p:spPr>
          <a:xfrm>
            <a:off x="2286000" y="6260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