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Montserrat"/>
      <p:regular r:id="rId19"/>
      <p:bold r:id="rId20"/>
      <p:italic r:id="rId21"/>
      <p:boldItalic r:id="rId22"/>
    </p:embeddedFont>
    <p:embeddedFont>
      <p:font typeface="Lat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bold.fntdata"/><Relationship Id="rId22" Type="http://schemas.openxmlformats.org/officeDocument/2006/relationships/font" Target="fonts/Montserrat-boldItalic.fntdata"/><Relationship Id="rId21" Type="http://schemas.openxmlformats.org/officeDocument/2006/relationships/font" Target="fonts/Montserrat-italic.fntdata"/><Relationship Id="rId24" Type="http://schemas.openxmlformats.org/officeDocument/2006/relationships/font" Target="fonts/Lato-bold.fntdata"/><Relationship Id="rId23" Type="http://schemas.openxmlformats.org/officeDocument/2006/relationships/font" Target="fonts/La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boldItalic.fntdata"/><Relationship Id="rId25"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Montserrat-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10d5f31d4ae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10d5f31d4ae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10d5f31d4ae_0_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10d5f31d4ae_0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10d5f31d4ae_0_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10d5f31d4ae_0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10d5f31d4ae_0_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10d5f31d4ae_0_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0d5f31d4ae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0d5f31d4ae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0d5f31d4ae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0d5f31d4ae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0d5f31d4ae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0d5f31d4ae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0d5f31d4ae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10d5f31d4ae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0d5f31d4ae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10d5f31d4ae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10d5f31d4ae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10d5f31d4ae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10d5f31d4ae_0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10d5f31d4ae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10d5f31d4ae_0_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10d5f31d4ae_0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developer.mozilla.org/en-US/docs/Web/API/WindowTimers.setInterval" TargetMode="External"/><Relationship Id="rId4" Type="http://schemas.openxmlformats.org/officeDocument/2006/relationships/hyperlink" Target="https://developer.mozilla.org/en-US/docs/Web/API/WindowTimers.setTimeout" TargetMode="External"/><Relationship Id="rId5" Type="http://schemas.openxmlformats.org/officeDocument/2006/relationships/hyperlink" Target="https://developer.mozilla.org/en-US/docs/Web/API/window.requestAnimationFrame"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julian.com/research/velocity/"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creativejs.com/resources/requestanimationframe/" TargetMode="External"/><Relationship Id="rId4" Type="http://schemas.openxmlformats.org/officeDocument/2006/relationships/hyperlink" Target="http://css-tricks.com/using-requestanimationframe/" TargetMode="External"/><Relationship Id="rId5" Type="http://schemas.openxmlformats.org/officeDocument/2006/relationships/hyperlink" Target="https://developer.mozilla.org/en-US/docs/Web/Guide/CSS/Using_CSS_animations/" TargetMode="External"/><Relationship Id="rId6" Type="http://schemas.openxmlformats.org/officeDocument/2006/relationships/hyperlink" Target="http://webdesign.tutsplus.com/tutorials/a-beginners-introduction-to-css-animation--cms-21068/" TargetMode="External"/><Relationship Id="rId7" Type="http://schemas.openxmlformats.org/officeDocument/2006/relationships/hyperlink" Target="http://www.the-art-of-web.com/css/css-animation/" TargetMode="External"/><Relationship Id="rId8" Type="http://schemas.openxmlformats.org/officeDocument/2006/relationships/hyperlink" Target="https://itunes.apple.com/us/book/css-animation-interactive/id799975886?mt=11"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xml"/><Relationship Id="rId3" Type="http://schemas.openxmlformats.org/officeDocument/2006/relationships/hyperlink" Target="http://www.youtube.com/watch?v=PoYhqcWdZi8" TargetMode="External"/><Relationship Id="rId4"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xml"/><Relationship Id="rId3" Type="http://schemas.openxmlformats.org/officeDocument/2006/relationships/hyperlink" Target="http://www.youtube.com/watch?v=VbvCbkfJVgM" TargetMode="External"/><Relationship Id="rId4"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xml"/><Relationship Id="rId3" Type="http://schemas.openxmlformats.org/officeDocument/2006/relationships/hyperlink" Target="http://www.youtube.com/watch?v=c29YitIGXgk" TargetMode="External"/><Relationship Id="rId4" Type="http://schemas.openxmlformats.org/officeDocument/2006/relationships/image" Target="../media/image3.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9.xml"/><Relationship Id="rId3" Type="http://schemas.openxmlformats.org/officeDocument/2006/relationships/hyperlink" Target="http://www.youtube.com/watch?v=f2lAXpsHLdQ" TargetMode="External"/><Relationship Id="rId4" Type="http://schemas.openxmlformats.org/officeDocument/2006/relationships/image" Target="../media/image4.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DOM Animations</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Mr Mack 2022</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2"/>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DOM animation technique should you use?</a:t>
            </a:r>
            <a:endParaRPr/>
          </a:p>
        </p:txBody>
      </p:sp>
      <p:sp>
        <p:nvSpPr>
          <p:cNvPr id="194" name="Google Shape;194;p22"/>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You've now seen three techniques that let you animate parts of your webpage: </a:t>
            </a:r>
            <a:r>
              <a:rPr lang="en" u="sng">
                <a:solidFill>
                  <a:schemeClr val="hlink"/>
                </a:solidFill>
                <a:hlinkClick r:id="rId3"/>
              </a:rPr>
              <a:t>window.setInterval</a:t>
            </a:r>
            <a:r>
              <a:rPr lang="en"/>
              <a:t>/</a:t>
            </a:r>
            <a:r>
              <a:rPr lang="en" u="sng">
                <a:solidFill>
                  <a:schemeClr val="hlink"/>
                </a:solidFill>
                <a:hlinkClick r:id="rId4"/>
              </a:rPr>
              <a:t>setTimeout</a:t>
            </a:r>
            <a:r>
              <a:rPr lang="en"/>
              <a:t>, window.requestAnimationFrame, and CSS </a:t>
            </a:r>
            <a:r>
              <a:rPr lang="en" u="sng">
                <a:solidFill>
                  <a:schemeClr val="hlink"/>
                </a:solidFill>
                <a:hlinkClick r:id="rId5"/>
              </a:rPr>
              <a:t>animations/transitions</a:t>
            </a:r>
            <a:r>
              <a:rPr lang="en"/>
              <a:t>.</a:t>
            </a:r>
            <a:endParaRPr/>
          </a:p>
          <a:p>
            <a:pPr indent="0" lvl="0" marL="0" rtl="0" algn="l">
              <a:spcBef>
                <a:spcPts val="1200"/>
              </a:spcBef>
              <a:spcAft>
                <a:spcPts val="0"/>
              </a:spcAft>
              <a:buNone/>
            </a:pPr>
            <a:r>
              <a:rPr lang="en"/>
              <a:t>When you're considering what technique to use, you should consider these questions:</a:t>
            </a:r>
            <a:endParaRPr/>
          </a:p>
          <a:p>
            <a:pPr indent="-311150" lvl="0" marL="457200" rtl="0" algn="l">
              <a:spcBef>
                <a:spcPts val="1200"/>
              </a:spcBef>
              <a:spcAft>
                <a:spcPts val="0"/>
              </a:spcAft>
              <a:buSzPts val="1300"/>
              <a:buChar char="●"/>
            </a:pPr>
            <a:r>
              <a:rPr lang="en"/>
              <a:t>Can it actually do what I want to do?</a:t>
            </a:r>
            <a:endParaRPr/>
          </a:p>
          <a:p>
            <a:pPr indent="-311150" lvl="0" marL="457200" rtl="0" algn="l">
              <a:spcBef>
                <a:spcPts val="0"/>
              </a:spcBef>
              <a:spcAft>
                <a:spcPts val="0"/>
              </a:spcAft>
              <a:buSzPts val="1300"/>
              <a:buChar char="●"/>
            </a:pPr>
            <a:r>
              <a:rPr lang="en"/>
              <a:t>How well does this technique perform? (Does it slow down the browser/computer?)</a:t>
            </a:r>
            <a:endParaRPr/>
          </a:p>
          <a:p>
            <a:pPr indent="-311150" lvl="0" marL="457200" rtl="0" algn="l">
              <a:spcBef>
                <a:spcPts val="0"/>
              </a:spcBef>
              <a:spcAft>
                <a:spcPts val="0"/>
              </a:spcAft>
              <a:buSzPts val="1300"/>
              <a:buChar char="●"/>
            </a:pPr>
            <a:r>
              <a:rPr lang="en"/>
              <a:t>How accurate does my timing need to be?</a:t>
            </a:r>
            <a:endParaRPr/>
          </a:p>
          <a:p>
            <a:pPr indent="-311150" lvl="0" marL="457200" rtl="0" algn="l">
              <a:spcBef>
                <a:spcPts val="0"/>
              </a:spcBef>
              <a:spcAft>
                <a:spcPts val="0"/>
              </a:spcAft>
              <a:buSzPts val="1300"/>
              <a:buChar char="●"/>
            </a:pPr>
            <a:r>
              <a:rPr lang="en"/>
              <a:t>Does it work in all the browsers that I want my webpage to work in?</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3"/>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DOM animation technique should you use?</a:t>
            </a:r>
            <a:endParaRPr/>
          </a:p>
        </p:txBody>
      </p:sp>
      <p:sp>
        <p:nvSpPr>
          <p:cNvPr id="200" name="Google Shape;200;p23"/>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When making webpages, we're very concerned about performance, so we like to consider that as the most important criteria. However, browser performance does change when new browsers come out, and mobile browsers can perform very differently from desktop browsers, so the technique that performs best today may not be the technique that performs best tomorrow. Currently, CSS animations/transitions are the most performant, then requestAnimationFrame, then setInterval.</a:t>
            </a:r>
            <a:endParaRPr/>
          </a:p>
          <a:p>
            <a:pPr indent="0" lvl="0" marL="0" rtl="0" algn="l">
              <a:spcBef>
                <a:spcPts val="1200"/>
              </a:spcBef>
              <a:spcAft>
                <a:spcPts val="1200"/>
              </a:spcAft>
              <a:buNone/>
            </a:pPr>
            <a:r>
              <a:rPr lang="en"/>
              <a:t>However, CSS can't do everything. For example, to draw pixels and shapes in a &lt;canvas&gt; tag, you have to call functions like fillRect(), you can't use CSS. You would need to use requestAnimationFrame or setInterval to call those functions periodicially instead. In fact, that's what we do here on Khan Academy, in our ProcessingJS environment. ProcessingJS is a JS library that writes out to a &lt;canvas&gt; tag, and if you define a draw() function in your code, then ProcessingJS uses setInterval to call that draw() function repeatedly based on the frameRate.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4"/>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DOM animation technique should you use?</a:t>
            </a:r>
            <a:endParaRPr/>
          </a:p>
        </p:txBody>
      </p:sp>
      <p:sp>
        <p:nvSpPr>
          <p:cNvPr id="206" name="Google Shape;206;p2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Sometimes, you want to call JavaScript functions periodically, but not because you want to animate something on the page. You might be polling a server for updates, like Twitter does when it updates its realtime feed. In that case, you can just use setInterval, and it doesn't matter that the timing isn't accurate, because you're only calling it every minute or so. That's what we do on Khan Academy on the help requests page, to continuously check for new help requests every 2 minutes.</a:t>
            </a:r>
            <a:endParaRPr/>
          </a:p>
          <a:p>
            <a:pPr indent="0" lvl="0" marL="0" rtl="0" algn="l">
              <a:spcBef>
                <a:spcPts val="1200"/>
              </a:spcBef>
              <a:spcAft>
                <a:spcPts val="1200"/>
              </a:spcAft>
              <a:buNone/>
            </a:pPr>
            <a:r>
              <a:rPr lang="en"/>
              <a:t>Of course, you should keep browser compatibility in mind. If you're writing code that needs to work in IE9, then you can't use requestAnimationFrame or CSS animations. You need to use a combination of techniques that work across the browsers, or find a library that does that for you, like </a:t>
            </a:r>
            <a:r>
              <a:rPr lang="en" u="sng">
                <a:solidFill>
                  <a:schemeClr val="hlink"/>
                </a:solidFill>
                <a:hlinkClick r:id="rId3"/>
              </a:rPr>
              <a:t>Velocity.js</a:t>
            </a:r>
            <a:r>
              <a:rPr lang="en"/>
              <a:t>.</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25"/>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DOM animation technique should you use?</a:t>
            </a:r>
            <a:endParaRPr/>
          </a:p>
        </p:txBody>
      </p:sp>
      <p:sp>
        <p:nvSpPr>
          <p:cNvPr id="212" name="Google Shape;212;p2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There is a lot more to learn about all of these techniques. Follow these links to learn more:</a:t>
            </a:r>
            <a:endParaRPr/>
          </a:p>
          <a:p>
            <a:pPr indent="-311150" lvl="0" marL="457200" rtl="0" algn="l">
              <a:spcBef>
                <a:spcPts val="1200"/>
              </a:spcBef>
              <a:spcAft>
                <a:spcPts val="0"/>
              </a:spcAft>
              <a:buSzPts val="1300"/>
              <a:buChar char="●"/>
            </a:pPr>
            <a:r>
              <a:rPr lang="en" u="sng">
                <a:solidFill>
                  <a:schemeClr val="hlink"/>
                </a:solidFill>
                <a:hlinkClick r:id="rId3"/>
              </a:rPr>
              <a:t>CreativeJS: requestAnimationFrame</a:t>
            </a:r>
            <a:endParaRPr/>
          </a:p>
          <a:p>
            <a:pPr indent="-311150" lvl="0" marL="457200" rtl="0" algn="l">
              <a:spcBef>
                <a:spcPts val="0"/>
              </a:spcBef>
              <a:spcAft>
                <a:spcPts val="0"/>
              </a:spcAft>
              <a:buSzPts val="1300"/>
              <a:buChar char="●"/>
            </a:pPr>
            <a:r>
              <a:rPr lang="en" u="sng">
                <a:solidFill>
                  <a:schemeClr val="hlink"/>
                </a:solidFill>
                <a:hlinkClick r:id="rId4"/>
              </a:rPr>
              <a:t>CSS Tricks: Using requestAnimationFrame</a:t>
            </a:r>
            <a:endParaRPr/>
          </a:p>
          <a:p>
            <a:pPr indent="-311150" lvl="0" marL="457200" rtl="0" algn="l">
              <a:spcBef>
                <a:spcPts val="0"/>
              </a:spcBef>
              <a:spcAft>
                <a:spcPts val="0"/>
              </a:spcAft>
              <a:buSzPts val="1300"/>
              <a:buChar char="●"/>
            </a:pPr>
            <a:r>
              <a:rPr lang="en" u="sng">
                <a:solidFill>
                  <a:schemeClr val="hlink"/>
                </a:solidFill>
                <a:hlinkClick r:id="rId5"/>
              </a:rPr>
              <a:t>MDN: Guide to using CSS animations</a:t>
            </a:r>
            <a:endParaRPr/>
          </a:p>
          <a:p>
            <a:pPr indent="-311150" lvl="0" marL="457200" rtl="0" algn="l">
              <a:spcBef>
                <a:spcPts val="0"/>
              </a:spcBef>
              <a:spcAft>
                <a:spcPts val="0"/>
              </a:spcAft>
              <a:buSzPts val="1300"/>
              <a:buChar char="●"/>
            </a:pPr>
            <a:r>
              <a:rPr lang="en" u="sng">
                <a:solidFill>
                  <a:schemeClr val="hlink"/>
                </a:solidFill>
                <a:hlinkClick r:id="rId6"/>
              </a:rPr>
              <a:t>TutsPlus: Beginners intro to CSS animation</a:t>
            </a:r>
            <a:endParaRPr/>
          </a:p>
          <a:p>
            <a:pPr indent="-311150" lvl="0" marL="457200" rtl="0" algn="l">
              <a:spcBef>
                <a:spcPts val="0"/>
              </a:spcBef>
              <a:spcAft>
                <a:spcPts val="0"/>
              </a:spcAft>
              <a:buSzPts val="1300"/>
              <a:buChar char="●"/>
            </a:pPr>
            <a:r>
              <a:rPr lang="en" u="sng">
                <a:solidFill>
                  <a:schemeClr val="hlink"/>
                </a:solidFill>
                <a:hlinkClick r:id="rId7"/>
              </a:rPr>
              <a:t>The art of web: CSS animation</a:t>
            </a:r>
            <a:endParaRPr/>
          </a:p>
          <a:p>
            <a:pPr indent="-311150" lvl="0" marL="457200" rtl="0" algn="l">
              <a:spcBef>
                <a:spcPts val="0"/>
              </a:spcBef>
              <a:spcAft>
                <a:spcPts val="0"/>
              </a:spcAft>
              <a:buSzPts val="1300"/>
              <a:buChar char="●"/>
            </a:pPr>
            <a:r>
              <a:rPr lang="en" u="sng">
                <a:solidFill>
                  <a:schemeClr val="hlink"/>
                </a:solidFill>
                <a:hlinkClick r:id="rId8"/>
              </a:rPr>
              <a:t>CSS Animation: An interactive guide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The window object</a:t>
            </a:r>
            <a:endParaRPr/>
          </a:p>
        </p:txBody>
      </p:sp>
      <p:pic>
        <p:nvPicPr>
          <p:cNvPr descr="This is a video recording of a talk-through, uploaded to make it easier to create subtitles. &#10;Please watch the original interactive talk-through on Khan Academy, where you can pause and edit the code&#10;and see the code in better resolution:&#10;http://www.khanacademy.org/computer-programming" id="141" name="Google Shape;141;p14" title="The window object (Video Version)">
            <a:hlinkClick r:id="rId3"/>
          </p:cNvPr>
          <p:cNvPicPr preferRelativeResize="0"/>
          <p:nvPr/>
        </p:nvPicPr>
        <p:blipFill>
          <a:blip r:embed="rId4">
            <a:alphaModFix/>
          </a:blip>
          <a:stretch>
            <a:fillRect/>
          </a:stretch>
        </p:blipFill>
        <p:spPr>
          <a:xfrm>
            <a:off x="2286000" y="618650"/>
            <a:ext cx="4572000" cy="3429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1"/>
                                        </p:tgtEl>
                                        <p:attrNameLst>
                                          <p:attrName>style.visibility</p:attrName>
                                        </p:attrNameLst>
                                      </p:cBhvr>
                                      <p:to>
                                        <p:strVal val="visible"/>
                                      </p:to>
                                    </p:set>
                                    <p:animEffect filter="fade" transition="in">
                                      <p:cBhvr>
                                        <p:cTn dur="1000"/>
                                        <p:tgtEl>
                                          <p:spTgt spid="14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Animating DOM with setInterval</a:t>
            </a:r>
            <a:endParaRPr/>
          </a:p>
        </p:txBody>
      </p:sp>
      <p:pic>
        <p:nvPicPr>
          <p:cNvPr descr="This is a video recording of a talk-through, uploaded to make it easier to create subtitles. &#10;Please watch the original interactive talk-through on Khan Academy, where you can pause and edit the code&#10;and see the code in better resolution:&#10;http://www.khanacademy.org/computer-programming" id="147" name="Google Shape;147;p15" title="Animating DOM with setInterval (Video Version)">
            <a:hlinkClick r:id="rId3"/>
          </p:cNvPr>
          <p:cNvPicPr preferRelativeResize="0"/>
          <p:nvPr/>
        </p:nvPicPr>
        <p:blipFill>
          <a:blip r:embed="rId4">
            <a:alphaModFix/>
          </a:blip>
          <a:stretch>
            <a:fillRect/>
          </a:stretch>
        </p:blipFill>
        <p:spPr>
          <a:xfrm>
            <a:off x="2286000" y="529850"/>
            <a:ext cx="4572000" cy="3429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7"/>
                                        </p:tgtEl>
                                        <p:attrNameLst>
                                          <p:attrName>style.visibility</p:attrName>
                                        </p:attrNameLst>
                                      </p:cBhvr>
                                      <p:to>
                                        <p:strVal val="visible"/>
                                      </p:to>
                                    </p:set>
                                    <p:animEffect filter="fade" transition="in">
                                      <p:cBhvr>
                                        <p:cTn dur="1000"/>
                                        <p:tgtEl>
                                          <p:spTgt spid="14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Practice</a:t>
            </a:r>
            <a:r>
              <a:rPr lang="en"/>
              <a:t>: Stopwatch</a:t>
            </a:r>
            <a:endParaRPr/>
          </a:p>
        </p:txBody>
      </p:sp>
      <p:sp>
        <p:nvSpPr>
          <p:cNvPr id="153" name="Google Shape;153;p16"/>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Make it start</a:t>
            </a:r>
            <a:endParaRPr/>
          </a:p>
        </p:txBody>
      </p:sp>
      <p:sp>
        <p:nvSpPr>
          <p:cNvPr id="154" name="Google Shape;154;p16"/>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In this challenge, you'll turn this webpage into a simple stopwatch. First, use setInterval to call the countUp function. Then add code to the countUp function that increments the value of the '#seconds' span by 1 each second.</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7"/>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Practice: Stopwatch</a:t>
            </a:r>
            <a:endParaRPr/>
          </a:p>
        </p:txBody>
      </p:sp>
      <p:sp>
        <p:nvSpPr>
          <p:cNvPr id="160" name="Google Shape;160;p17"/>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Make it stop</a:t>
            </a:r>
            <a:endParaRPr/>
          </a:p>
        </p:txBody>
      </p:sp>
      <p:sp>
        <p:nvSpPr>
          <p:cNvPr id="161" name="Google Shape;161;p17"/>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In this step, you'll make the stop button work by figuring out what to change in the stopCountUp function (and you may have to change other parts, too).</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8"/>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Practice: Stopwatch</a:t>
            </a:r>
            <a:endParaRPr/>
          </a:p>
        </p:txBody>
      </p:sp>
      <p:sp>
        <p:nvSpPr>
          <p:cNvPr id="167" name="Google Shape;167;p18"/>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Stop the clock!</a:t>
            </a:r>
            <a:endParaRPr/>
          </a:p>
        </p:txBody>
      </p:sp>
      <p:sp>
        <p:nvSpPr>
          <p:cNvPr id="168" name="Google Shape;168;p18"/>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Click the button to make sure it stops the clock. We'll check the result a second after you click, so wait for the checkmark to appear.</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19"/>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Animating styles with requestAnimationFrame</a:t>
            </a:r>
            <a:endParaRPr/>
          </a:p>
        </p:txBody>
      </p:sp>
      <p:pic>
        <p:nvPicPr>
          <p:cNvPr descr="This is a video recording of a talk-through, uploaded to make it easier to create subtitles. &#10;Please watch the original interactive talk-through on Khan Academy, where you can pause and edit the code&#10;and see the code in better resolution:&#10;http://www.khanacademy.org/computer-programming" id="174" name="Google Shape;174;p19" title="Animating styles with RAF (Video Version)">
            <a:hlinkClick r:id="rId3"/>
          </p:cNvPr>
          <p:cNvPicPr preferRelativeResize="0"/>
          <p:nvPr/>
        </p:nvPicPr>
        <p:blipFill>
          <a:blip r:embed="rId4">
            <a:alphaModFix/>
          </a:blip>
          <a:stretch>
            <a:fillRect/>
          </a:stretch>
        </p:blipFill>
        <p:spPr>
          <a:xfrm>
            <a:off x="2286000" y="677850"/>
            <a:ext cx="4572000" cy="3429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4"/>
                                        </p:tgtEl>
                                        <p:attrNameLst>
                                          <p:attrName>style.visibility</p:attrName>
                                        </p:attrNameLst>
                                      </p:cBhvr>
                                      <p:to>
                                        <p:strVal val="visible"/>
                                      </p:to>
                                    </p:set>
                                    <p:animEffect filter="fade" transition="in">
                                      <p:cBhvr>
                                        <p:cTn dur="1000"/>
                                        <p:tgtEl>
                                          <p:spTgt spid="17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0"/>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Practice</a:t>
            </a:r>
            <a:r>
              <a:rPr lang="en"/>
              <a:t>: Catwalk</a:t>
            </a:r>
            <a:endParaRPr/>
          </a:p>
        </p:txBody>
      </p:sp>
      <p:sp>
        <p:nvSpPr>
          <p:cNvPr id="180" name="Google Shape;180;p20"/>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Make the cat walk</a:t>
            </a:r>
            <a:endParaRPr/>
          </a:p>
        </p:txBody>
      </p:sp>
      <p:sp>
        <p:nvSpPr>
          <p:cNvPr id="181" name="Google Shape;181;p20"/>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This webpage contains a cat that's already animated, but that's only because it's an animated GIF. For this challenge, you'll make the cat move across the screen, too, in JS. Change the walkTheCat function so that it updates the cat's left position property, and then make sure it's called repeatedly using the window.requestAnimationFrame function.</a:t>
            </a:r>
            <a:endParaRPr/>
          </a:p>
        </p:txBody>
      </p:sp>
      <p:pic>
        <p:nvPicPr>
          <p:cNvPr id="182" name="Google Shape;182;p20"/>
          <p:cNvPicPr preferRelativeResize="0"/>
          <p:nvPr/>
        </p:nvPicPr>
        <p:blipFill>
          <a:blip r:embed="rId3">
            <a:alphaModFix/>
          </a:blip>
          <a:stretch>
            <a:fillRect/>
          </a:stretch>
        </p:blipFill>
        <p:spPr>
          <a:xfrm>
            <a:off x="1669550" y="3978575"/>
            <a:ext cx="1209675" cy="5905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1"/>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Animating styles with CSS animations</a:t>
            </a:r>
            <a:endParaRPr/>
          </a:p>
        </p:txBody>
      </p:sp>
      <p:pic>
        <p:nvPicPr>
          <p:cNvPr descr="This is a video recording of a talk-through, uploaded to make it easier to create subtitles. &#10;Please watch the original interactive talk-through on Khan Academy, where you can pause and edit the code&#10;and see the code in better resolution:&#10;http://www.khanacademy.org/computer-programming" id="188" name="Google Shape;188;p21" title="Animating styles with CSS animations (Video Version)">
            <a:hlinkClick r:id="rId3"/>
          </p:cNvPr>
          <p:cNvPicPr preferRelativeResize="0"/>
          <p:nvPr/>
        </p:nvPicPr>
        <p:blipFill>
          <a:blip r:embed="rId4">
            <a:alphaModFix/>
          </a:blip>
          <a:stretch>
            <a:fillRect/>
          </a:stretch>
        </p:blipFill>
        <p:spPr>
          <a:xfrm>
            <a:off x="2286000" y="714850"/>
            <a:ext cx="4572000" cy="3429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8"/>
                                        </p:tgtEl>
                                        <p:attrNameLst>
                                          <p:attrName>style.visibility</p:attrName>
                                        </p:attrNameLst>
                                      </p:cBhvr>
                                      <p:to>
                                        <p:strVal val="visible"/>
                                      </p:to>
                                    </p:set>
                                    <p:animEffect filter="fade" transition="in">
                                      <p:cBhvr>
                                        <p:cTn dur="1000"/>
                                        <p:tgtEl>
                                          <p:spTgt spid="18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