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Slab"/>
      <p:regular r:id="rId44"/>
      <p:bold r:id="rId45"/>
    </p:embeddedFon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Slab-regular.fntdata"/><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86b23fff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86b23fff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6b23fff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6b23fff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86b23fff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86b23fff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86b23fff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86b23fff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6b23fff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6b23fff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86b23fff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86b23fff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86b23fff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86b23fff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86b23fff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86b23fff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6b23fff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86b23fff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86b23fff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86b23fff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86b23ff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86b23ff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86b23fff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86b23fff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Since x is 5, which is greater than 0, we would see the message on the canvas. If we changed x to -1, we wouldn't see the message show up at all, since x wouldn't be greater than 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86b23fff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86b23fff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We would then say that </a:t>
            </a:r>
            <a:r>
              <a:rPr lang="en" sz="1500">
                <a:solidFill>
                  <a:srgbClr val="21242C"/>
                </a:solidFill>
                <a:highlight>
                  <a:srgbClr val="FFFFFF"/>
                </a:highlight>
                <a:latin typeface="Courier New"/>
                <a:ea typeface="Courier New"/>
                <a:cs typeface="Courier New"/>
                <a:sym typeface="Courier New"/>
              </a:rPr>
              <a:t>isPositive</a:t>
            </a:r>
            <a:r>
              <a:rPr lang="en" sz="1500">
                <a:solidFill>
                  <a:srgbClr val="21242C"/>
                </a:solidFill>
                <a:highlight>
                  <a:srgbClr val="FFFFFF"/>
                </a:highlight>
              </a:rPr>
              <a:t> is storing a boolean value, because it's either </a:t>
            </a:r>
            <a:r>
              <a:rPr lang="en" sz="1500">
                <a:solidFill>
                  <a:srgbClr val="21242C"/>
                </a:solidFill>
                <a:highlight>
                  <a:srgbClr val="FFFFFF"/>
                </a:highlight>
                <a:latin typeface="Courier New"/>
                <a:ea typeface="Courier New"/>
                <a:cs typeface="Courier New"/>
                <a:sym typeface="Courier New"/>
              </a:rPr>
              <a:t>true</a:t>
            </a:r>
            <a:r>
              <a:rPr lang="en" sz="1500">
                <a:solidFill>
                  <a:srgbClr val="21242C"/>
                </a:solidFill>
                <a:highlight>
                  <a:srgbClr val="FFFFFF"/>
                </a:highlight>
              </a:rPr>
              <a:t> or </a:t>
            </a:r>
            <a:r>
              <a:rPr lang="en" sz="1500">
                <a:solidFill>
                  <a:srgbClr val="21242C"/>
                </a:solidFill>
                <a:highlight>
                  <a:srgbClr val="FFFFFF"/>
                </a:highlight>
                <a:latin typeface="Courier New"/>
                <a:ea typeface="Courier New"/>
                <a:cs typeface="Courier New"/>
                <a:sym typeface="Courier New"/>
              </a:rPr>
              <a:t>false</a:t>
            </a:r>
            <a:r>
              <a:rPr lang="en" sz="1500">
                <a:solidFill>
                  <a:srgbClr val="21242C"/>
                </a:solidFill>
                <a:highlight>
                  <a:srgbClr val="FFFFFF"/>
                </a:highlight>
              </a:rPr>
              <a:t>, depending on what we set x to.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6b23fff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86b23fff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86b23fff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86b23fff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86b23fff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86b23fff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86b23fff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86b23fff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86b23fff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86b23fff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86b23fff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86b23fff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86b23fff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86b23fff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86b23fff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86b23fff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86b23fff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86b23fff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86b23fff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86b23fff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You can keep checking conditions as much as you want - just make sure that each of your conditions is actually reachable. Test your code by changing variables until you make it inside each of the blocks of code, so that you know it all works.</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As you can hopefully now see, conditionals are an important part of programming and let us create much more powerful and flexible programs.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86b23fff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86b23fff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86b23fff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86b23fff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86b23fff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86b23fff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86b23fff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86b23fff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86b23fff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86b23fff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86b23fff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86b23fff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86b23fff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86b23fff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86b23fff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86b23fff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6b23fff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6b23fff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86b23ff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86b23ff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86b23ff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86b23ff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86b23ff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86b23ff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86b23fff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86b23fff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86b23fff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86b23fff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99eEB9M2z2M"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www.youtube.com/watch?v=KekbivcYN5c" TargetMode="Externa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www.youtube.com/watch?v=Lj8FcPfb53I"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f80BDl8N-6c"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BgOmYxrCpyQ"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9kpzJKczOrw"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Logic and If Statements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Number Analyzer</a:t>
            </a:r>
            <a:endParaRPr/>
          </a:p>
        </p:txBody>
      </p:sp>
      <p:sp>
        <p:nvSpPr>
          <p:cNvPr id="128" name="Google Shape;128;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all the outlines</a:t>
            </a:r>
            <a:endParaRPr/>
          </a:p>
        </p:txBody>
      </p:sp>
      <p:sp>
        <p:nvSpPr>
          <p:cNvPr id="129" name="Google Shape;129;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Right now, there's only an outline for ''It's positive''. To make our program smart, we'll need to be able to outline any of the results. Add a rectangle to outline ''It's negative'', and add another rectangle to outline ''It's zero''.</a:t>
            </a:r>
            <a:endParaRPr/>
          </a:p>
        </p:txBody>
      </p:sp>
      <p:pic>
        <p:nvPicPr>
          <p:cNvPr id="130" name="Google Shape;130;p22"/>
          <p:cNvPicPr preferRelativeResize="0"/>
          <p:nvPr/>
        </p:nvPicPr>
        <p:blipFill>
          <a:blip r:embed="rId3">
            <a:alphaModFix/>
          </a:blip>
          <a:stretch>
            <a:fillRect/>
          </a:stretch>
        </p:blipFill>
        <p:spPr>
          <a:xfrm>
            <a:off x="1793813" y="3763975"/>
            <a:ext cx="988586" cy="4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Number Analyzer</a:t>
            </a:r>
            <a:endParaRPr/>
          </a:p>
        </p:txBody>
      </p:sp>
      <p:sp>
        <p:nvSpPr>
          <p:cNvPr id="136" name="Google Shape;136;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it smart!</a:t>
            </a:r>
            <a:endParaRPr/>
          </a:p>
        </p:txBody>
      </p:sp>
      <p:sp>
        <p:nvSpPr>
          <p:cNvPr id="137" name="Google Shape;137;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55000" lnSpcReduction="20000"/>
          </a:bodyPr>
          <a:lstStyle/>
          <a:p>
            <a:pPr indent="0" lvl="0" marL="0" rtl="0" algn="l">
              <a:spcBef>
                <a:spcPts val="0"/>
              </a:spcBef>
              <a:spcAft>
                <a:spcPts val="0"/>
              </a:spcAft>
              <a:buNone/>
            </a:pPr>
            <a:r>
              <a:rPr lang="en"/>
              <a:t>Now use if statements, and the comparison operators you just learned, to control when each outline is drawn.</a:t>
            </a:r>
            <a:endParaRPr/>
          </a:p>
          <a:p>
            <a:pPr indent="0" lvl="0" marL="0" rtl="0" algn="l">
              <a:spcBef>
                <a:spcPts val="1200"/>
              </a:spcBef>
              <a:spcAft>
                <a:spcPts val="0"/>
              </a:spcAft>
              <a:buNone/>
            </a:pPr>
            <a:r>
              <a:rPr lang="en"/>
              <a:t>Try assigning theNumber different numbers, to make sure your program works. Make sure that:</a:t>
            </a:r>
            <a:endParaRPr/>
          </a:p>
          <a:p>
            <a:pPr indent="0" lvl="0" marL="0" rtl="0" algn="l">
              <a:spcBef>
                <a:spcPts val="1200"/>
              </a:spcBef>
              <a:spcAft>
                <a:spcPts val="0"/>
              </a:spcAft>
              <a:buNone/>
            </a:pPr>
            <a:r>
              <a:rPr lang="en"/>
              <a:t>-the outline around ''It's positive'' is only drawn when theNumber is positive.</a:t>
            </a:r>
            <a:endParaRPr/>
          </a:p>
          <a:p>
            <a:pPr indent="0" lvl="0" marL="0" rtl="0" algn="l">
              <a:spcBef>
                <a:spcPts val="1200"/>
              </a:spcBef>
              <a:spcAft>
                <a:spcPts val="0"/>
              </a:spcAft>
              <a:buNone/>
            </a:pPr>
            <a:r>
              <a:rPr lang="en"/>
              <a:t>-the outline around ''It's negative'' is only drawn when theNumber is negative.</a:t>
            </a:r>
            <a:endParaRPr/>
          </a:p>
          <a:p>
            <a:pPr indent="0" lvl="0" marL="0" rtl="0" algn="l">
              <a:spcBef>
                <a:spcPts val="1200"/>
              </a:spcBef>
              <a:spcAft>
                <a:spcPts val="0"/>
              </a:spcAft>
              <a:buNone/>
            </a:pPr>
            <a:r>
              <a:rPr lang="en"/>
              <a:t>-the outline around ''It's zero'' is only drawn when theNumber is zero.</a:t>
            </a:r>
            <a:endParaRPr/>
          </a:p>
          <a:p>
            <a:pPr indent="0" lvl="0" marL="0" rtl="0" algn="l">
              <a:spcBef>
                <a:spcPts val="1200"/>
              </a:spcBef>
              <a:spcAft>
                <a:spcPts val="0"/>
              </a:spcAft>
              <a:buNone/>
            </a:pPr>
            <a:r>
              <a:rPr lang="en"/>
              <a:t>See if your program works correctly when you assign each of these numbers to theNumber:</a:t>
            </a:r>
            <a:endParaRPr/>
          </a:p>
          <a:p>
            <a:pPr indent="0" lvl="0" marL="0" rtl="0" algn="l">
              <a:spcBef>
                <a:spcPts val="1200"/>
              </a:spcBef>
              <a:spcAft>
                <a:spcPts val="0"/>
              </a:spcAft>
              <a:buNone/>
            </a:pPr>
            <a:r>
              <a:rPr lang="en"/>
              <a:t>- positive numbers: 1, 17, 0.2</a:t>
            </a:r>
            <a:endParaRPr/>
          </a:p>
          <a:p>
            <a:pPr indent="0" lvl="0" marL="0" rtl="0" algn="l">
              <a:spcBef>
                <a:spcPts val="1200"/>
              </a:spcBef>
              <a:spcAft>
                <a:spcPts val="0"/>
              </a:spcAft>
              <a:buNone/>
            </a:pPr>
            <a:r>
              <a:rPr lang="en"/>
              <a:t>- negative numbers: -1, -12, -0.35</a:t>
            </a:r>
            <a:endParaRPr/>
          </a:p>
          <a:p>
            <a:pPr indent="0" lvl="0" marL="0" rtl="0" algn="l">
              <a:spcBef>
                <a:spcPts val="1200"/>
              </a:spcBef>
              <a:spcAft>
                <a:spcPts val="1200"/>
              </a:spcAft>
              <a:buNone/>
            </a:pPr>
            <a:r>
              <a:rPr lang="en"/>
              <a:t>- zero: 0</a:t>
            </a:r>
            <a:endParaRPr/>
          </a:p>
        </p:txBody>
      </p:sp>
      <p:pic>
        <p:nvPicPr>
          <p:cNvPr id="138" name="Google Shape;138;p23"/>
          <p:cNvPicPr preferRelativeResize="0"/>
          <p:nvPr/>
        </p:nvPicPr>
        <p:blipFill>
          <a:blip r:embed="rId3">
            <a:alphaModFix/>
          </a:blip>
          <a:stretch>
            <a:fillRect/>
          </a:stretch>
        </p:blipFill>
        <p:spPr>
          <a:xfrm>
            <a:off x="1340350" y="3162850"/>
            <a:ext cx="189547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Logical Operators</a:t>
            </a:r>
            <a:endParaRPr/>
          </a:p>
        </p:txBody>
      </p:sp>
      <p:pic>
        <p:nvPicPr>
          <p:cNvPr descr="Pamela shows how to use different logical operators (like &amp;&amp; and ||) inside if statements.&#10;&#10;Practice this lesson yourself on KhanAcademy.org right now: &#10;https://www.khanacademy.org/computing/computer-programming/programming/logic-if-statements/p/challenge-your-first-button?utm_source=YT&amp;utm_medium=Desc&amp;utm_campaign=computerprogramming&#10;&#10;Watch the next lesson: https://www.khanacademy.org/computing/computer-programming/programming/logic-if-statements/p/ifelse-part-1?utm_source=YT&amp;utm_medium=Desc&amp;utm_campaign=computerprogramming&#10;&#10;Missed the previous lesson? https://www.khanacademy.org/computing/computer-programming/programming/logic-if-statements/p/boolean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44" name="Google Shape;144;p24" title="Logical Operators | Computer Programming | Khan Academy">
            <a:hlinkClick r:id="rId3"/>
          </p:cNvPr>
          <p:cNvPicPr preferRelativeResize="0"/>
          <p:nvPr/>
        </p:nvPicPr>
        <p:blipFill>
          <a:blip r:embed="rId4">
            <a:alphaModFix/>
          </a:blip>
          <a:stretch>
            <a:fillRect/>
          </a:stretch>
        </p:blipFill>
        <p:spPr>
          <a:xfrm>
            <a:off x="2286000" y="685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Your First Button</a:t>
            </a:r>
            <a:endParaRPr/>
          </a:p>
        </p:txBody>
      </p:sp>
      <p:sp>
        <p:nvSpPr>
          <p:cNvPr id="150" name="Google Shape;150;p2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 the mouse pressed?</a:t>
            </a:r>
            <a:endParaRPr/>
          </a:p>
        </p:txBody>
      </p:sp>
      <p:sp>
        <p:nvSpPr>
          <p:cNvPr id="151" name="Google Shape;151;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Buttons often change color when they're pressed, so that the user realizes they've pressed something. In this challenge, you'll change the code so that this button turns red when you press it. For this first step, add an if that colors the button red when you press the mouse anywhere on the canvas.</a:t>
            </a:r>
            <a:endParaRPr/>
          </a:p>
        </p:txBody>
      </p:sp>
      <p:pic>
        <p:nvPicPr>
          <p:cNvPr id="152" name="Google Shape;152;p25"/>
          <p:cNvPicPr preferRelativeResize="0"/>
          <p:nvPr/>
        </p:nvPicPr>
        <p:blipFill>
          <a:blip r:embed="rId3">
            <a:alphaModFix/>
          </a:blip>
          <a:stretch>
            <a:fillRect/>
          </a:stretch>
        </p:blipFill>
        <p:spPr>
          <a:xfrm>
            <a:off x="1208938" y="3515025"/>
            <a:ext cx="2158316" cy="90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Your First Button</a:t>
            </a:r>
            <a:endParaRPr/>
          </a:p>
        </p:txBody>
      </p:sp>
      <p:sp>
        <p:nvSpPr>
          <p:cNvPr id="158" name="Google Shape;158;p2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But WHERE is the mouse pressed?</a:t>
            </a:r>
            <a:endParaRPr/>
          </a:p>
        </p:txBody>
      </p:sp>
      <p:sp>
        <p:nvSpPr>
          <p:cNvPr id="159" name="Google Shape;159;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Did you notice that the rectangle changes its color when you click on the bottom half of the canvas? Buttons aren't supposed to activate when you click outside of them.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You'll fix that now - change the if condition so that the color of the button changes when the mouse is both pressed and on the upper half of the canvas.</a:t>
            </a:r>
            <a:endParaRPr/>
          </a:p>
        </p:txBody>
      </p:sp>
      <p:pic>
        <p:nvPicPr>
          <p:cNvPr id="160" name="Google Shape;160;p26"/>
          <p:cNvPicPr preferRelativeResize="0"/>
          <p:nvPr/>
        </p:nvPicPr>
        <p:blipFill>
          <a:blip r:embed="rId3">
            <a:alphaModFix/>
          </a:blip>
          <a:stretch>
            <a:fillRect/>
          </a:stretch>
        </p:blipFill>
        <p:spPr>
          <a:xfrm>
            <a:off x="1564200" y="3948975"/>
            <a:ext cx="1447800" cy="74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Smarter Button</a:t>
            </a:r>
            <a:endParaRPr/>
          </a:p>
        </p:txBody>
      </p:sp>
      <p:sp>
        <p:nvSpPr>
          <p:cNvPr id="166" name="Google Shape;166;p2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Where is the mouse pressed?</a:t>
            </a:r>
            <a:endParaRPr/>
          </a:p>
        </p:txBody>
      </p:sp>
      <p:sp>
        <p:nvSpPr>
          <p:cNvPr id="167" name="Google Shape;167;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n"/>
              <a:t>Right now, if you press anywhere on the canvas, the button will change color (Try it!). We want the button to change color only when we press inside of it. To do that, you'll need to use comparison operators (&gt;, &lt;) with the current mouse x and mouse y position. You'll have to check multiple conditions (like that the x is greater than one number but less than another), so you'll also use &amp;&amp;.</a:t>
            </a:r>
            <a:endParaRPr/>
          </a:p>
        </p:txBody>
      </p:sp>
      <p:pic>
        <p:nvPicPr>
          <p:cNvPr id="168" name="Google Shape;168;p27"/>
          <p:cNvPicPr preferRelativeResize="0"/>
          <p:nvPr/>
        </p:nvPicPr>
        <p:blipFill>
          <a:blip r:embed="rId3">
            <a:alphaModFix/>
          </a:blip>
          <a:stretch>
            <a:fillRect/>
          </a:stretch>
        </p:blipFill>
        <p:spPr>
          <a:xfrm>
            <a:off x="1165763" y="4052600"/>
            <a:ext cx="2244676" cy="4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If/Else - Part 1</a:t>
            </a:r>
            <a:endParaRPr/>
          </a:p>
        </p:txBody>
      </p:sp>
      <p:pic>
        <p:nvPicPr>
          <p:cNvPr descr="Jessica introduces if's soulmate: else.&#10;&#10;Practice this lesson yourself on KhanAcademy.org right now: &#10;https://www.khanacademy.org/computing/computer-programming/programming/logic-if-statements/p/challenge-flashy-flash-card?utm_source=YT&amp;utm_medium=Desc&amp;utm_campaign=computerprogramming&#10;&#10;Watch the next lesson: https://www.khanacademy.org/computing/computer-programming/programming/logic-if-statements/p/ifelse-part-2?utm_source=YT&amp;utm_medium=Desc&amp;utm_campaign=computerprogramming&#10;&#10;Missed the previous lesson? https://www.khanacademy.org/computing/computer-programming/programming/logic-if-statements/p/logical-operator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74" name="Google Shape;174;p28" title="If/Else - Part 1 | Computer Programming | Khan Academy">
            <a:hlinkClick r:id="rId3"/>
          </p:cNvPr>
          <p:cNvPicPr preferRelativeResize="0"/>
          <p:nvPr/>
        </p:nvPicPr>
        <p:blipFill>
          <a:blip r:embed="rId4">
            <a:alphaModFix/>
          </a:blip>
          <a:stretch>
            <a:fillRect/>
          </a:stretch>
        </p:blipFill>
        <p:spPr>
          <a:xfrm>
            <a:off x="2286000" y="589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Flashy Flash Card</a:t>
            </a:r>
            <a:endParaRPr/>
          </a:p>
        </p:txBody>
      </p:sp>
      <p:sp>
        <p:nvSpPr>
          <p:cNvPr id="180" name="Google Shape;180;p2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Show the answer!</a:t>
            </a:r>
            <a:endParaRPr/>
          </a:p>
        </p:txBody>
      </p:sp>
      <p:sp>
        <p:nvSpPr>
          <p:cNvPr id="181" name="Google Shape;181;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 this challenge, you'll make a flash card to help remember fun facts. You'll display the answer when the mouse is pressed, and the question when it isn't.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Hint</a:t>
            </a:r>
            <a:r>
              <a:rPr lang="en"/>
              <a:t>: Use the mouseIsPressed variable to check if the mouse button is pressed.</a:t>
            </a:r>
            <a:endParaRPr/>
          </a:p>
        </p:txBody>
      </p:sp>
      <p:pic>
        <p:nvPicPr>
          <p:cNvPr id="182" name="Google Shape;182;p29"/>
          <p:cNvPicPr preferRelativeResize="0"/>
          <p:nvPr/>
        </p:nvPicPr>
        <p:blipFill>
          <a:blip r:embed="rId3">
            <a:alphaModFix/>
          </a:blip>
          <a:stretch>
            <a:fillRect/>
          </a:stretch>
        </p:blipFill>
        <p:spPr>
          <a:xfrm>
            <a:off x="1437925" y="3756550"/>
            <a:ext cx="1700346" cy="90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If/Else - Part 2</a:t>
            </a:r>
            <a:endParaRPr/>
          </a:p>
        </p:txBody>
      </p:sp>
      <p:pic>
        <p:nvPicPr>
          <p:cNvPr descr="Jessica shows how to make your conditionals more powerful with &quot;if else&quot;.&#10;&#10;Watch the next lesson: https://www.khanacademy.org/computing/computer-programming/programming/debugging-programs/p/debugging-with-printlns?utm_source=YT&amp;utm_medium=Desc&amp;utm_campaign=computerprogramming&#10;&#10;Missed the previous lesson? https://www.khanacademy.org/computing/computer-programming/programming/logic-if-statements/p/ifelse-part-1?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88" name="Google Shape;188;p30" title="If/Else - Part 2 | Computer Programming | Khan Academy">
            <a:hlinkClick r:id="rId3"/>
          </p:cNvPr>
          <p:cNvPicPr preferRelativeResize="0"/>
          <p:nvPr/>
        </p:nvPicPr>
        <p:blipFill>
          <a:blip r:embed="rId4">
            <a:alphaModFix/>
          </a:blip>
          <a:stretch>
            <a:fillRect/>
          </a:stretch>
        </p:blipFill>
        <p:spPr>
          <a:xfrm>
            <a:off x="2286000" y="581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194" name="Google Shape;194;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review of what we covered in this tutorial on logic and if statements.</a:t>
            </a:r>
            <a:endParaRPr/>
          </a:p>
          <a:p>
            <a:pPr indent="0" lvl="0" marL="0" rtl="0" algn="l">
              <a:spcBef>
                <a:spcPts val="1200"/>
              </a:spcBef>
              <a:spcAft>
                <a:spcPts val="1200"/>
              </a:spcAft>
              <a:buNone/>
            </a:pPr>
            <a:r>
              <a:rPr lang="en"/>
              <a:t>We often want to be able to "conditionally" do things in our programs - we want to be able to say "if this thing is true, then do X but if this other thing is true, then do Y." It's like when we wake up in the morning - "if it's raining outside, then I take an umbrella, but if it's sunny, I wear sunglasses." We can do things conditionally in our programs using </a:t>
            </a:r>
            <a:r>
              <a:rPr b="1" lang="en"/>
              <a:t>if statements</a:t>
            </a:r>
            <a:r>
              <a:rPr lang="en"/>
              <a:t> and </a:t>
            </a:r>
            <a:r>
              <a:rPr b="1" lang="en"/>
              <a:t>if/else statements</a:t>
            </a:r>
            <a:r>
              <a:rPr lang="en"/>
              <a:t> combined with </a:t>
            </a:r>
            <a:r>
              <a:rPr b="1" lang="en"/>
              <a:t>conditional expressions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If Statements</a:t>
            </a:r>
            <a:endParaRPr/>
          </a:p>
        </p:txBody>
      </p:sp>
      <p:pic>
        <p:nvPicPr>
          <p:cNvPr descr="Jessica introduces if statements, a way for your program to decide whether or not to execute a block of code.&#10;&#10;Practice this lesson yourself on KhanAcademy.org right now: &#10;https://www.khanacademy.org/computing/computer-programming/programming/logic-if-statements/p/challenge-bouncy-ball?utm_source=YT&amp;utm_medium=Desc&amp;utm_campaign=computerprogramming&#10;&#10;Watch the next lesson: https://www.khanacademy.org/computing/computer-programming/programming/logic-if-statements/p/more-mouse-interaction?utm_source=YT&amp;utm_medium=Desc&amp;utm_campaign=computerprogramming&#10;&#10;Missed the previous lesson? https://www.khanacademy.org/computing/computer-programming/programming/functions/p/special-processingjs-function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If Statements | Computer Programming | Khan Academy">
            <a:hlinkClick r:id="rId3"/>
          </p:cNvPr>
          <p:cNvPicPr preferRelativeResize="0"/>
          <p:nvPr/>
        </p:nvPicPr>
        <p:blipFill>
          <a:blip r:embed="rId4">
            <a:alphaModFix/>
          </a:blip>
          <a:stretch>
            <a:fillRect/>
          </a:stretch>
        </p:blipFill>
        <p:spPr>
          <a:xfrm>
            <a:off x="2286000" y="774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00" name="Google Shape;200;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 if statement tells the program to execute a block of code, if a condition is true. In the code below, we output a message only if x is greater than 0:</a:t>
            </a:r>
            <a:endParaRPr/>
          </a:p>
          <a:p>
            <a:pPr indent="0" lvl="0" marL="457200" rtl="0" algn="l">
              <a:spcBef>
                <a:spcPts val="1200"/>
              </a:spcBef>
              <a:spcAft>
                <a:spcPts val="0"/>
              </a:spcAft>
              <a:buNone/>
            </a:pPr>
            <a:r>
              <a:rPr i="1" lang="en"/>
              <a:t>var x = 5;</a:t>
            </a:r>
            <a:endParaRPr i="1"/>
          </a:p>
          <a:p>
            <a:pPr indent="0" lvl="0" marL="457200" rtl="0" algn="l">
              <a:spcBef>
                <a:spcPts val="1200"/>
              </a:spcBef>
              <a:spcAft>
                <a:spcPts val="0"/>
              </a:spcAft>
              <a:buNone/>
            </a:pPr>
            <a:r>
              <a:t/>
            </a:r>
            <a:endParaRPr i="1"/>
          </a:p>
          <a:p>
            <a:pPr indent="0" lvl="0" marL="457200" rtl="0" algn="l">
              <a:spcBef>
                <a:spcPts val="1200"/>
              </a:spcBef>
              <a:spcAft>
                <a:spcPts val="0"/>
              </a:spcAft>
              <a:buNone/>
            </a:pPr>
            <a:r>
              <a:rPr i="1" lang="en"/>
              <a:t>if (x &gt; 0) {</a:t>
            </a:r>
            <a:endParaRPr i="1"/>
          </a:p>
          <a:p>
            <a:pPr indent="0" lvl="0" marL="457200" rtl="0" algn="l">
              <a:spcBef>
                <a:spcPts val="1200"/>
              </a:spcBef>
              <a:spcAft>
                <a:spcPts val="0"/>
              </a:spcAft>
              <a:buNone/>
            </a:pPr>
            <a:r>
              <a:rPr i="1" lang="en"/>
              <a:t>  text('x is a positive number!', 200, 200);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06" name="Google Shape;206;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x &gt; 0 is what we call a conditional expression - which means it's an expression that evaluates to either true or false. When a value is either true or false, we call it a boolean value (as opposed to a number or a string). For example, we could just display the conditional expression:</a:t>
            </a:r>
            <a:endParaRPr/>
          </a:p>
          <a:p>
            <a:pPr indent="0" lvl="0" marL="457200" rtl="0" algn="l">
              <a:spcBef>
                <a:spcPts val="1200"/>
              </a:spcBef>
              <a:spcAft>
                <a:spcPts val="0"/>
              </a:spcAft>
              <a:buNone/>
            </a:pPr>
            <a:r>
              <a:rPr i="1" lang="en"/>
              <a:t>text(x &gt; 0, 200, 200); // Displays "true"</a:t>
            </a:r>
            <a:endParaRPr i="1"/>
          </a:p>
          <a:p>
            <a:pPr indent="0" lvl="0" marL="0" rtl="0" algn="l">
              <a:spcBef>
                <a:spcPts val="1200"/>
              </a:spcBef>
              <a:spcAft>
                <a:spcPts val="0"/>
              </a:spcAft>
              <a:buNone/>
            </a:pPr>
            <a:r>
              <a:rPr lang="en"/>
              <a:t>We could also store it into a variable and then display it:</a:t>
            </a:r>
            <a:endParaRPr/>
          </a:p>
          <a:p>
            <a:pPr indent="0" lvl="0" marL="457200" rtl="0" algn="l">
              <a:spcBef>
                <a:spcPts val="1200"/>
              </a:spcBef>
              <a:spcAft>
                <a:spcPts val="0"/>
              </a:spcAft>
              <a:buNone/>
            </a:pPr>
            <a:r>
              <a:rPr i="1" lang="en"/>
              <a:t>var isPositive = x &gt; 0;</a:t>
            </a:r>
            <a:endParaRPr i="1"/>
          </a:p>
          <a:p>
            <a:pPr indent="0" lvl="0" marL="457200" rtl="0" algn="l">
              <a:spcBef>
                <a:spcPts val="1200"/>
              </a:spcBef>
              <a:spcAft>
                <a:spcPts val="1200"/>
              </a:spcAft>
              <a:buNone/>
            </a:pPr>
            <a:r>
              <a:rPr i="1" lang="en"/>
              <a:t>text(isPositive, 200, 200);</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12" name="Google Shape;212;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many ways of creating conditional expressions that will evaluate to true or false, because we have many comparison operators. Here are the most popular:</a:t>
            </a:r>
            <a:endParaRPr/>
          </a:p>
          <a:p>
            <a:pPr indent="0" lvl="0" marL="0" rtl="0" algn="l">
              <a:spcBef>
                <a:spcPts val="1200"/>
              </a:spcBef>
              <a:spcAft>
                <a:spcPts val="0"/>
              </a:spcAft>
              <a:buNone/>
            </a:pPr>
            <a:r>
              <a:rPr lang="en"/>
              <a:t>Assuming the following variable, here are the most common comparison operators and expressions that would be true with them:</a:t>
            </a:r>
            <a:endParaRPr/>
          </a:p>
          <a:p>
            <a:pPr indent="0" lvl="0" marL="457200" rtl="0" algn="l">
              <a:spcBef>
                <a:spcPts val="1200"/>
              </a:spcBef>
              <a:spcAft>
                <a:spcPts val="1200"/>
              </a:spcAft>
              <a:buNone/>
            </a:pPr>
            <a:r>
              <a:rPr i="1" lang="en"/>
              <a:t>var myAge = 28;</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18" name="Google Shape;218;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5"/>
          <p:cNvPicPr preferRelativeResize="0"/>
          <p:nvPr/>
        </p:nvPicPr>
        <p:blipFill>
          <a:blip r:embed="rId3">
            <a:alphaModFix/>
          </a:blip>
          <a:stretch>
            <a:fillRect/>
          </a:stretch>
        </p:blipFill>
        <p:spPr>
          <a:xfrm>
            <a:off x="1504950" y="1619575"/>
            <a:ext cx="6134100" cy="281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25" name="Google Shape;225;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It is a very common mistake to confuse the assignment operator (=) with the equality operator (===), because they both use equal signs, but they are quite different. The assignment operator will actually change the value of the variable, whereas the equality operator will just read the value of the variable and see if it's equal to something. For example:</a:t>
            </a:r>
            <a:endParaRPr/>
          </a:p>
          <a:p>
            <a:pPr indent="0" lvl="0" marL="457200" rtl="0" algn="l">
              <a:spcBef>
                <a:spcPts val="1200"/>
              </a:spcBef>
              <a:spcAft>
                <a:spcPts val="0"/>
              </a:spcAft>
              <a:buNone/>
            </a:pPr>
            <a:r>
              <a:rPr i="1" lang="en"/>
              <a:t>var x = 2 + 2; // Sets it equal to 4</a:t>
            </a:r>
            <a:endParaRPr i="1"/>
          </a:p>
          <a:p>
            <a:pPr indent="0" lvl="0" marL="457200" rtl="0" algn="l">
              <a:spcBef>
                <a:spcPts val="1200"/>
              </a:spcBef>
              <a:spcAft>
                <a:spcPts val="0"/>
              </a:spcAft>
              <a:buNone/>
            </a:pPr>
            <a:r>
              <a:rPr i="1" lang="en"/>
              <a:t>if (x === 4) { // Asks the question, "does this equal 4?"</a:t>
            </a:r>
            <a:endParaRPr i="1"/>
          </a:p>
          <a:p>
            <a:pPr indent="0" lvl="0" marL="457200" rtl="0" algn="l">
              <a:spcBef>
                <a:spcPts val="1200"/>
              </a:spcBef>
              <a:spcAft>
                <a:spcPts val="0"/>
              </a:spcAft>
              <a:buNone/>
            </a:pPr>
            <a:r>
              <a:rPr i="1" lang="en"/>
              <a:t>   text("yep, 2 + 2 = 4!", 200, 200);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31" name="Google Shape;231;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We sometimes want to combine multiple comparisons together in a conditional expression, and that's why we have logical operators. These operators let us say things like "if both X and Y are true" or "if either X or Y are true" in our programs.</a:t>
            </a:r>
            <a:endParaRPr/>
          </a:p>
          <a:p>
            <a:pPr indent="0" lvl="0" marL="0" rtl="0" algn="l">
              <a:spcBef>
                <a:spcPts val="1200"/>
              </a:spcBef>
              <a:spcAft>
                <a:spcPts val="0"/>
              </a:spcAft>
              <a:buNone/>
            </a:pPr>
            <a:r>
              <a:rPr lang="en"/>
              <a:t>If we want to require that two conditions are both true, we can use the &amp;&amp; operator ("and"):</a:t>
            </a:r>
            <a:endParaRPr/>
          </a:p>
          <a:p>
            <a:pPr indent="0" lvl="0" marL="457200" rtl="0" algn="l">
              <a:spcBef>
                <a:spcPts val="1200"/>
              </a:spcBef>
              <a:spcAft>
                <a:spcPts val="0"/>
              </a:spcAft>
              <a:buNone/>
            </a:pPr>
            <a:r>
              <a:rPr i="1" lang="en"/>
              <a:t>var degreesOutside = 70;</a:t>
            </a:r>
            <a:endParaRPr i="1"/>
          </a:p>
          <a:p>
            <a:pPr indent="0" lvl="0" marL="457200" rtl="0" algn="l">
              <a:spcBef>
                <a:spcPts val="1200"/>
              </a:spcBef>
              <a:spcAft>
                <a:spcPts val="0"/>
              </a:spcAft>
              <a:buNone/>
            </a:pPr>
            <a:r>
              <a:rPr i="1" lang="en"/>
              <a:t>var numberOfClouds = 50;</a:t>
            </a:r>
            <a:endParaRPr i="1"/>
          </a:p>
          <a:p>
            <a:pPr indent="0" lvl="0" marL="457200" rtl="0" algn="l">
              <a:spcBef>
                <a:spcPts val="1200"/>
              </a:spcBef>
              <a:spcAft>
                <a:spcPts val="0"/>
              </a:spcAft>
              <a:buNone/>
            </a:pPr>
            <a:r>
              <a:rPr i="1" lang="en"/>
              <a:t>if (degreesOutside &gt; 70 &amp;&amp; numberOfClouds &lt; 5) {</a:t>
            </a:r>
            <a:endParaRPr i="1"/>
          </a:p>
          <a:p>
            <a:pPr indent="0" lvl="0" marL="457200" rtl="0" algn="l">
              <a:spcBef>
                <a:spcPts val="1200"/>
              </a:spcBef>
              <a:spcAft>
                <a:spcPts val="0"/>
              </a:spcAft>
              <a:buNone/>
            </a:pPr>
            <a:r>
              <a:rPr i="1" lang="en"/>
              <a:t>  text("Wear sun screen!", 200, 200);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37" name="Google Shape;237;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often use that in our programs here for checking that a user's mouse position is inside a rectangle (to mimic a button), in which case we need multiple &amp;&amp; operators:</a:t>
            </a:r>
            <a:endParaRPr/>
          </a:p>
          <a:p>
            <a:pPr indent="0" lvl="0" marL="457200" rtl="0" algn="l">
              <a:spcBef>
                <a:spcPts val="1200"/>
              </a:spcBef>
              <a:spcAft>
                <a:spcPts val="0"/>
              </a:spcAft>
              <a:buNone/>
            </a:pPr>
            <a:r>
              <a:rPr i="1" lang="en"/>
              <a:t>rect(100, 50, 100, 100); </a:t>
            </a:r>
            <a:endParaRPr i="1"/>
          </a:p>
          <a:p>
            <a:pPr indent="0" lvl="0" marL="457200" rtl="0" algn="l">
              <a:spcBef>
                <a:spcPts val="1200"/>
              </a:spcBef>
              <a:spcAft>
                <a:spcPts val="0"/>
              </a:spcAft>
              <a:buNone/>
            </a:pPr>
            <a:r>
              <a:rPr i="1" lang="en"/>
              <a:t>mousePressed = function() {</a:t>
            </a:r>
            <a:endParaRPr i="1"/>
          </a:p>
          <a:p>
            <a:pPr indent="0" lvl="0" marL="457200" rtl="0" algn="l">
              <a:spcBef>
                <a:spcPts val="1200"/>
              </a:spcBef>
              <a:spcAft>
                <a:spcPts val="0"/>
              </a:spcAft>
              <a:buNone/>
            </a:pPr>
            <a:r>
              <a:rPr i="1" lang="en"/>
              <a:t>    if (mouseX &gt; 100 &amp;&amp; mouseX &lt; 200 &amp;&amp; mouseY &gt; 50 &amp;&amp; mouseY &lt; 150) {</a:t>
            </a:r>
            <a:endParaRPr i="1"/>
          </a:p>
          <a:p>
            <a:pPr indent="0" lvl="0" marL="457200" rtl="0" algn="l">
              <a:spcBef>
                <a:spcPts val="1200"/>
              </a:spcBef>
              <a:spcAft>
                <a:spcPts val="0"/>
              </a:spcAft>
              <a:buNone/>
            </a:pPr>
            <a:r>
              <a:rPr i="1" lang="en"/>
              <a:t>      text("You pressed it!", 80, 75);</a:t>
            </a:r>
            <a:endParaRPr i="1"/>
          </a:p>
          <a:p>
            <a:pPr indent="0" lvl="0" marL="457200" rtl="0" algn="l">
              <a:spcBef>
                <a:spcPts val="1200"/>
              </a:spcBef>
              <a:spcAft>
                <a:spcPts val="0"/>
              </a:spcAft>
              <a:buNone/>
            </a:pPr>
            <a:r>
              <a:rPr i="1" lang="en"/>
              <a:t>    }</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43" name="Google Shape;243;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we only care that at least one condition is true, then we can use the || operator ("or"):</a:t>
            </a:r>
            <a:endParaRPr/>
          </a:p>
          <a:p>
            <a:pPr indent="0" lvl="0" marL="457200" rtl="0" algn="l">
              <a:spcBef>
                <a:spcPts val="1200"/>
              </a:spcBef>
              <a:spcAft>
                <a:spcPts val="0"/>
              </a:spcAft>
              <a:buNone/>
            </a:pPr>
            <a:r>
              <a:rPr i="1" lang="en"/>
              <a:t>var degreesOutside = 70;</a:t>
            </a:r>
            <a:endParaRPr i="1"/>
          </a:p>
          <a:p>
            <a:pPr indent="0" lvl="0" marL="457200" rtl="0" algn="l">
              <a:spcBef>
                <a:spcPts val="1200"/>
              </a:spcBef>
              <a:spcAft>
                <a:spcPts val="0"/>
              </a:spcAft>
              <a:buNone/>
            </a:pPr>
            <a:r>
              <a:rPr i="1" lang="en"/>
              <a:t>var numberOfClouds = 50;</a:t>
            </a:r>
            <a:endParaRPr i="1"/>
          </a:p>
          <a:p>
            <a:pPr indent="0" lvl="0" marL="457200" rtl="0" algn="l">
              <a:spcBef>
                <a:spcPts val="1200"/>
              </a:spcBef>
              <a:spcAft>
                <a:spcPts val="0"/>
              </a:spcAft>
              <a:buNone/>
            </a:pPr>
            <a:r>
              <a:rPr i="1" lang="en"/>
              <a:t>if (degreesOutside &gt; 70 || numberOfClouds &lt; 5) {</a:t>
            </a:r>
            <a:endParaRPr i="1"/>
          </a:p>
          <a:p>
            <a:pPr indent="0" lvl="0" marL="457200" rtl="0" algn="l">
              <a:spcBef>
                <a:spcPts val="1200"/>
              </a:spcBef>
              <a:spcAft>
                <a:spcPts val="0"/>
              </a:spcAft>
              <a:buNone/>
            </a:pPr>
            <a:r>
              <a:rPr i="1" lang="en"/>
              <a:t>  text("Wear sun screen if it's hot outside or there aren't many clouds!", 200, 200);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49" name="Google Shape;249;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use both &amp;&amp; and || in the same expression, if we have some very complex condition to check. Just use parentheses to group expressions, so that the program isn't confused about what order to evaluate them:</a:t>
            </a:r>
            <a:endParaRPr/>
          </a:p>
          <a:p>
            <a:pPr indent="0" lvl="0" marL="457200" rtl="0" algn="l">
              <a:spcBef>
                <a:spcPts val="1200"/>
              </a:spcBef>
              <a:spcAft>
                <a:spcPts val="0"/>
              </a:spcAft>
              <a:buNone/>
            </a:pPr>
            <a:r>
              <a:rPr i="1" lang="en"/>
              <a:t>var myAge = 28;</a:t>
            </a:r>
            <a:endParaRPr i="1"/>
          </a:p>
          <a:p>
            <a:pPr indent="0" lvl="0" marL="457200" rtl="0" algn="l">
              <a:spcBef>
                <a:spcPts val="1200"/>
              </a:spcBef>
              <a:spcAft>
                <a:spcPts val="0"/>
              </a:spcAft>
              <a:buNone/>
            </a:pPr>
            <a:r>
              <a:rPr i="1" lang="en"/>
              <a:t>if ((myAge &gt;= 0 &amp;&amp; myAge &lt; 3)  || myAge &gt; 90) {</a:t>
            </a:r>
            <a:endParaRPr i="1"/>
          </a:p>
          <a:p>
            <a:pPr indent="0" lvl="0" marL="457200" rtl="0" algn="l">
              <a:spcBef>
                <a:spcPts val="1200"/>
              </a:spcBef>
              <a:spcAft>
                <a:spcPts val="0"/>
              </a:spcAft>
              <a:buNone/>
            </a:pPr>
            <a:r>
              <a:rPr i="1" lang="en"/>
              <a:t>  println('You\'re not quite in your peak.');</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55" name="Google Shape;255;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Now let's return to if statements. We often want to execute some block of code in the case that the if condition wasn't true - in that case, we add an else statement.</a:t>
            </a:r>
            <a:endParaRPr/>
          </a:p>
          <a:p>
            <a:pPr indent="0" lvl="0" marL="457200" rtl="0" algn="l">
              <a:spcBef>
                <a:spcPts val="1200"/>
              </a:spcBef>
              <a:spcAft>
                <a:spcPts val="0"/>
              </a:spcAft>
              <a:buNone/>
            </a:pPr>
            <a:r>
              <a:rPr i="1" lang="en"/>
              <a:t>var age = 28;</a:t>
            </a:r>
            <a:endParaRPr i="1"/>
          </a:p>
          <a:p>
            <a:pPr indent="0" lvl="0" marL="457200" rtl="0" algn="l">
              <a:spcBef>
                <a:spcPts val="1200"/>
              </a:spcBef>
              <a:spcAft>
                <a:spcPts val="0"/>
              </a:spcAft>
              <a:buNone/>
            </a:pPr>
            <a:r>
              <a:rPr i="1" lang="en"/>
              <a:t>if (age &gt; 16) {</a:t>
            </a:r>
            <a:endParaRPr i="1"/>
          </a:p>
          <a:p>
            <a:pPr indent="0" lvl="0" marL="457200" rtl="0" algn="l">
              <a:spcBef>
                <a:spcPts val="1200"/>
              </a:spcBef>
              <a:spcAft>
                <a:spcPts val="0"/>
              </a:spcAft>
              <a:buNone/>
            </a:pPr>
            <a:r>
              <a:rPr i="1" lang="en"/>
              <a:t>  println('Yay, you can drive!');</a:t>
            </a:r>
            <a:endParaRPr i="1"/>
          </a:p>
          <a:p>
            <a:pPr indent="0" lvl="0" marL="457200" rtl="0" algn="l">
              <a:spcBef>
                <a:spcPts val="1200"/>
              </a:spcBef>
              <a:spcAft>
                <a:spcPts val="0"/>
              </a:spcAft>
              <a:buNone/>
            </a:pPr>
            <a:r>
              <a:rPr i="1" lang="en"/>
              <a:t>} else {</a:t>
            </a:r>
            <a:endParaRPr i="1"/>
          </a:p>
          <a:p>
            <a:pPr indent="0" lvl="0" marL="457200" rtl="0" algn="l">
              <a:spcBef>
                <a:spcPts val="1200"/>
              </a:spcBef>
              <a:spcAft>
                <a:spcPts val="0"/>
              </a:spcAft>
              <a:buNone/>
            </a:pPr>
            <a:r>
              <a:rPr i="1" lang="en"/>
              <a:t>  println('Sorry, but you have ' + (16 - age) + ' years until you can drive.');</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Bouncy Ball</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Bounce off the floor!</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Our ball is moving down the canvas, but it keeps going down forever. Add an if statement to make it reverse direction once it gets to the bottom of the canvas. Remember you can click restart to re-run the program from the beginning.</a:t>
            </a:r>
            <a:endParaRPr/>
          </a:p>
        </p:txBody>
      </p:sp>
      <p:pic>
        <p:nvPicPr>
          <p:cNvPr id="78" name="Google Shape;78;p15"/>
          <p:cNvPicPr preferRelativeResize="0"/>
          <p:nvPr/>
        </p:nvPicPr>
        <p:blipFill>
          <a:blip r:embed="rId3">
            <a:alphaModFix/>
          </a:blip>
          <a:stretch>
            <a:fillRect/>
          </a:stretch>
        </p:blipFill>
        <p:spPr>
          <a:xfrm>
            <a:off x="1535625" y="3490288"/>
            <a:ext cx="1504950" cy="1419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Logic and if Statements</a:t>
            </a:r>
            <a:endParaRPr/>
          </a:p>
        </p:txBody>
      </p:sp>
      <p:sp>
        <p:nvSpPr>
          <p:cNvPr id="261" name="Google Shape;261;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Sometimes we want to check multiple conditions, and do different things based on each, in which case we can use else if:</a:t>
            </a:r>
            <a:endParaRPr/>
          </a:p>
          <a:p>
            <a:pPr indent="0" lvl="0" marL="457200" rtl="0" algn="l">
              <a:spcBef>
                <a:spcPts val="1200"/>
              </a:spcBef>
              <a:spcAft>
                <a:spcPts val="0"/>
              </a:spcAft>
              <a:buNone/>
            </a:pPr>
            <a:r>
              <a:rPr i="1" lang="en"/>
              <a:t>var age = 20;</a:t>
            </a:r>
            <a:endParaRPr i="1"/>
          </a:p>
          <a:p>
            <a:pPr indent="0" lvl="0" marL="457200" rtl="0" algn="l">
              <a:spcBef>
                <a:spcPts val="1200"/>
              </a:spcBef>
              <a:spcAft>
                <a:spcPts val="0"/>
              </a:spcAft>
              <a:buNone/>
            </a:pPr>
            <a:r>
              <a:rPr i="1" lang="en"/>
              <a:t>if (age &gt;= 35) {</a:t>
            </a:r>
            <a:endParaRPr i="1"/>
          </a:p>
          <a:p>
            <a:pPr indent="0" lvl="0" marL="457200" rtl="0" algn="l">
              <a:spcBef>
                <a:spcPts val="1200"/>
              </a:spcBef>
              <a:spcAft>
                <a:spcPts val="0"/>
              </a:spcAft>
              <a:buNone/>
            </a:pPr>
            <a:r>
              <a:rPr i="1" lang="en"/>
              <a:t>  println('You can vote AND hold any place in government!');</a:t>
            </a:r>
            <a:endParaRPr i="1"/>
          </a:p>
          <a:p>
            <a:pPr indent="0" lvl="0" marL="457200" rtl="0" algn="l">
              <a:spcBef>
                <a:spcPts val="1200"/>
              </a:spcBef>
              <a:spcAft>
                <a:spcPts val="0"/>
              </a:spcAft>
              <a:buNone/>
            </a:pPr>
            <a:r>
              <a:rPr i="1" lang="en"/>
              <a:t>} else if (age &gt;= 30) {</a:t>
            </a:r>
            <a:endParaRPr i="1"/>
          </a:p>
          <a:p>
            <a:pPr indent="0" lvl="0" marL="457200" rtl="0" algn="l">
              <a:spcBef>
                <a:spcPts val="1200"/>
              </a:spcBef>
              <a:spcAft>
                <a:spcPts val="0"/>
              </a:spcAft>
              <a:buNone/>
            </a:pPr>
            <a:r>
              <a:rPr i="1" lang="en"/>
              <a:t>  println('You can vote AND run for the Senate!');</a:t>
            </a:r>
            <a:endParaRPr i="1"/>
          </a:p>
          <a:p>
            <a:pPr indent="0" lvl="0" marL="457200" rtl="0" algn="l">
              <a:spcBef>
                <a:spcPts val="1200"/>
              </a:spcBef>
              <a:spcAft>
                <a:spcPts val="0"/>
              </a:spcAft>
              <a:buNone/>
            </a:pPr>
            <a:r>
              <a:rPr i="1" lang="en"/>
              <a:t>} else if (age &gt;= 18) {</a:t>
            </a:r>
            <a:endParaRPr i="1"/>
          </a:p>
          <a:p>
            <a:pPr indent="0" lvl="0" marL="457200" rtl="0" algn="l">
              <a:spcBef>
                <a:spcPts val="1200"/>
              </a:spcBef>
              <a:spcAft>
                <a:spcPts val="0"/>
              </a:spcAft>
              <a:buNone/>
            </a:pPr>
            <a:r>
              <a:rPr i="1" lang="en"/>
              <a:t>  println('You can vote!');</a:t>
            </a:r>
            <a:endParaRPr i="1"/>
          </a:p>
          <a:p>
            <a:pPr indent="0" lvl="0" marL="457200" rtl="0" algn="l">
              <a:spcBef>
                <a:spcPts val="1200"/>
              </a:spcBef>
              <a:spcAft>
                <a:spcPts val="0"/>
              </a:spcAft>
              <a:buNone/>
            </a:pPr>
            <a:r>
              <a:rPr i="1" lang="en"/>
              <a:t>} else {</a:t>
            </a:r>
            <a:endParaRPr i="1"/>
          </a:p>
          <a:p>
            <a:pPr indent="0" lvl="0" marL="457200" rtl="0" algn="l">
              <a:spcBef>
                <a:spcPts val="1200"/>
              </a:spcBef>
              <a:spcAft>
                <a:spcPts val="0"/>
              </a:spcAft>
              <a:buNone/>
            </a:pPr>
            <a:r>
              <a:rPr i="1" lang="en"/>
              <a:t>  println('You have no voice in government!');</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267" name="Google Shape;267;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We've been using our if conditions to check values about the environment, like the user's current mouse position, and respond predictably.</a:t>
            </a:r>
            <a:endParaRPr/>
          </a:p>
          <a:p>
            <a:pPr indent="0" lvl="0" marL="0" rtl="0" algn="l">
              <a:spcBef>
                <a:spcPts val="1200"/>
              </a:spcBef>
              <a:spcAft>
                <a:spcPts val="0"/>
              </a:spcAft>
              <a:buNone/>
            </a:pPr>
            <a:r>
              <a:rPr lang="en"/>
              <a:t>But what if we want unpredictability? What if we want our program to act differently each time it runs?</a:t>
            </a:r>
            <a:endParaRPr/>
          </a:p>
          <a:p>
            <a:pPr indent="0" lvl="0" marL="0" rtl="0" algn="l">
              <a:spcBef>
                <a:spcPts val="1200"/>
              </a:spcBef>
              <a:spcAft>
                <a:spcPts val="0"/>
              </a:spcAft>
              <a:buNone/>
            </a:pPr>
            <a:r>
              <a:rPr lang="en"/>
              <a:t>Randomness to the rescue!</a:t>
            </a:r>
            <a:endParaRPr/>
          </a:p>
          <a:p>
            <a:pPr indent="0" lvl="0" marL="0" rtl="0" algn="l">
              <a:spcBef>
                <a:spcPts val="1200"/>
              </a:spcBef>
              <a:spcAft>
                <a:spcPts val="1200"/>
              </a:spcAft>
              <a:buNone/>
            </a:pPr>
            <a:r>
              <a:rPr lang="en"/>
              <a:t>We can generate random numbers and use if and else if conditions to change our program's behavior based on the random values.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273" name="Google Shape;273;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For example:</a:t>
            </a:r>
            <a:endParaRPr/>
          </a:p>
          <a:p>
            <a:pPr indent="0" lvl="0" marL="457200" rtl="0" algn="l">
              <a:spcBef>
                <a:spcPts val="1200"/>
              </a:spcBef>
              <a:spcAft>
                <a:spcPts val="0"/>
              </a:spcAft>
              <a:buNone/>
            </a:pPr>
            <a:r>
              <a:rPr i="1" lang="en"/>
              <a:t>var randNum = random(0, 10);</a:t>
            </a:r>
            <a:endParaRPr i="1"/>
          </a:p>
          <a:p>
            <a:pPr indent="0" lvl="0" marL="457200" rtl="0" algn="l">
              <a:spcBef>
                <a:spcPts val="1200"/>
              </a:spcBef>
              <a:spcAft>
                <a:spcPts val="0"/>
              </a:spcAft>
              <a:buNone/>
            </a:pPr>
            <a:r>
              <a:rPr i="1" lang="en"/>
              <a:t>if (randNum &lt; 5) {</a:t>
            </a:r>
            <a:endParaRPr i="1"/>
          </a:p>
          <a:p>
            <a:pPr indent="0" lvl="0" marL="457200" rtl="0" algn="l">
              <a:spcBef>
                <a:spcPts val="1200"/>
              </a:spcBef>
              <a:spcAft>
                <a:spcPts val="0"/>
              </a:spcAft>
              <a:buNone/>
            </a:pPr>
            <a:r>
              <a:rPr i="1" lang="en"/>
              <a:t>   text("Trick!", 200, 200);</a:t>
            </a:r>
            <a:endParaRPr i="1"/>
          </a:p>
          <a:p>
            <a:pPr indent="0" lvl="0" marL="457200" rtl="0" algn="l">
              <a:spcBef>
                <a:spcPts val="1200"/>
              </a:spcBef>
              <a:spcAft>
                <a:spcPts val="0"/>
              </a:spcAft>
              <a:buNone/>
            </a:pPr>
            <a:r>
              <a:rPr i="1" lang="en"/>
              <a:t>} else {</a:t>
            </a:r>
            <a:endParaRPr i="1"/>
          </a:p>
          <a:p>
            <a:pPr indent="0" lvl="0" marL="457200" rtl="0" algn="l">
              <a:spcBef>
                <a:spcPts val="1200"/>
              </a:spcBef>
              <a:spcAft>
                <a:spcPts val="0"/>
              </a:spcAft>
              <a:buNone/>
            </a:pPr>
            <a:r>
              <a:rPr i="1" lang="en"/>
              <a:t>   text("Treat!", 200, 200);</a:t>
            </a:r>
            <a:endParaRPr i="1"/>
          </a:p>
          <a:p>
            <a:pPr indent="0" lvl="0" marL="457200" rtl="0" algn="l">
              <a:spcBef>
                <a:spcPts val="1200"/>
              </a:spcBef>
              <a:spcAft>
                <a:spcPts val="0"/>
              </a:spcAft>
              <a:buNone/>
            </a:pPr>
            <a:r>
              <a:rPr i="1" lang="en"/>
              <a:t>}</a:t>
            </a:r>
            <a:endParaRPr i="1"/>
          </a:p>
          <a:p>
            <a:pPr indent="0" lvl="0" marL="0" rtl="0" algn="l">
              <a:spcBef>
                <a:spcPts val="1200"/>
              </a:spcBef>
              <a:spcAft>
                <a:spcPts val="1200"/>
              </a:spcAft>
              <a:buNone/>
            </a:pPr>
            <a:r>
              <a:rPr lang="en"/>
              <a:t>The program outputs "Trick!" half of the time, and "Treat!" the other half.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279" name="Google Shape;279;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a:p>
            <a:pPr indent="-342900" lvl="0" marL="457200" rtl="0" algn="l">
              <a:spcBef>
                <a:spcPts val="1200"/>
              </a:spcBef>
              <a:spcAft>
                <a:spcPts val="0"/>
              </a:spcAft>
              <a:buSzPts val="1800"/>
              <a:buChar char="●"/>
            </a:pPr>
            <a:r>
              <a:rPr lang="en"/>
              <a:t>The randNum variable is assigned a random number, starting at 0 and including numbers up to 10. Returned values could include 0, 0.2, 3.3, 4, 5.5, 6.9, 8, 9, or 9.99, but not 10 itself.</a:t>
            </a:r>
            <a:endParaRPr/>
          </a:p>
          <a:p>
            <a:pPr indent="-342900" lvl="0" marL="457200" rtl="0" algn="l">
              <a:spcBef>
                <a:spcPts val="0"/>
              </a:spcBef>
              <a:spcAft>
                <a:spcPts val="0"/>
              </a:spcAft>
              <a:buSzPts val="1800"/>
              <a:buChar char="●"/>
            </a:pPr>
            <a:r>
              <a:rPr lang="en"/>
              <a:t>The condition checks if the returned number is less than 5, outputting "Trick!" if so and "Treat!' otherwise.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285" name="Google Shape;285;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Sometimes it's easier to deal with whole numbers instead of floating point numbers, so that we can check exact values. Here are a few functions that turn floating point numbers into integers:</a:t>
            </a:r>
            <a:endParaRPr/>
          </a:p>
          <a:p>
            <a:pPr indent="-334327" lvl="0" marL="457200" rtl="0" algn="l">
              <a:spcBef>
                <a:spcPts val="1200"/>
              </a:spcBef>
              <a:spcAft>
                <a:spcPts val="0"/>
              </a:spcAft>
              <a:buSzPct val="100000"/>
              <a:buChar char="●"/>
            </a:pPr>
            <a:r>
              <a:rPr lang="en"/>
              <a:t>round(): Rounds a number down to the nearest integer if the decimal portion is lower than .5 and rounds up if the decimal portion is .5 or greater.</a:t>
            </a:r>
            <a:endParaRPr/>
          </a:p>
          <a:p>
            <a:pPr indent="-334327" lvl="0" marL="457200" rtl="0" algn="l">
              <a:spcBef>
                <a:spcPts val="0"/>
              </a:spcBef>
              <a:spcAft>
                <a:spcPts val="0"/>
              </a:spcAft>
              <a:buSzPct val="100000"/>
              <a:buChar char="●"/>
            </a:pPr>
            <a:r>
              <a:rPr lang="en"/>
              <a:t>ceil(): Always rounds a number up to the next integer.</a:t>
            </a:r>
            <a:endParaRPr/>
          </a:p>
          <a:p>
            <a:pPr indent="-334327" lvl="0" marL="457200" rtl="0" algn="l">
              <a:spcBef>
                <a:spcPts val="0"/>
              </a:spcBef>
              <a:spcAft>
                <a:spcPts val="0"/>
              </a:spcAft>
              <a:buSzPct val="100000"/>
              <a:buChar char="●"/>
            </a:pPr>
            <a:r>
              <a:rPr lang="en"/>
              <a:t>floor(): Always rounds a number down to an integer.</a:t>
            </a:r>
            <a:endParaRPr/>
          </a:p>
          <a:p>
            <a:pPr indent="0" lvl="0" marL="0" rtl="0" algn="l">
              <a:spcBef>
                <a:spcPts val="1200"/>
              </a:spcBef>
              <a:spcAft>
                <a:spcPts val="1200"/>
              </a:spcAft>
              <a:buNone/>
            </a:pPr>
            <a:r>
              <a:rPr lang="en"/>
              <a:t>Typically we want to generate random numbers that are picked relatively evenly. For example, if we are simulating flipping a coin, then we expect there to be an equal chance of either "Heads" or "Tails".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291" name="Google Shape;291;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This code accomplishes that goal:</a:t>
            </a:r>
            <a:endParaRPr/>
          </a:p>
          <a:p>
            <a:pPr indent="0" lvl="0" marL="457200" rtl="0" algn="l">
              <a:spcBef>
                <a:spcPts val="1200"/>
              </a:spcBef>
              <a:spcAft>
                <a:spcPts val="0"/>
              </a:spcAft>
              <a:buNone/>
            </a:pPr>
            <a:r>
              <a:rPr i="1" lang="en"/>
              <a:t>var randFlip = floor(random(0, 2));</a:t>
            </a:r>
            <a:endParaRPr i="1"/>
          </a:p>
          <a:p>
            <a:pPr indent="0" lvl="0" marL="457200" rtl="0" algn="l">
              <a:spcBef>
                <a:spcPts val="1200"/>
              </a:spcBef>
              <a:spcAft>
                <a:spcPts val="0"/>
              </a:spcAft>
              <a:buNone/>
            </a:pPr>
            <a:r>
              <a:rPr i="1" lang="en"/>
              <a:t>if (randFlip === 0) {</a:t>
            </a:r>
            <a:endParaRPr i="1"/>
          </a:p>
          <a:p>
            <a:pPr indent="0" lvl="0" marL="457200" rtl="0" algn="l">
              <a:spcBef>
                <a:spcPts val="1200"/>
              </a:spcBef>
              <a:spcAft>
                <a:spcPts val="0"/>
              </a:spcAft>
              <a:buNone/>
            </a:pPr>
            <a:r>
              <a:rPr i="1" lang="en"/>
              <a:t>   text("Heads", 200, 200);</a:t>
            </a:r>
            <a:endParaRPr i="1"/>
          </a:p>
          <a:p>
            <a:pPr indent="0" lvl="0" marL="457200" rtl="0" algn="l">
              <a:spcBef>
                <a:spcPts val="1200"/>
              </a:spcBef>
              <a:spcAft>
                <a:spcPts val="0"/>
              </a:spcAft>
              <a:buNone/>
            </a:pPr>
            <a:r>
              <a:rPr i="1" lang="en"/>
              <a:t>} else {</a:t>
            </a:r>
            <a:endParaRPr i="1"/>
          </a:p>
          <a:p>
            <a:pPr indent="0" lvl="0" marL="457200" rtl="0" algn="l">
              <a:spcBef>
                <a:spcPts val="1200"/>
              </a:spcBef>
              <a:spcAft>
                <a:spcPts val="0"/>
              </a:spcAft>
              <a:buNone/>
            </a:pPr>
            <a:r>
              <a:rPr i="1" lang="en"/>
              <a:t>   text("Tails", 200, 200);</a:t>
            </a:r>
            <a:endParaRPr i="1"/>
          </a:p>
          <a:p>
            <a:pPr indent="0" lvl="0" marL="457200" rtl="0" algn="l">
              <a:spcBef>
                <a:spcPts val="1200"/>
              </a:spcBef>
              <a:spcAft>
                <a:spcPts val="0"/>
              </a:spcAft>
              <a:buNone/>
            </a:pPr>
            <a:r>
              <a:rPr i="1" lang="en"/>
              <a:t>}</a:t>
            </a:r>
            <a:endParaRPr i="1"/>
          </a:p>
          <a:p>
            <a:pPr indent="0" lvl="0" marL="0" rtl="0" algn="l">
              <a:spcBef>
                <a:spcPts val="1200"/>
              </a:spcBef>
              <a:spcAft>
                <a:spcPts val="1200"/>
              </a:spcAft>
              <a:buNone/>
            </a:pPr>
            <a:r>
              <a:rPr lang="en"/>
              <a:t>The variable randFlip will always be either 0 or 1, since it calls floor() on the return value of random(0, 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297" name="Google Shape;297;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give you a feel for why that's the case, here's the result of calling floor() on various values from random(0, 2):</a:t>
            </a:r>
            <a:endParaRPr/>
          </a:p>
        </p:txBody>
      </p:sp>
      <p:pic>
        <p:nvPicPr>
          <p:cNvPr id="298" name="Google Shape;298;p48"/>
          <p:cNvPicPr preferRelativeResize="0"/>
          <p:nvPr/>
        </p:nvPicPr>
        <p:blipFill>
          <a:blip r:embed="rId3">
            <a:alphaModFix/>
          </a:blip>
          <a:stretch>
            <a:fillRect/>
          </a:stretch>
        </p:blipFill>
        <p:spPr>
          <a:xfrm>
            <a:off x="3563888" y="2616595"/>
            <a:ext cx="2016225" cy="2103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numbers</a:t>
            </a:r>
            <a:endParaRPr/>
          </a:p>
        </p:txBody>
      </p:sp>
      <p:sp>
        <p:nvSpPr>
          <p:cNvPr id="304" name="Google Shape;304;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return values from random() are random, so they won't necessarily look as equally distributed as the values in that table. If you run the coin-flipping code just 10 times, you might see a string of all "Heads" or all "Tails". However, if you run it thousands of times and keep count, you'll see "Heads" and "Tails" each about 50% of the time.</a:t>
            </a:r>
            <a:endParaRPr/>
          </a:p>
          <a:p>
            <a:pPr indent="0" lvl="0" marL="0" rtl="0" algn="l">
              <a:spcBef>
                <a:spcPts val="1200"/>
              </a:spcBef>
              <a:spcAft>
                <a:spcPts val="0"/>
              </a:spcAft>
              <a:buNone/>
            </a:pPr>
            <a:r>
              <a:rPr lang="en"/>
              <a:t>As a general rule, when our goal is to obtain a fair and even distribution of integer values, it is best to use floor() with random(). [Why not ceil()?]</a:t>
            </a:r>
            <a:endParaRPr/>
          </a:p>
          <a:p>
            <a:pPr indent="0" lvl="0" marL="0" rtl="0" algn="l">
              <a:spcBef>
                <a:spcPts val="1200"/>
              </a:spcBef>
              <a:spcAft>
                <a:spcPts val="1200"/>
              </a:spcAft>
              <a:buNone/>
            </a:pPr>
            <a:r>
              <a:rPr lang="en"/>
              <a:t>The random() function is a great way to add a little variety to your programs. However, use it carefully: figure out the range of numbers that you're generating, decide whether you need to round the numbers, and check the values appropriately.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a:t>
            </a:r>
            <a:r>
              <a:rPr lang="en"/>
              <a:t>: Magic 8-Ball</a:t>
            </a:r>
            <a:endParaRPr/>
          </a:p>
        </p:txBody>
      </p:sp>
      <p:sp>
        <p:nvSpPr>
          <p:cNvPr id="310" name="Google Shape;310;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Ever played with a magic 8-ball? It's a toy that displays a random message every time you shake it, such as "It is certain" or "My sources say no." In this project, you'll create your own magic 8-ball using if/else statements, so that you can use your program to answer your deepest questions about life.</a:t>
            </a:r>
            <a:endParaRPr/>
          </a:p>
          <a:p>
            <a:pPr indent="-291465" lvl="0" marL="457200" rtl="0" algn="l">
              <a:spcBef>
                <a:spcPts val="1200"/>
              </a:spcBef>
              <a:spcAft>
                <a:spcPts val="0"/>
              </a:spcAft>
              <a:buSzPct val="100000"/>
              <a:buAutoNum type="arabicPeriod"/>
            </a:pPr>
            <a:r>
              <a:rPr lang="en"/>
              <a:t>Change the if() to check if the answer variable equals a certain number and change the text of the starter message.</a:t>
            </a:r>
            <a:endParaRPr/>
          </a:p>
          <a:p>
            <a:pPr indent="0" lvl="0" marL="457200" rtl="0" algn="l">
              <a:spcBef>
                <a:spcPts val="1200"/>
              </a:spcBef>
              <a:spcAft>
                <a:spcPts val="0"/>
              </a:spcAft>
              <a:buNone/>
            </a:pPr>
            <a:r>
              <a:rPr lang="en"/>
              <a:t>Tip: Click restart until you see the message show up.</a:t>
            </a:r>
            <a:endParaRPr/>
          </a:p>
          <a:p>
            <a:pPr indent="-291465" lvl="0" marL="457200" rtl="0" algn="l">
              <a:spcBef>
                <a:spcPts val="1200"/>
              </a:spcBef>
              <a:spcAft>
                <a:spcPts val="0"/>
              </a:spcAft>
              <a:buSzPct val="100000"/>
              <a:buAutoNum type="arabicPeriod"/>
            </a:pPr>
            <a:r>
              <a:rPr lang="en"/>
              <a:t>Add else if() statements to check for all the other possible values of the answer variable, and show a different message for each value.</a:t>
            </a:r>
            <a:endParaRPr/>
          </a:p>
          <a:p>
            <a:pPr indent="0" lvl="0" marL="457200" rtl="0" algn="l">
              <a:spcBef>
                <a:spcPts val="1200"/>
              </a:spcBef>
              <a:spcAft>
                <a:spcPts val="0"/>
              </a:spcAft>
              <a:buNone/>
            </a:pPr>
            <a:r>
              <a:rPr lang="en"/>
              <a:t>Tip: For easy testing of specific values, you can add a line like var answer = 1 below the line that generates random numbers, then click restart to test it. Make sure you remove that debugging line before you send the project for evaluation.</a:t>
            </a:r>
            <a:endParaRPr/>
          </a:p>
          <a:p>
            <a:pPr indent="-291465" lvl="0" marL="457200" rtl="0" algn="l">
              <a:spcBef>
                <a:spcPts val="1200"/>
              </a:spcBef>
              <a:spcAft>
                <a:spcPts val="0"/>
              </a:spcAft>
              <a:buSzPct val="100000"/>
              <a:buAutoNum type="arabicPeriod"/>
            </a:pPr>
            <a:r>
              <a:rPr lang="en"/>
              <a:t>Bonus: Give every message a different style, by changing the color, adding illustrations, or changing the text styles. There are lots of text related commands in the documentation to play with!</a:t>
            </a:r>
            <a:endParaRPr/>
          </a:p>
          <a:p>
            <a:pPr indent="0" lvl="0" marL="0" rtl="0" algn="l">
              <a:spcBef>
                <a:spcPts val="1200"/>
              </a:spcBef>
              <a:spcAft>
                <a:spcPts val="1200"/>
              </a:spcAft>
              <a:buNone/>
            </a:pPr>
            <a:r>
              <a:rPr lang="en"/>
              <a:t>You can play with the numbers in floor(random(1, 5)) as long as you have at least 3 possible values for the answer variable, but don’t remove floor() or random(). The combination is the best way to create a reasonably even statistical distribution of values. To understand why, re-read the article on generating random numbers.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Bouncy Ball</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Bounce off the ceiling!</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Okay, now let's get the ball to reverse once it hits the ceiling too, so that it keeps going down and up forever.</a:t>
            </a:r>
            <a:endParaRPr/>
          </a:p>
        </p:txBody>
      </p:sp>
      <p:pic>
        <p:nvPicPr>
          <p:cNvPr id="86" name="Google Shape;86;p16"/>
          <p:cNvPicPr preferRelativeResize="0"/>
          <p:nvPr/>
        </p:nvPicPr>
        <p:blipFill>
          <a:blip r:embed="rId3">
            <a:alphaModFix/>
          </a:blip>
          <a:stretch>
            <a:fillRect/>
          </a:stretch>
        </p:blipFill>
        <p:spPr>
          <a:xfrm>
            <a:off x="1530850" y="3334350"/>
            <a:ext cx="1514475" cy="139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Mouse Interaction</a:t>
            </a:r>
            <a:endParaRPr/>
          </a:p>
        </p:txBody>
      </p:sp>
      <p:pic>
        <p:nvPicPr>
          <p:cNvPr descr="Pamela explains how to use mouseIsPressed with if statements to execute code only when the user is pressing their mouse.&#10;&#10;Practice this lesson yourself on KhanAcademy.org right now: &#10;https://www.khanacademy.org/computing/computer-programming/programming/logic-if-statements/p/challenge-your-first-painting-app?utm_source=YT&amp;utm_medium=Desc&amp;utm_campaign=computerprogramming&#10;&#10;Watch the next lesson: https://www.khanacademy.org/computing/computer-programming/programming/logic-if-statements/p/booleans?utm_source=YT&amp;utm_medium=Desc&amp;utm_campaign=computerprogramming&#10;&#10;Missed the previous lesson? https://www.khanacademy.org/computing/computer-programming/programming/logic-if-statements/p/if-statement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92" name="Google Shape;92;p17" title="More Mouse Interaction | Computer Programming | Khan Academy">
            <a:hlinkClick r:id="rId3"/>
          </p:cNvPr>
          <p:cNvPicPr preferRelativeResize="0"/>
          <p:nvPr/>
        </p:nvPicPr>
        <p:blipFill>
          <a:blip r:embed="rId4">
            <a:alphaModFix/>
          </a:blip>
          <a:stretch>
            <a:fillRect/>
          </a:stretch>
        </p:blipFill>
        <p:spPr>
          <a:xfrm>
            <a:off x="2286000" y="6641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Your First Painting App</a:t>
            </a:r>
            <a:endParaRPr/>
          </a:p>
        </p:txBody>
      </p:sp>
      <p:sp>
        <p:nvSpPr>
          <p:cNvPr id="98" name="Google Shape;98;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 the mouse pressed?</a:t>
            </a:r>
            <a:endParaRPr/>
          </a:p>
        </p:txBody>
      </p:sp>
      <p:sp>
        <p:nvSpPr>
          <p:cNvPr id="99" name="Google Shape;9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0" lvl="0" marL="0" rtl="0" algn="l">
              <a:spcBef>
                <a:spcPts val="0"/>
              </a:spcBef>
              <a:spcAft>
                <a:spcPts val="0"/>
              </a:spcAft>
              <a:buNone/>
            </a:pPr>
            <a:r>
              <a:rPr lang="en"/>
              <a:t>Try moving your mouse over the canvas. Do you see the circles follow your mouse? Do you notice how it's hard to draw a picture because the computer never stops drawing circles? Let's fix this by making the program draw circles only if your mouse is pressed!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Hint</a:t>
            </a:r>
            <a:r>
              <a:rPr lang="en"/>
              <a:t>: Be careful with the placement of your (parenthesis) and {brackets}, they have to look exactly like the hint code.</a:t>
            </a:r>
            <a:endParaRPr/>
          </a:p>
        </p:txBody>
      </p:sp>
      <p:pic>
        <p:nvPicPr>
          <p:cNvPr id="100" name="Google Shape;100;p18"/>
          <p:cNvPicPr preferRelativeResize="0"/>
          <p:nvPr/>
        </p:nvPicPr>
        <p:blipFill>
          <a:blip r:embed="rId3">
            <a:alphaModFix/>
          </a:blip>
          <a:stretch>
            <a:fillRect/>
          </a:stretch>
        </p:blipFill>
        <p:spPr>
          <a:xfrm>
            <a:off x="1010125" y="3608525"/>
            <a:ext cx="2555961" cy="90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Your First Painting App</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some color!</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Awesome! How's it look? Now, fill the circles in with a color and remove the stroke, so it's more like a paintbrush.</a:t>
            </a:r>
            <a:endParaRPr/>
          </a:p>
        </p:txBody>
      </p:sp>
      <p:pic>
        <p:nvPicPr>
          <p:cNvPr id="108" name="Google Shape;108;p19"/>
          <p:cNvPicPr preferRelativeResize="0"/>
          <p:nvPr/>
        </p:nvPicPr>
        <p:blipFill>
          <a:blip r:embed="rId3">
            <a:alphaModFix/>
          </a:blip>
          <a:stretch>
            <a:fillRect/>
          </a:stretch>
        </p:blipFill>
        <p:spPr>
          <a:xfrm>
            <a:off x="1608925" y="3999900"/>
            <a:ext cx="1358355" cy="4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Booleans</a:t>
            </a:r>
            <a:endParaRPr/>
          </a:p>
        </p:txBody>
      </p:sp>
      <p:pic>
        <p:nvPicPr>
          <p:cNvPr descr="Jessica introduces the idea of &quot;booleans&quot;, values that can either be true or false.&#10;&#10;Practice this lesson yourself on KhanAcademy.org right now: &#10;https://www.khanacademy.org/computing/computer-programming/programming/logic-if-statements/p/challenge-number-analyzer?utm_source=YT&amp;utm_medium=Desc&amp;utm_campaign=computerprogramming&#10;&#10;Watch the next lesson: https://www.khanacademy.org/computing/computer-programming/programming/logic-if-statements/p/logical-operators?utm_source=YT&amp;utm_medium=Desc&amp;utm_campaign=computerprogramming&#10;&#10;Missed the previous lesson? https://www.khanacademy.org/computing/computer-programming/programming/logic-if-statements/p/more-mouse-interaction?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4" name="Google Shape;114;p20" title="Booleans | Computer Programming | Khan Academy">
            <a:hlinkClick r:id="rId3"/>
          </p:cNvPr>
          <p:cNvPicPr preferRelativeResize="0"/>
          <p:nvPr/>
        </p:nvPicPr>
        <p:blipFill>
          <a:blip r:embed="rId4">
            <a:alphaModFix/>
          </a:blip>
          <a:stretch>
            <a:fillRect/>
          </a:stretch>
        </p:blipFill>
        <p:spPr>
          <a:xfrm>
            <a:off x="2286000" y="759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Number Analyzer</a:t>
            </a:r>
            <a:endParaRPr/>
          </a:p>
        </p:txBody>
      </p:sp>
      <p:sp>
        <p:nvSpPr>
          <p:cNvPr id="120" name="Google Shape;120;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Play with the number</a:t>
            </a:r>
            <a:endParaRPr/>
          </a:p>
        </p:txBody>
      </p:sp>
      <p:sp>
        <p:nvSpPr>
          <p:cNvPr id="121" name="Google Shape;12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55000" lnSpcReduction="20000"/>
          </a:bodyPr>
          <a:lstStyle/>
          <a:p>
            <a:pPr indent="0" lvl="0" marL="0" rtl="0" algn="l">
              <a:spcBef>
                <a:spcPts val="0"/>
              </a:spcBef>
              <a:spcAft>
                <a:spcPts val="0"/>
              </a:spcAft>
              <a:buNone/>
            </a:pPr>
            <a:r>
              <a:rPr lang="en"/>
              <a:t>Our goal for this challenge is to write a number analyzer program that: displays the number assigned to theNumber, and draws a rectangular outline to show whether theNumber is positive, negative or zero.</a:t>
            </a:r>
            <a:endParaRPr/>
          </a:p>
          <a:p>
            <a:pPr indent="0" lvl="0" marL="0" rtl="0" algn="l">
              <a:spcBef>
                <a:spcPts val="1200"/>
              </a:spcBef>
              <a:spcAft>
                <a:spcPts val="0"/>
              </a:spcAft>
              <a:buNone/>
            </a:pPr>
            <a:r>
              <a:rPr lang="en"/>
              <a:t>Remember that:</a:t>
            </a:r>
            <a:endParaRPr/>
          </a:p>
          <a:p>
            <a:pPr indent="0" lvl="0" marL="0" rtl="0" algn="l">
              <a:spcBef>
                <a:spcPts val="1200"/>
              </a:spcBef>
              <a:spcAft>
                <a:spcPts val="0"/>
              </a:spcAft>
              <a:buNone/>
            </a:pPr>
            <a:r>
              <a:rPr lang="en"/>
              <a:t>- Positive numbers are numbers that are larger than zero</a:t>
            </a:r>
            <a:endParaRPr/>
          </a:p>
          <a:p>
            <a:pPr indent="0" lvl="0" marL="0" rtl="0" algn="l">
              <a:spcBef>
                <a:spcPts val="1200"/>
              </a:spcBef>
              <a:spcAft>
                <a:spcPts val="0"/>
              </a:spcAft>
              <a:buNone/>
            </a:pPr>
            <a:r>
              <a:rPr lang="en"/>
              <a:t>- Negative numbers are numbers that are smaller than zero</a:t>
            </a:r>
            <a:endParaRPr/>
          </a:p>
          <a:p>
            <a:pPr indent="0" lvl="0" marL="0" rtl="0" algn="l">
              <a:spcBef>
                <a:spcPts val="1200"/>
              </a:spcBef>
              <a:spcAft>
                <a:spcPts val="0"/>
              </a:spcAft>
              <a:buNone/>
            </a:pPr>
            <a:r>
              <a:rPr lang="en"/>
              <a:t>- Zero isn't positive and it also isn't negative. The only number that is zero is zero.</a:t>
            </a:r>
            <a:endParaRPr/>
          </a:p>
          <a:p>
            <a:pPr indent="0" lvl="0" marL="0" rtl="0" algn="l">
              <a:spcBef>
                <a:spcPts val="1200"/>
              </a:spcBef>
              <a:spcAft>
                <a:spcPts val="0"/>
              </a:spcAft>
              <a:buNone/>
            </a:pPr>
            <a:r>
              <a:rPr lang="en"/>
              <a:t>Right now, the outline is drawn around ''It's positive'' to show that 100 is positive (because 100 is larger than zero), but our program is not very smart yet. If we change the number, assigned to theNumber, to a number that is not positive, then ''It's positive'' will still be outlined (even though it won't be true anymore), but the correct text (''It's negative'' or ''It's zero'') will not be outlined.</a:t>
            </a:r>
            <a:endParaRPr/>
          </a:p>
          <a:p>
            <a:pPr indent="0" lvl="0" marL="0" rtl="0" algn="l">
              <a:spcBef>
                <a:spcPts val="1200"/>
              </a:spcBef>
              <a:spcAft>
                <a:spcPts val="1200"/>
              </a:spcAft>
              <a:buNone/>
            </a:pPr>
            <a:r>
              <a:rPr lang="en"/>
              <a:t>Read through the code now, and then change the number assigned to theNumber to prove that it's not very smart (yet!)</a:t>
            </a:r>
            <a:endParaRPr/>
          </a:p>
        </p:txBody>
      </p:sp>
      <p:pic>
        <p:nvPicPr>
          <p:cNvPr id="122" name="Google Shape;122;p21"/>
          <p:cNvPicPr preferRelativeResize="0"/>
          <p:nvPr/>
        </p:nvPicPr>
        <p:blipFill>
          <a:blip r:embed="rId3">
            <a:alphaModFix/>
          </a:blip>
          <a:stretch>
            <a:fillRect/>
          </a:stretch>
        </p:blipFill>
        <p:spPr>
          <a:xfrm>
            <a:off x="1568963" y="3837950"/>
            <a:ext cx="1438275" cy="23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