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Slab"/>
      <p:regular r:id="rId19"/>
      <p:bold r:id="rId20"/>
    </p:embeddedFon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bold.fntdata"/><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Slab-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843b634d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843b634d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843b634d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843b634d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843b634d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843b634d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843b634d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843b634d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500">
                <a:solidFill>
                  <a:srgbClr val="21242C"/>
                </a:solidFill>
                <a:highlight>
                  <a:srgbClr val="FFFFFF"/>
                </a:highlight>
              </a:rPr>
              <a:t>The more effort you put into your help request, the more likely others will be willing to help!</a:t>
            </a:r>
            <a:endParaRPr sz="1500">
              <a:solidFill>
                <a:srgbClr val="21242C"/>
              </a:solidFill>
              <a:highlight>
                <a:srgbClr val="FFFFFF"/>
              </a:highlight>
            </a:endParaRPr>
          </a:p>
          <a:p>
            <a:pPr indent="0" lvl="0" marL="0" rtl="0" algn="l">
              <a:lnSpc>
                <a:spcPct val="150000"/>
              </a:lnSpc>
              <a:spcBef>
                <a:spcPts val="2400"/>
              </a:spcBef>
              <a:spcAft>
                <a:spcPts val="0"/>
              </a:spcAft>
              <a:buClr>
                <a:schemeClr val="dk1"/>
              </a:buClr>
              <a:buSzPts val="1100"/>
              <a:buFont typeface="Arial"/>
              <a:buNone/>
            </a:pPr>
            <a:r>
              <a:rPr lang="en" sz="1500">
                <a:solidFill>
                  <a:srgbClr val="21242C"/>
                </a:solidFill>
                <a:highlight>
                  <a:srgbClr val="FFFFFF"/>
                </a:highlight>
              </a:rPr>
              <a:t>When you do get a response, remember that the best answers are the ones which puts you on the right track, </a:t>
            </a:r>
            <a:r>
              <a:rPr i="1" lang="en" sz="1500">
                <a:solidFill>
                  <a:srgbClr val="21242C"/>
                </a:solidFill>
                <a:highlight>
                  <a:srgbClr val="FFFFFF"/>
                </a:highlight>
              </a:rPr>
              <a:t>not</a:t>
            </a:r>
            <a:r>
              <a:rPr lang="en" sz="1500">
                <a:solidFill>
                  <a:srgbClr val="21242C"/>
                </a:solidFill>
                <a:highlight>
                  <a:srgbClr val="FFFFFF"/>
                </a:highlight>
              </a:rPr>
              <a:t> the ones that do all the work for you.</a:t>
            </a:r>
            <a:endParaRPr sz="1500">
              <a:solidFill>
                <a:srgbClr val="21242C"/>
              </a:solidFill>
              <a:highlight>
                <a:srgbClr val="FFFFFF"/>
              </a:highlight>
            </a:endParaRPr>
          </a:p>
          <a:p>
            <a:pPr indent="0" lvl="0" marL="0" rtl="0" algn="l">
              <a:lnSpc>
                <a:spcPct val="150000"/>
              </a:lnSpc>
              <a:spcBef>
                <a:spcPts val="2400"/>
              </a:spcBef>
              <a:spcAft>
                <a:spcPts val="0"/>
              </a:spcAft>
              <a:buClr>
                <a:schemeClr val="dk1"/>
              </a:buClr>
              <a:buSzPts val="1100"/>
              <a:buFont typeface="Arial"/>
              <a:buNone/>
            </a:pPr>
            <a:r>
              <a:rPr lang="en" sz="1500">
                <a:solidFill>
                  <a:srgbClr val="21242C"/>
                </a:solidFill>
                <a:highlight>
                  <a:srgbClr val="FFFFFF"/>
                </a:highlight>
              </a:rPr>
              <a:t>And finally, as you learn more, don’t forget to check out the help requests to see if you can contribute on the answering side! Even if you don’t know how to solve the problem, you can always learn from the answers that others are giving.</a:t>
            </a:r>
            <a:endParaRPr sz="1500">
              <a:solidFill>
                <a:srgbClr val="21242C"/>
              </a:solidFill>
              <a:highlight>
                <a:srgbClr val="FFFFFF"/>
              </a:highlight>
            </a:endParaRPr>
          </a:p>
          <a:p>
            <a:pPr indent="0" lvl="0" marL="0" rtl="0" algn="l">
              <a:spcBef>
                <a:spcPts val="24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82e3cf4b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82e3cf4b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82e3cf4b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82e3cf4b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82e3cf4b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82e3cf4b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82e3cf4b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82e3cf4b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82e3cf4b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82e3cf4b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82e3cf4b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82e3cf4b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82e3cf4b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82e3cf4b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843b634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843b634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hyperlink" Target="http://www.youtube.com/watch?v=RELJjY9VmhE" TargetMode="Externa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Interactive Programs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Mr 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Ask for help</a:t>
            </a:r>
            <a:endParaRPr/>
          </a:p>
        </p:txBody>
      </p:sp>
      <p:sp>
        <p:nvSpPr>
          <p:cNvPr id="129" name="Google Shape;129;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Programming on your own is fun, but sooner or later you’ll get stuck on a problem. Trust me, I've been coding for 20 years and still get stuck sometimes.</a:t>
            </a:r>
            <a:endParaRPr/>
          </a:p>
          <a:p>
            <a:pPr indent="0" lvl="0" marL="0" rtl="0" algn="l">
              <a:spcBef>
                <a:spcPts val="1200"/>
              </a:spcBef>
              <a:spcAft>
                <a:spcPts val="1200"/>
              </a:spcAft>
              <a:buNone/>
            </a:pPr>
            <a:r>
              <a:rPr lang="en"/>
              <a:t>So what do you do when you can't find the answer after re-watching talk-throughs and reading through the documentation? After you've spent a while searching for answers in the usual places, that's a fine time to ask for help from your local friendly community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Comments</a:t>
            </a:r>
            <a:endParaRPr/>
          </a:p>
        </p:txBody>
      </p:sp>
      <p:sp>
        <p:nvSpPr>
          <p:cNvPr id="135" name="Google Shape;135;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Add comments to your code to describe what the different parts of your program are meant to do.</a:t>
            </a:r>
            <a:endParaRPr/>
          </a:p>
          <a:p>
            <a:pPr indent="0" lvl="0" marL="457200" rtl="0" algn="l">
              <a:spcBef>
                <a:spcPts val="1200"/>
              </a:spcBef>
              <a:spcAft>
                <a:spcPts val="0"/>
              </a:spcAft>
              <a:buNone/>
            </a:pPr>
            <a:r>
              <a:rPr i="1" lang="en"/>
              <a:t>// mouth:</a:t>
            </a:r>
            <a:endParaRPr i="1"/>
          </a:p>
          <a:p>
            <a:pPr indent="0" lvl="0" marL="457200" rtl="0" algn="l">
              <a:spcBef>
                <a:spcPts val="1200"/>
              </a:spcBef>
              <a:spcAft>
                <a:spcPts val="0"/>
              </a:spcAft>
              <a:buNone/>
            </a:pPr>
            <a:r>
              <a:rPr i="1" lang="en"/>
              <a:t>fill(87, 24, 24);</a:t>
            </a:r>
            <a:endParaRPr i="1"/>
          </a:p>
          <a:p>
            <a:pPr indent="0" lvl="0" marL="457200" rtl="0" algn="l">
              <a:spcBef>
                <a:spcPts val="1200"/>
              </a:spcBef>
              <a:spcAft>
                <a:spcPts val="0"/>
              </a:spcAft>
              <a:buNone/>
            </a:pPr>
            <a:r>
              <a:rPr i="1" lang="en"/>
              <a:t>ellipse(hopperX + 55, 272, 31, 30);</a:t>
            </a:r>
            <a:endParaRPr i="1"/>
          </a:p>
          <a:p>
            <a:pPr indent="0" lvl="0" marL="457200" rtl="0" algn="l">
              <a:spcBef>
                <a:spcPts val="1200"/>
              </a:spcBef>
              <a:spcAft>
                <a:spcPts val="0"/>
              </a:spcAft>
              <a:buNone/>
            </a:pPr>
            <a:r>
              <a:rPr i="1" lang="en"/>
              <a:t>// glasses:</a:t>
            </a:r>
            <a:endParaRPr i="1"/>
          </a:p>
          <a:p>
            <a:pPr indent="0" lvl="0" marL="457200" rtl="0" algn="l">
              <a:spcBef>
                <a:spcPts val="1200"/>
              </a:spcBef>
              <a:spcAft>
                <a:spcPts val="0"/>
              </a:spcAft>
              <a:buNone/>
            </a:pPr>
            <a:r>
              <a:rPr i="1" lang="en"/>
              <a:t>ellipse(hopperX + 29, 242, 30, 30);</a:t>
            </a:r>
            <a:endParaRPr i="1"/>
          </a:p>
          <a:p>
            <a:pPr indent="0" lvl="0" marL="457200" rtl="0" algn="l">
              <a:spcBef>
                <a:spcPts val="1200"/>
              </a:spcBef>
              <a:spcAft>
                <a:spcPts val="0"/>
              </a:spcAft>
              <a:buNone/>
            </a:pPr>
            <a:r>
              <a:rPr i="1" lang="en"/>
              <a:t>ellipse(hopperX + 80, 242, 30, 30);</a:t>
            </a:r>
            <a:endParaRPr i="1"/>
          </a:p>
          <a:p>
            <a:pPr indent="0" lvl="0" marL="457200" rtl="0" algn="l">
              <a:spcBef>
                <a:spcPts val="1200"/>
              </a:spcBef>
              <a:spcAft>
                <a:spcPts val="0"/>
              </a:spcAft>
              <a:buNone/>
            </a:pPr>
            <a:r>
              <a:rPr i="1" lang="en"/>
              <a:t>arc(hopperX + 55, 242, 20, 16, 180, 360);</a:t>
            </a:r>
            <a:endParaRPr i="1"/>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Descriptive Variables</a:t>
            </a:r>
            <a:endParaRPr/>
          </a:p>
        </p:txBody>
      </p:sp>
      <p:sp>
        <p:nvSpPr>
          <p:cNvPr id="141" name="Google Shape;141;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Make your code easier to read by using descriptive variable names and white space between parts of your code.</a:t>
            </a:r>
            <a:endParaRPr/>
          </a:p>
          <a:p>
            <a:pPr indent="0" lvl="0" marL="457200" rtl="0" algn="l">
              <a:spcBef>
                <a:spcPts val="1200"/>
              </a:spcBef>
              <a:spcAft>
                <a:spcPts val="0"/>
              </a:spcAft>
              <a:buNone/>
            </a:pPr>
            <a:r>
              <a:rPr i="1" lang="en"/>
              <a:t>var hopperX = 280;</a:t>
            </a:r>
            <a:endParaRPr i="1"/>
          </a:p>
          <a:p>
            <a:pPr indent="0" lvl="0" marL="457200" rtl="0" algn="l">
              <a:spcBef>
                <a:spcPts val="1200"/>
              </a:spcBef>
              <a:spcAft>
                <a:spcPts val="0"/>
              </a:spcAft>
              <a:buNone/>
            </a:pPr>
            <a:r>
              <a:rPr i="1" lang="en"/>
              <a:t>var mouthX = hopperX - 20;</a:t>
            </a:r>
            <a:endParaRPr i="1"/>
          </a:p>
          <a:p>
            <a:pPr indent="0" lvl="0" marL="457200" rtl="0" algn="l">
              <a:spcBef>
                <a:spcPts val="1200"/>
              </a:spcBef>
              <a:spcAft>
                <a:spcPts val="0"/>
              </a:spcAft>
              <a:buNone/>
            </a:pPr>
            <a:r>
              <a:t/>
            </a:r>
            <a:endParaRPr i="1"/>
          </a:p>
          <a:p>
            <a:pPr indent="0" lvl="0" marL="457200" rtl="0" algn="l">
              <a:spcBef>
                <a:spcPts val="1200"/>
              </a:spcBef>
              <a:spcAft>
                <a:spcPts val="0"/>
              </a:spcAft>
              <a:buNone/>
            </a:pPr>
            <a:r>
              <a:rPr i="1" lang="en"/>
              <a:t>image(getImage("creatures/Hopper-Happy"), hopperX, 205);</a:t>
            </a:r>
            <a:endParaRPr i="1"/>
          </a:p>
          <a:p>
            <a:pPr indent="0" lvl="0" marL="457200" rtl="0" algn="l">
              <a:spcBef>
                <a:spcPts val="1200"/>
              </a:spcBef>
              <a:spcAft>
                <a:spcPts val="0"/>
              </a:spcAft>
              <a:buNone/>
            </a:pPr>
            <a:r>
              <a:rPr i="1" lang="en"/>
              <a:t>ellipse(mouthX, 272, 31, 30);</a:t>
            </a:r>
            <a:endParaRPr i="1"/>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When asking for help!</a:t>
            </a:r>
            <a:endParaRPr/>
          </a:p>
        </p:txBody>
      </p:sp>
      <p:sp>
        <p:nvSpPr>
          <p:cNvPr id="147" name="Google Shape;147;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Start the request by describing the issue.</a:t>
            </a:r>
            <a:endParaRPr/>
          </a:p>
          <a:p>
            <a:pPr indent="0" lvl="0" marL="0" rtl="0" algn="ctr">
              <a:spcBef>
                <a:spcPts val="1200"/>
              </a:spcBef>
              <a:spcAft>
                <a:spcPts val="0"/>
              </a:spcAft>
              <a:buNone/>
            </a:pPr>
            <a:r>
              <a:rPr i="1" lang="en"/>
              <a:t>"I want Hopper's glasses to be transparent, so her eyes still show underneath them, but I don't want them completely transparent. How can I make the glasses look tinted?"</a:t>
            </a:r>
            <a:endParaRPr i="1"/>
          </a:p>
          <a:p>
            <a:pPr indent="-342900" lvl="0" marL="457200" rtl="0" algn="l">
              <a:spcBef>
                <a:spcPts val="1200"/>
              </a:spcBef>
              <a:spcAft>
                <a:spcPts val="0"/>
              </a:spcAft>
              <a:buSzPts val="1800"/>
              <a:buChar char="●"/>
            </a:pPr>
            <a:r>
              <a:rPr lang="en"/>
              <a:t>Be specific, referring to code lines and their corresponding functions when you can.</a:t>
            </a:r>
            <a:endParaRPr/>
          </a:p>
          <a:p>
            <a:pPr indent="0" lvl="0" marL="0" rtl="0" algn="ctr">
              <a:spcBef>
                <a:spcPts val="1200"/>
              </a:spcBef>
              <a:spcAft>
                <a:spcPts val="1200"/>
              </a:spcAft>
              <a:buNone/>
            </a:pPr>
            <a:r>
              <a:rPr i="1" lang="en"/>
              <a:t>"The fill command in line 7 does not affect the arc command in line 11. Why is that, and how can I fix it?”</a:t>
            </a:r>
            <a:endParaRPr i="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Mouse Interaction</a:t>
            </a:r>
            <a:endParaRPr/>
          </a:p>
        </p:txBody>
      </p:sp>
      <p:pic>
        <p:nvPicPr>
          <p:cNvPr descr="Pamela explains how to use mouseX and mouseY to make cool interactive programs.&#10;&#10;Practice this lesson yourself on KhanAcademy.org right now: &#10;https://www.khanacademy.org/computing/computer-programming/programming/interactive-programs/p/challenge-tasty-tomato?utm_source=YT&amp;utm_medium=Desc&amp;utm_campaign=computerprogramming&#10;&#10;Watch the next lesson: https://www.khanacademy.org/computing/computer-programming/programming/resizing-with-variables/p/resizing-shapes-with-variable-expressions?utm_source=YT&amp;utm_medium=Desc&amp;utm_campaign=computerprogramming&#10;&#10;Missed the previous lesson? https://www.khanacademy.org/computing/computer-programming/programming/animation-basics/p/a-shorter-shortcut?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70" name="Google Shape;70;p14" title="Mouse Interaction | Computer Programming | Khan Academy">
            <a:hlinkClick r:id="rId3"/>
          </p:cNvPr>
          <p:cNvPicPr preferRelativeResize="0"/>
          <p:nvPr/>
        </p:nvPicPr>
        <p:blipFill>
          <a:blip r:embed="rId4">
            <a:alphaModFix/>
          </a:blip>
          <a:stretch>
            <a:fillRect/>
          </a:stretch>
        </p:blipFill>
        <p:spPr>
          <a:xfrm>
            <a:off x="2286000" y="5668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r>
              <a:rPr lang="en"/>
              <a:t>: Tasty Tomato</a:t>
            </a:r>
            <a:endParaRPr/>
          </a:p>
        </p:txBody>
      </p:sp>
      <p:sp>
        <p:nvSpPr>
          <p:cNvPr id="76" name="Google Shape;76;p15"/>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Bigger bite!</a:t>
            </a:r>
            <a:endParaRPr/>
          </a:p>
        </p:txBody>
      </p:sp>
      <p:sp>
        <p:nvSpPr>
          <p:cNvPr id="77" name="Google Shape;77;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lnSpcReduction="10000"/>
          </a:bodyPr>
          <a:lstStyle/>
          <a:p>
            <a:pPr indent="0" lvl="0" marL="0" rtl="0" algn="l">
              <a:spcBef>
                <a:spcPts val="0"/>
              </a:spcBef>
              <a:spcAft>
                <a:spcPts val="0"/>
              </a:spcAft>
              <a:buNone/>
            </a:pPr>
            <a:r>
              <a:rPr lang="en"/>
              <a:t>Before we make this program respond to mouse interaction, let's make a little change. See the bite in the tomato? It's tiny now, make it bigger!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Tip: the bite is being drawn as an ellipse. To make it bigger, you have to replace the width and height of the bite ellipse with numbers greater than 30.</a:t>
            </a:r>
            <a:endParaRPr/>
          </a:p>
        </p:txBody>
      </p:sp>
      <p:pic>
        <p:nvPicPr>
          <p:cNvPr id="78" name="Google Shape;78;p15"/>
          <p:cNvPicPr preferRelativeResize="0"/>
          <p:nvPr/>
        </p:nvPicPr>
        <p:blipFill>
          <a:blip r:embed="rId3">
            <a:alphaModFix/>
          </a:blip>
          <a:stretch>
            <a:fillRect/>
          </a:stretch>
        </p:blipFill>
        <p:spPr>
          <a:xfrm>
            <a:off x="1575738" y="3999900"/>
            <a:ext cx="1424727" cy="419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Tasty Tomato</a:t>
            </a:r>
            <a:endParaRPr/>
          </a:p>
        </p:txBody>
      </p:sp>
      <p:sp>
        <p:nvSpPr>
          <p:cNvPr id="84" name="Google Shape;84;p16"/>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Prepare to eat!</a:t>
            </a:r>
            <a:endParaRPr/>
          </a:p>
        </p:txBody>
      </p:sp>
      <p:sp>
        <p:nvSpPr>
          <p:cNvPr id="85" name="Google Shape;85;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85000" lnSpcReduction="20000"/>
          </a:bodyPr>
          <a:lstStyle/>
          <a:p>
            <a:pPr indent="0" lvl="0" marL="0" rtl="0" algn="l">
              <a:spcBef>
                <a:spcPts val="0"/>
              </a:spcBef>
              <a:spcAft>
                <a:spcPts val="0"/>
              </a:spcAft>
              <a:buNone/>
            </a:pPr>
            <a:r>
              <a:rPr lang="en"/>
              <a:t>Right now, there's just one bite in this tomato - but we want to be able to eat it all! We can do that by drawing a new bite everytime the user moves the mouse. The first step is to create a draw() function, and move the bite drawing code into it.</a:t>
            </a:r>
            <a:endParaRPr/>
          </a:p>
          <a:p>
            <a:pPr indent="0" lvl="0" marL="0" rtl="0" algn="l">
              <a:spcBef>
                <a:spcPts val="1200"/>
              </a:spcBef>
              <a:spcAft>
                <a:spcPts val="0"/>
              </a:spcAft>
              <a:buNone/>
            </a:pPr>
            <a:r>
              <a:rPr lang="en"/>
              <a:t>Remember: moving code into a function - or putting it inside a function - means putting the code between the {curly braces} that appear after the function.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Tip: You can select and drag the bite drawing code to easily move it around.</a:t>
            </a:r>
            <a:endParaRPr/>
          </a:p>
        </p:txBody>
      </p:sp>
      <p:pic>
        <p:nvPicPr>
          <p:cNvPr id="86" name="Google Shape;86;p16"/>
          <p:cNvPicPr preferRelativeResize="0"/>
          <p:nvPr/>
        </p:nvPicPr>
        <p:blipFill>
          <a:blip r:embed="rId3">
            <a:alphaModFix/>
          </a:blip>
          <a:stretch>
            <a:fillRect/>
          </a:stretch>
        </p:blipFill>
        <p:spPr>
          <a:xfrm>
            <a:off x="1395725" y="3741750"/>
            <a:ext cx="1844434" cy="904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Tasty Tomato</a:t>
            </a:r>
            <a:endParaRPr/>
          </a:p>
        </p:txBody>
      </p:sp>
      <p:sp>
        <p:nvSpPr>
          <p:cNvPr id="92" name="Google Shape;92;p17"/>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Eat it!</a:t>
            </a:r>
            <a:endParaRPr/>
          </a:p>
        </p:txBody>
      </p:sp>
      <p:sp>
        <p:nvSpPr>
          <p:cNvPr id="93" name="Google Shape;93;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Now, to make it so that we can make more bites when we move the mouse, you need to change the x and the y coordinates of the bite to be based on mouseX and mouseY instead. To check that it works, just move your mouse!</a:t>
            </a:r>
            <a:endParaRPr/>
          </a:p>
        </p:txBody>
      </p:sp>
      <p:pic>
        <p:nvPicPr>
          <p:cNvPr id="94" name="Google Shape;94;p17"/>
          <p:cNvPicPr preferRelativeResize="0"/>
          <p:nvPr/>
        </p:nvPicPr>
        <p:blipFill>
          <a:blip r:embed="rId3">
            <a:alphaModFix/>
          </a:blip>
          <a:stretch>
            <a:fillRect/>
          </a:stretch>
        </p:blipFill>
        <p:spPr>
          <a:xfrm>
            <a:off x="964125" y="3413188"/>
            <a:ext cx="2647950" cy="1247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r>
              <a:rPr lang="en"/>
              <a:t>: Mouse Mania</a:t>
            </a:r>
            <a:endParaRPr/>
          </a:p>
        </p:txBody>
      </p:sp>
      <p:sp>
        <p:nvSpPr>
          <p:cNvPr id="100" name="Google Shape;100;p18"/>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Colorful Colors!</a:t>
            </a:r>
            <a:endParaRPr/>
          </a:p>
        </p:txBody>
      </p:sp>
      <p:sp>
        <p:nvSpPr>
          <p:cNvPr id="101" name="Google Shape;101;p1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This program paints colorful shapes on the screen wherever the user's mouse moves, and you're going to change it up! First, change the fill() function call so that the circles become a different color. Remember: You can use mouseX and mouseY as parameters to create a variety of colors.</a:t>
            </a:r>
            <a:endParaRPr/>
          </a:p>
        </p:txBody>
      </p:sp>
      <p:pic>
        <p:nvPicPr>
          <p:cNvPr id="102" name="Google Shape;102;p18"/>
          <p:cNvPicPr preferRelativeResize="0"/>
          <p:nvPr/>
        </p:nvPicPr>
        <p:blipFill>
          <a:blip r:embed="rId3">
            <a:alphaModFix/>
          </a:blip>
          <a:stretch>
            <a:fillRect/>
          </a:stretch>
        </p:blipFill>
        <p:spPr>
          <a:xfrm>
            <a:off x="1345825" y="3515025"/>
            <a:ext cx="1884540" cy="904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Mouse Mania</a:t>
            </a:r>
            <a:endParaRPr/>
          </a:p>
        </p:txBody>
      </p:sp>
      <p:sp>
        <p:nvSpPr>
          <p:cNvPr id="108" name="Google Shape;108;p1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Shape the Shapes!</a:t>
            </a:r>
            <a:endParaRPr/>
          </a:p>
        </p:txBody>
      </p:sp>
      <p:sp>
        <p:nvSpPr>
          <p:cNvPr id="109" name="Google Shape;109;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Now change the ellipse() function call somehow. You can make the ellipses a different size, or you can make them change shape by using mouseX and mouseY as parameters.</a:t>
            </a:r>
            <a:endParaRPr/>
          </a:p>
        </p:txBody>
      </p:sp>
      <p:pic>
        <p:nvPicPr>
          <p:cNvPr id="110" name="Google Shape;110;p19"/>
          <p:cNvPicPr preferRelativeResize="0"/>
          <p:nvPr/>
        </p:nvPicPr>
        <p:blipFill>
          <a:blip r:embed="rId3">
            <a:alphaModFix/>
          </a:blip>
          <a:stretch>
            <a:fillRect/>
          </a:stretch>
        </p:blipFill>
        <p:spPr>
          <a:xfrm>
            <a:off x="1744063" y="3709275"/>
            <a:ext cx="1088071" cy="904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Mouse Mania</a:t>
            </a:r>
            <a:endParaRPr/>
          </a:p>
        </p:txBody>
      </p:sp>
      <p:sp>
        <p:nvSpPr>
          <p:cNvPr id="116" name="Google Shape;116;p20"/>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Outline the Outlines!</a:t>
            </a:r>
            <a:endParaRPr/>
          </a:p>
        </p:txBody>
      </p:sp>
      <p:sp>
        <p:nvSpPr>
          <p:cNvPr id="117" name="Google Shape;117;p2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Now, add a stroke color to the ellipses. Remove the noStroke() call and call stroke() inside the draw function.</a:t>
            </a:r>
            <a:endParaRPr/>
          </a:p>
        </p:txBody>
      </p:sp>
      <p:pic>
        <p:nvPicPr>
          <p:cNvPr id="118" name="Google Shape;118;p20"/>
          <p:cNvPicPr preferRelativeResize="0"/>
          <p:nvPr/>
        </p:nvPicPr>
        <p:blipFill>
          <a:blip r:embed="rId3">
            <a:alphaModFix/>
          </a:blip>
          <a:stretch>
            <a:fillRect/>
          </a:stretch>
        </p:blipFill>
        <p:spPr>
          <a:xfrm>
            <a:off x="1616588" y="3362338"/>
            <a:ext cx="1343025" cy="1438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Be a Better Coder!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