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7d6e77d8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7d6e77d8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7d6e77d8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7d6e77d8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d6e77d8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d6e77d8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d6e77d8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d6e77d8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7d6e77d8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7d6e77d8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7d6e77d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7d6e77d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7d6e77d8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7d6e77d8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7d6e77d8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7d6e77d8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d6e77d8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d6e77d8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7d6e77d8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7d6e77d8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d6e77d8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7d6e77d8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7d6e77d8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7d6e77d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7d6e77d8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7d6e77d8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gO3-RiU8Vbw"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www.youtube.com/watch?v=aGYG93jwNr8"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gif"/><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Texts and Strings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text and strings</a:t>
            </a:r>
            <a:endParaRPr/>
          </a:p>
        </p:txBody>
      </p:sp>
      <p:sp>
        <p:nvSpPr>
          <p:cNvPr id="129" name="Google Shape;12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create a string, we surround text in quotation marks:</a:t>
            </a:r>
            <a:endParaRPr/>
          </a:p>
          <a:p>
            <a:pPr indent="0" lvl="0" marL="457200" rtl="0" algn="l">
              <a:spcBef>
                <a:spcPts val="1200"/>
              </a:spcBef>
              <a:spcAft>
                <a:spcPts val="0"/>
              </a:spcAft>
              <a:buNone/>
            </a:pPr>
            <a:r>
              <a:rPr i="1" lang="en"/>
              <a:t>"Hello World!"</a:t>
            </a:r>
            <a:endParaRPr i="1"/>
          </a:p>
          <a:p>
            <a:pPr indent="0" lvl="0" marL="0" rtl="0" algn="l">
              <a:spcBef>
                <a:spcPts val="1200"/>
              </a:spcBef>
              <a:spcAft>
                <a:spcPts val="0"/>
              </a:spcAft>
              <a:buNone/>
            </a:pPr>
            <a:r>
              <a:rPr lang="en"/>
              <a:t>Then we have to actually do something with that string, like pass it to the text()text()t, e, x, t, left parenthesis, right parenthesis command:</a:t>
            </a:r>
            <a:endParaRPr/>
          </a:p>
          <a:p>
            <a:pPr indent="0" lvl="0" marL="457200" rtl="0" algn="l">
              <a:spcBef>
                <a:spcPts val="1200"/>
              </a:spcBef>
              <a:spcAft>
                <a:spcPts val="0"/>
              </a:spcAft>
              <a:buNone/>
            </a:pPr>
            <a:r>
              <a:rPr i="1" lang="en"/>
              <a:t>text("Hello World!", 100, 100);</a:t>
            </a:r>
            <a:endParaRPr i="1"/>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text and strings</a:t>
            </a:r>
            <a:endParaRPr/>
          </a:p>
        </p:txBody>
      </p:sp>
      <p:sp>
        <p:nvSpPr>
          <p:cNvPr id="135" name="Google Shape;13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could also store it in a variable, and then pass that variable into the text()text()t, e, x, t, left parenthesis, right parenthesis command:</a:t>
            </a:r>
            <a:endParaRPr/>
          </a:p>
          <a:p>
            <a:pPr indent="0" lvl="0" marL="457200" rtl="0" algn="l">
              <a:spcBef>
                <a:spcPts val="1200"/>
              </a:spcBef>
              <a:spcAft>
                <a:spcPts val="0"/>
              </a:spcAft>
              <a:buNone/>
            </a:pPr>
            <a:r>
              <a:rPr i="1" lang="en"/>
              <a:t>var myGreeting = "Hello World!";</a:t>
            </a:r>
            <a:endParaRPr i="1"/>
          </a:p>
          <a:p>
            <a:pPr indent="0" lvl="0" marL="457200" rtl="0" algn="l">
              <a:spcBef>
                <a:spcPts val="1200"/>
              </a:spcBef>
              <a:spcAft>
                <a:spcPts val="0"/>
              </a:spcAft>
              <a:buNone/>
            </a:pPr>
            <a:r>
              <a:rPr i="1" lang="en"/>
              <a:t>text(myGreeting, 100, 100);</a:t>
            </a:r>
            <a:endParaRPr i="1"/>
          </a:p>
          <a:p>
            <a:pPr indent="0" lvl="0" marL="0" rtl="0" algn="l">
              <a:spcBef>
                <a:spcPts val="1200"/>
              </a:spcBef>
              <a:spcAft>
                <a:spcPts val="0"/>
              </a:spcAft>
              <a:buNone/>
            </a:pPr>
            <a:r>
              <a:rPr lang="en"/>
              <a:t>Note that we can also use single quotation marks:</a:t>
            </a:r>
            <a:endParaRPr/>
          </a:p>
          <a:p>
            <a:pPr indent="0" lvl="0" marL="457200" rtl="0" algn="l">
              <a:spcBef>
                <a:spcPts val="1200"/>
              </a:spcBef>
              <a:spcAft>
                <a:spcPts val="0"/>
              </a:spcAft>
              <a:buNone/>
            </a:pPr>
            <a:r>
              <a:rPr i="1" lang="en"/>
              <a:t>var myGreeting = 'Hello World!';</a:t>
            </a:r>
            <a:endParaRPr i="1"/>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text and strings</a:t>
            </a:r>
            <a:endParaRPr/>
          </a:p>
        </p:txBody>
      </p:sp>
      <p:sp>
        <p:nvSpPr>
          <p:cNvPr id="141" name="Google Shape;141;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But we can't mix and match quotation marks—that's an error! Pick either single or double marks, and stick with them.</a:t>
            </a:r>
            <a:endParaRPr/>
          </a:p>
          <a:p>
            <a:pPr indent="0" lvl="0" marL="457200" rtl="0" algn="l">
              <a:spcBef>
                <a:spcPts val="1200"/>
              </a:spcBef>
              <a:spcAft>
                <a:spcPts val="0"/>
              </a:spcAft>
              <a:buNone/>
            </a:pPr>
            <a:r>
              <a:rPr i="1" lang="en"/>
              <a:t>var myGreeting = 'Hello World!"; // oh noes!</a:t>
            </a:r>
            <a:endParaRPr i="1"/>
          </a:p>
          <a:p>
            <a:pPr indent="0" lvl="0" marL="0" rtl="0" algn="l">
              <a:spcBef>
                <a:spcPts val="1200"/>
              </a:spcBef>
              <a:spcAft>
                <a:spcPts val="0"/>
              </a:spcAft>
              <a:buNone/>
            </a:pPr>
            <a:r>
              <a:rPr lang="en"/>
              <a:t>Just like we can manipulate number values, we can also manipulate strings. We can, for example, add one string to another string:</a:t>
            </a:r>
            <a:endParaRPr/>
          </a:p>
          <a:p>
            <a:pPr indent="0" lvl="0" marL="457200" rtl="0" algn="l">
              <a:spcBef>
                <a:spcPts val="1200"/>
              </a:spcBef>
              <a:spcAft>
                <a:spcPts val="0"/>
              </a:spcAft>
              <a:buNone/>
            </a:pPr>
            <a:r>
              <a:rPr i="1" lang="en"/>
              <a:t>var myGreeting = "Alo";</a:t>
            </a:r>
            <a:endParaRPr i="1"/>
          </a:p>
          <a:p>
            <a:pPr indent="0" lvl="0" marL="457200" rtl="0" algn="l">
              <a:spcBef>
                <a:spcPts val="1200"/>
              </a:spcBef>
              <a:spcAft>
                <a:spcPts val="0"/>
              </a:spcAft>
              <a:buNone/>
            </a:pPr>
            <a:r>
              <a:rPr i="1" lang="en"/>
              <a:t>var myName = "Winston";</a:t>
            </a:r>
            <a:endParaRPr i="1"/>
          </a:p>
          <a:p>
            <a:pPr indent="0" lvl="0" marL="457200" rtl="0" algn="l">
              <a:spcBef>
                <a:spcPts val="1200"/>
              </a:spcBef>
              <a:spcAft>
                <a:spcPts val="0"/>
              </a:spcAft>
              <a:buNone/>
            </a:pPr>
            <a:r>
              <a:rPr i="1" lang="en"/>
              <a:t>var sayHello = myGreeting + ", " + myName + "!"; // Alo, Winston!</a:t>
            </a:r>
            <a:endParaRPr i="1"/>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text and strings</a:t>
            </a:r>
            <a:endParaRPr/>
          </a:p>
        </p:txBody>
      </p:sp>
      <p:sp>
        <p:nvSpPr>
          <p:cNvPr id="147" name="Google Shape;147;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When we combine strings in JS, we call it concatenating strings. We can also combine strings with number values:</a:t>
            </a:r>
            <a:endParaRPr/>
          </a:p>
          <a:p>
            <a:pPr indent="0" lvl="0" marL="457200" rtl="0" algn="l">
              <a:spcBef>
                <a:spcPts val="1200"/>
              </a:spcBef>
              <a:spcAft>
                <a:spcPts val="0"/>
              </a:spcAft>
              <a:buNone/>
            </a:pPr>
            <a:r>
              <a:rPr i="1" lang="en"/>
              <a:t>var xPos = 10;</a:t>
            </a:r>
            <a:endParaRPr i="1"/>
          </a:p>
          <a:p>
            <a:pPr indent="0" lvl="0" marL="457200" rtl="0" algn="l">
              <a:spcBef>
                <a:spcPts val="1200"/>
              </a:spcBef>
              <a:spcAft>
                <a:spcPts val="0"/>
              </a:spcAft>
              <a:buNone/>
            </a:pPr>
            <a:r>
              <a:rPr i="1" lang="en"/>
              <a:t>var yPos = 20;</a:t>
            </a:r>
            <a:endParaRPr i="1"/>
          </a:p>
          <a:p>
            <a:pPr indent="0" lvl="0" marL="457200" rtl="0" algn="l">
              <a:spcBef>
                <a:spcPts val="1200"/>
              </a:spcBef>
              <a:spcAft>
                <a:spcPts val="0"/>
              </a:spcAft>
              <a:buNone/>
            </a:pPr>
            <a:r>
              <a:rPr i="1" lang="en"/>
              <a:t>var label = "The coordinates are " + xPos + ", " + yPos;</a:t>
            </a:r>
            <a:endParaRPr i="1"/>
          </a:p>
          <a:p>
            <a:pPr indent="0" lvl="0" marL="0" rtl="0" algn="l">
              <a:spcBef>
                <a:spcPts val="1200"/>
              </a:spcBef>
              <a:spcAft>
                <a:spcPts val="0"/>
              </a:spcAft>
              <a:buNone/>
            </a:pPr>
            <a:r>
              <a:rPr lang="en"/>
              <a:t>We also saw in this tutorial that we can use different commands to change the text size and text color when we display strings using the text()text()t, e, x, t, left parenthesis, right parenthesis command.</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Challenge</a:t>
            </a:r>
            <a:r>
              <a:rPr lang="en"/>
              <a:t>: Ad design</a:t>
            </a:r>
            <a:endParaRPr/>
          </a:p>
        </p:txBody>
      </p:sp>
      <p:sp>
        <p:nvSpPr>
          <p:cNvPr id="153" name="Google Shape;153;p2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In the text challenges, you showed that you know how to use text commands. Now, use that knowledge to make an advertisement for a real or made-up product!</a:t>
            </a:r>
            <a:endParaRPr/>
          </a:p>
        </p:txBody>
      </p:sp>
      <p:sp>
        <p:nvSpPr>
          <p:cNvPr id="154" name="Google Shape;154;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eriod"/>
            </a:pPr>
            <a:r>
              <a:rPr lang="en"/>
              <a:t>Change the big headline to the name of your product.</a:t>
            </a:r>
            <a:endParaRPr/>
          </a:p>
          <a:p>
            <a:pPr indent="-334327" lvl="0" marL="457200" rtl="0" algn="l">
              <a:spcBef>
                <a:spcPts val="0"/>
              </a:spcBef>
              <a:spcAft>
                <a:spcPts val="0"/>
              </a:spcAft>
              <a:buSzPct val="100000"/>
              <a:buAutoNum type="arabicPeriod"/>
            </a:pPr>
            <a:r>
              <a:rPr lang="en"/>
              <a:t>Add at least 2 more text function calls advertising the product.</a:t>
            </a:r>
            <a:endParaRPr/>
          </a:p>
          <a:p>
            <a:pPr indent="-334327" lvl="0" marL="457200" rtl="0" algn="l">
              <a:spcBef>
                <a:spcPts val="0"/>
              </a:spcBef>
              <a:spcAft>
                <a:spcPts val="0"/>
              </a:spcAft>
              <a:buSzPct val="100000"/>
              <a:buAutoNum type="arabicPeriod"/>
            </a:pPr>
            <a:r>
              <a:rPr lang="en"/>
              <a:t>Change the text size so that you display text in at least 3 sizes.</a:t>
            </a:r>
            <a:endParaRPr/>
          </a:p>
          <a:p>
            <a:pPr indent="-334327" lvl="0" marL="457200" rtl="0" algn="l">
              <a:spcBef>
                <a:spcPts val="0"/>
              </a:spcBef>
              <a:spcAft>
                <a:spcPts val="0"/>
              </a:spcAft>
              <a:buSzPct val="100000"/>
              <a:buAutoNum type="arabicPeriod"/>
            </a:pPr>
            <a:r>
              <a:rPr lang="en"/>
              <a:t>Add a relevant drawing with at least 3 shape or image function calls.</a:t>
            </a:r>
            <a:endParaRPr/>
          </a:p>
          <a:p>
            <a:pPr indent="-334327" lvl="0" marL="457200" rtl="0" algn="l">
              <a:spcBef>
                <a:spcPts val="0"/>
              </a:spcBef>
              <a:spcAft>
                <a:spcPts val="0"/>
              </a:spcAft>
              <a:buSzPct val="100000"/>
              <a:buAutoNum type="arabicPeriod"/>
            </a:pPr>
            <a:r>
              <a:rPr lang="en"/>
              <a:t>Bonus: Play around with color and positioning to make it more flashy. If you want to go really wild, add an animation!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Terrific Text: Part One</a:t>
            </a:r>
            <a:endParaRPr/>
          </a:p>
        </p:txBody>
      </p:sp>
      <p:pic>
        <p:nvPicPr>
          <p:cNvPr descr="Sophia shows how to display text on the canvas, plus change its size and color.&#10;&#10;Practice this lesson yourself on KhanAcademy.org right now: &#10;https://www.khanacademy.org/computing/computer-programming/programming/text-basics/p/challenge-my-favorite-foods?utm_source=YT&amp;utm_medium=Desc&amp;utm_campaign=computerprogramming&#10;&#10;Watch the next lesson: https://www.khanacademy.org/computing/computer-programming/programming/text-basics/p/terrific-text-part-two?utm_source=YT&amp;utm_medium=Desc&amp;utm_campaign=computerprogramming&#10;&#10;Missed the previous lesson? https://www.khanacademy.org/computing/computer-programming/programming/resizing-with-variables/p/resizing-shapes-with-variable-expression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Terrific Text: Part One | Computer Programming | Khan Academy">
            <a:hlinkClick r:id="rId3"/>
          </p:cNvPr>
          <p:cNvPicPr preferRelativeResize="0"/>
          <p:nvPr/>
        </p:nvPicPr>
        <p:blipFill>
          <a:blip r:embed="rId4">
            <a:alphaModFix/>
          </a:blip>
          <a:stretch>
            <a:fillRect/>
          </a:stretch>
        </p:blipFill>
        <p:spPr>
          <a:xfrm>
            <a:off x="2286000" y="7610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My Favorite Foods</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First, a heading!</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a:t>We're making a list of your favorite foods, but first we need a header. Write 'My Favorite Foods' near the top of the canvas.</a:t>
            </a:r>
            <a:endParaRPr/>
          </a:p>
          <a:p>
            <a:pPr indent="0" lvl="0" marL="0" rtl="0" algn="l">
              <a:spcBef>
                <a:spcPts val="1200"/>
              </a:spcBef>
              <a:spcAft>
                <a:spcPts val="0"/>
              </a:spcAft>
              <a:buNone/>
            </a:pPr>
            <a:r>
              <a:rPr lang="en"/>
              <a:t>Use the console to try to </a:t>
            </a:r>
            <a:r>
              <a:rPr lang="en"/>
              <a:t>fix problems with the code, but sometimes he doesn't know what you're trying to do and how to fix it. If there is a problem with a text command, make sure that command has:</a:t>
            </a:r>
            <a:endParaRPr/>
          </a:p>
          <a:p>
            <a:pPr indent="0" lvl="0" marL="0" rtl="0" algn="l">
              <a:spcBef>
                <a:spcPts val="1200"/>
              </a:spcBef>
              <a:spcAft>
                <a:spcPts val="0"/>
              </a:spcAft>
              <a:buNone/>
            </a:pPr>
            <a:r>
              <a:rPr lang="en"/>
              <a:t>- Quotation marks around the entire message, like so: "My Favorite Foods";</a:t>
            </a:r>
            <a:endParaRPr/>
          </a:p>
          <a:p>
            <a:pPr indent="0" lvl="0" marL="0" rtl="0" algn="l">
              <a:spcBef>
                <a:spcPts val="1200"/>
              </a:spcBef>
              <a:spcAft>
                <a:spcPts val="0"/>
              </a:spcAft>
              <a:buNone/>
            </a:pPr>
            <a:r>
              <a:rPr lang="en"/>
              <a:t>- Commas in the right places, between every argument - check the hint code;</a:t>
            </a:r>
            <a:endParaRPr/>
          </a:p>
          <a:p>
            <a:pPr indent="0" lvl="0" marL="0" rtl="0" algn="l">
              <a:spcBef>
                <a:spcPts val="1200"/>
              </a:spcBef>
              <a:spcAft>
                <a:spcPts val="1200"/>
              </a:spcAft>
              <a:buNone/>
            </a:pPr>
            <a:r>
              <a:rPr lang="en"/>
              <a:t>- Exactly 3 arguments: the message, the x position and the y position.</a:t>
            </a:r>
            <a:endParaRPr/>
          </a:p>
        </p:txBody>
      </p:sp>
      <p:pic>
        <p:nvPicPr>
          <p:cNvPr id="78" name="Google Shape;78;p15"/>
          <p:cNvPicPr preferRelativeResize="0"/>
          <p:nvPr/>
        </p:nvPicPr>
        <p:blipFill>
          <a:blip r:embed="rId3">
            <a:alphaModFix/>
          </a:blip>
          <a:stretch>
            <a:fillRect/>
          </a:stretch>
        </p:blipFill>
        <p:spPr>
          <a:xfrm>
            <a:off x="954600" y="3719550"/>
            <a:ext cx="2667000" cy="79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My Favorite Foods</a:t>
            </a:r>
            <a:endParaRPr/>
          </a:p>
        </p:txBody>
      </p:sp>
      <p:sp>
        <p:nvSpPr>
          <p:cNvPr id="84" name="Google Shape;84;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BIGGER text!</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That text is small, aye? Let's make it easier to read by making the text bigger. You can change the size of your text by using the textSize command before the text command.</a:t>
            </a:r>
            <a:endParaRPr/>
          </a:p>
        </p:txBody>
      </p:sp>
      <p:pic>
        <p:nvPicPr>
          <p:cNvPr id="86" name="Google Shape;86;p16"/>
          <p:cNvPicPr preferRelativeResize="0"/>
          <p:nvPr/>
        </p:nvPicPr>
        <p:blipFill>
          <a:blip r:embed="rId3">
            <a:alphaModFix/>
          </a:blip>
          <a:stretch>
            <a:fillRect/>
          </a:stretch>
        </p:blipFill>
        <p:spPr>
          <a:xfrm>
            <a:off x="978413" y="3647775"/>
            <a:ext cx="2619375" cy="77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My Favorite Foods</a:t>
            </a:r>
            <a:endParaRPr/>
          </a:p>
        </p:txBody>
      </p:sp>
      <p:sp>
        <p:nvSpPr>
          <p:cNvPr id="92" name="Google Shape;92;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Now, the foods!</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Now, use the text() command three times, to make a list of your favorite foods. Each should be on a separate line.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errors happen with a text command, make sure that command has:</a:t>
            </a:r>
            <a:endParaRPr/>
          </a:p>
          <a:p>
            <a:pPr indent="0" lvl="0" marL="0" rtl="0" algn="l">
              <a:spcBef>
                <a:spcPts val="1200"/>
              </a:spcBef>
              <a:spcAft>
                <a:spcPts val="0"/>
              </a:spcAft>
              <a:buNone/>
            </a:pPr>
            <a:r>
              <a:rPr lang="en"/>
              <a:t>- Quotation marks around the entire message, like so: "1. Brocolli" ;</a:t>
            </a:r>
            <a:endParaRPr/>
          </a:p>
          <a:p>
            <a:pPr indent="0" lvl="0" marL="0" rtl="0" algn="l">
              <a:spcBef>
                <a:spcPts val="1200"/>
              </a:spcBef>
              <a:spcAft>
                <a:spcPts val="0"/>
              </a:spcAft>
              <a:buNone/>
            </a:pPr>
            <a:r>
              <a:rPr lang="en"/>
              <a:t>- Commas in the right places, between every argument - check the hint code;</a:t>
            </a:r>
            <a:endParaRPr/>
          </a:p>
          <a:p>
            <a:pPr indent="0" lvl="0" marL="0" rtl="0" algn="l">
              <a:spcBef>
                <a:spcPts val="1200"/>
              </a:spcBef>
              <a:spcAft>
                <a:spcPts val="1200"/>
              </a:spcAft>
              <a:buNone/>
            </a:pPr>
            <a:r>
              <a:rPr lang="en"/>
              <a:t>- Exactly 3 arguments: the message, the x position and the y position.</a:t>
            </a:r>
            <a:endParaRPr/>
          </a:p>
        </p:txBody>
      </p:sp>
      <p:pic>
        <p:nvPicPr>
          <p:cNvPr id="94" name="Google Shape;94;p17"/>
          <p:cNvPicPr preferRelativeResize="0"/>
          <p:nvPr/>
        </p:nvPicPr>
        <p:blipFill>
          <a:blip r:embed="rId3">
            <a:alphaModFix/>
          </a:blip>
          <a:stretch>
            <a:fillRect/>
          </a:stretch>
        </p:blipFill>
        <p:spPr>
          <a:xfrm>
            <a:off x="1714982" y="3500520"/>
            <a:ext cx="1146225" cy="130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t>
            </a:r>
            <a:r>
              <a:rPr lang="en"/>
              <a:t>errific Text: Part Two</a:t>
            </a:r>
            <a:endParaRPr/>
          </a:p>
        </p:txBody>
      </p:sp>
      <p:pic>
        <p:nvPicPr>
          <p:cNvPr descr="This is just a screen grab of our interactive coding talk-through, prepared to make captioning and translation easier. It is better to watch our talk-throughs here:&#10;https://www.khanacademy.org/cs/programming/" id="100" name="Google Shape;100;p18" title="Terrific Text Part 2">
            <a:hlinkClick r:id="rId3"/>
          </p:cNvPr>
          <p:cNvPicPr preferRelativeResize="0"/>
          <p:nvPr/>
        </p:nvPicPr>
        <p:blipFill>
          <a:blip r:embed="rId4">
            <a:alphaModFix/>
          </a:blip>
          <a:stretch>
            <a:fillRect/>
          </a:stretch>
        </p:blipFill>
        <p:spPr>
          <a:xfrm>
            <a:off x="2286000" y="633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Mouse Tracker</a:t>
            </a:r>
            <a:endParaRPr/>
          </a:p>
        </p:txBody>
      </p:sp>
      <p:sp>
        <p:nvSpPr>
          <p:cNvPr id="106" name="Google Shape;106;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Follow the mouse with the pink ball!</a:t>
            </a:r>
            <a:endParaRPr/>
          </a:p>
        </p:txBody>
      </p:sp>
      <p:sp>
        <p:nvSpPr>
          <p:cNvPr id="107" name="Google Shape;107;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 start our mouse tracking program, make it so that the ellipse() shows up at the user's mouse position, instead of always being in the same position.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Hint</a:t>
            </a:r>
            <a:r>
              <a:rPr lang="en"/>
              <a:t>: Use the mouseX and mouseY variables to position your ellipse.</a:t>
            </a:r>
            <a:endParaRPr/>
          </a:p>
        </p:txBody>
      </p:sp>
      <p:pic>
        <p:nvPicPr>
          <p:cNvPr id="108" name="Google Shape;108;p19"/>
          <p:cNvPicPr preferRelativeResize="0"/>
          <p:nvPr/>
        </p:nvPicPr>
        <p:blipFill>
          <a:blip r:embed="rId3">
            <a:alphaModFix/>
          </a:blip>
          <a:stretch>
            <a:fillRect/>
          </a:stretch>
        </p:blipFill>
        <p:spPr>
          <a:xfrm>
            <a:off x="6467475" y="152400"/>
            <a:ext cx="781050" cy="762000"/>
          </a:xfrm>
          <a:prstGeom prst="rect">
            <a:avLst/>
          </a:prstGeom>
          <a:noFill/>
          <a:ln>
            <a:noFill/>
          </a:ln>
        </p:spPr>
      </p:pic>
      <p:pic>
        <p:nvPicPr>
          <p:cNvPr id="109" name="Google Shape;109;p19"/>
          <p:cNvPicPr preferRelativeResize="0"/>
          <p:nvPr/>
        </p:nvPicPr>
        <p:blipFill>
          <a:blip r:embed="rId4">
            <a:alphaModFix/>
          </a:blip>
          <a:stretch>
            <a:fillRect/>
          </a:stretch>
        </p:blipFill>
        <p:spPr>
          <a:xfrm>
            <a:off x="1168913" y="3889775"/>
            <a:ext cx="2238375" cy="78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Mouse Tracker</a:t>
            </a:r>
            <a:endParaRPr/>
          </a:p>
        </p:txBody>
      </p:sp>
      <p:sp>
        <p:nvSpPr>
          <p:cNvPr id="115" name="Google Shape;115;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Display the coordinates!</a:t>
            </a:r>
            <a:endParaRPr/>
          </a:p>
        </p:txBody>
      </p:sp>
      <p:sp>
        <p:nvSpPr>
          <p:cNvPr id="116" name="Google Shape;116;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To make this tracker more useful, you're going to constantly display a label with the current x and y mouse coordinates next to the dot. To do that:</a:t>
            </a:r>
            <a:endParaRPr/>
          </a:p>
          <a:p>
            <a:pPr indent="0" lvl="0" marL="0" rtl="0" algn="l">
              <a:spcBef>
                <a:spcPts val="1200"/>
              </a:spcBef>
              <a:spcAft>
                <a:spcPts val="0"/>
              </a:spcAft>
              <a:buNone/>
            </a:pPr>
            <a:r>
              <a:rPr lang="en"/>
              <a:t>- Add together mouseX, a string with a comma, and mouseY;</a:t>
            </a:r>
            <a:endParaRPr/>
          </a:p>
          <a:p>
            <a:pPr indent="0" lvl="0" marL="0" rtl="0" algn="l">
              <a:spcBef>
                <a:spcPts val="1200"/>
              </a:spcBef>
              <a:spcAft>
                <a:spcPts val="0"/>
              </a:spcAft>
              <a:buNone/>
            </a:pPr>
            <a:r>
              <a:rPr lang="en"/>
              <a:t>- Store that in a variable;</a:t>
            </a:r>
            <a:endParaRPr/>
          </a:p>
          <a:p>
            <a:pPr indent="0" lvl="0" marL="0" rtl="0" algn="l">
              <a:spcBef>
                <a:spcPts val="1200"/>
              </a:spcBef>
              <a:spcAft>
                <a:spcPts val="1200"/>
              </a:spcAft>
              <a:buNone/>
            </a:pPr>
            <a:r>
              <a:rPr lang="en"/>
              <a:t>- Pass the variable into the text command and show it next to the ball.</a:t>
            </a:r>
            <a:endParaRPr/>
          </a:p>
        </p:txBody>
      </p:sp>
      <p:pic>
        <p:nvPicPr>
          <p:cNvPr id="117" name="Google Shape;117;p20"/>
          <p:cNvPicPr preferRelativeResize="0"/>
          <p:nvPr/>
        </p:nvPicPr>
        <p:blipFill>
          <a:blip r:embed="rId3">
            <a:alphaModFix/>
          </a:blip>
          <a:stretch>
            <a:fillRect/>
          </a:stretch>
        </p:blipFill>
        <p:spPr>
          <a:xfrm>
            <a:off x="1254088" y="3771350"/>
            <a:ext cx="2068037" cy="90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text and strings</a:t>
            </a:r>
            <a:endParaRPr/>
          </a:p>
        </p:txBody>
      </p:sp>
      <p:sp>
        <p:nvSpPr>
          <p:cNvPr id="123" name="Google Shape;12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Here's a review of what we covered in this tutorial on text:</a:t>
            </a:r>
            <a:endParaRPr/>
          </a:p>
          <a:p>
            <a:pPr indent="0" lvl="0" marL="0" rtl="0" algn="l">
              <a:spcBef>
                <a:spcPts val="1200"/>
              </a:spcBef>
              <a:spcAft>
                <a:spcPts val="1200"/>
              </a:spcAft>
              <a:buNone/>
            </a:pPr>
            <a:r>
              <a:rPr lang="en"/>
              <a:t>Before this tutorial, we were using number values for most things: passing numbers into functions, storing numbers in variables, etc. As you've now seen, we can also use text values.  We call these text values strings in JavaScript; think of them as a string of letters.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