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d16af88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7d16af88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d16af88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d16af88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7d16af88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7d16af88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d16af88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d16af88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d16af88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d16af88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d16af88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d16af88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7d16af88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7d16af88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7d16af88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7d16af88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7d16af88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7d16af88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d16af88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d16af88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d16af8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d16af8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d16af8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d16af8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d16af88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d16af88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It really depends on what you want your functions to do, and how much you want to customize what they can do. You can always start off with no arguments, and then add more as you realize you need them.</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Now, you've actually been calling functions this whole time - that's how you've been making drawings and animations - like with </a:t>
            </a:r>
            <a:r>
              <a:rPr lang="en" sz="1500">
                <a:solidFill>
                  <a:srgbClr val="21242C"/>
                </a:solidFill>
                <a:highlight>
                  <a:srgbClr val="FFFFFF"/>
                </a:highlight>
                <a:latin typeface="Courier New"/>
                <a:ea typeface="Courier New"/>
                <a:cs typeface="Courier New"/>
                <a:sym typeface="Courier New"/>
              </a:rPr>
              <a:t>rect</a:t>
            </a:r>
            <a:r>
              <a:rPr lang="en" sz="1500">
                <a:solidFill>
                  <a:srgbClr val="21242C"/>
                </a:solidFill>
                <a:highlight>
                  <a:srgbClr val="FFFFFF"/>
                </a:highlight>
              </a:rPr>
              <a:t>, </a:t>
            </a:r>
            <a:r>
              <a:rPr lang="en" sz="1500">
                <a:solidFill>
                  <a:srgbClr val="21242C"/>
                </a:solidFill>
                <a:highlight>
                  <a:srgbClr val="FFFFFF"/>
                </a:highlight>
                <a:latin typeface="Courier New"/>
                <a:ea typeface="Courier New"/>
                <a:cs typeface="Courier New"/>
                <a:sym typeface="Courier New"/>
              </a:rPr>
              <a:t>ellipse</a:t>
            </a:r>
            <a:r>
              <a:rPr lang="en" sz="1500">
                <a:solidFill>
                  <a:srgbClr val="21242C"/>
                </a:solidFill>
                <a:highlight>
                  <a:srgbClr val="FFFFFF"/>
                </a:highlight>
              </a:rPr>
              <a:t>, </a:t>
            </a:r>
            <a:r>
              <a:rPr lang="en" sz="1500">
                <a:solidFill>
                  <a:srgbClr val="21242C"/>
                </a:solidFill>
                <a:highlight>
                  <a:srgbClr val="FFFFFF"/>
                </a:highlight>
                <a:latin typeface="Courier New"/>
                <a:ea typeface="Courier New"/>
                <a:cs typeface="Courier New"/>
                <a:sym typeface="Courier New"/>
              </a:rPr>
              <a:t>triangle</a:t>
            </a:r>
            <a:r>
              <a:rPr lang="en" sz="1500">
                <a:solidFill>
                  <a:srgbClr val="21242C"/>
                </a:solidFill>
                <a:highlight>
                  <a:srgbClr val="FFFFFF"/>
                </a:highlight>
              </a:rPr>
              <a:t>, etc. All of those functions are ones that come from the ProcessingJS library, and we load them into every program that you make here, so that you can always use them. We've defined the functions for you, because we thought they'd be useful, and now it's up to you to decide what custom functions you want to use in your own programs. For example, we provide the </a:t>
            </a:r>
            <a:r>
              <a:rPr lang="en" sz="1500">
                <a:solidFill>
                  <a:srgbClr val="21242C"/>
                </a:solidFill>
                <a:highlight>
                  <a:srgbClr val="FFFFFF"/>
                </a:highlight>
                <a:latin typeface="Courier New"/>
                <a:ea typeface="Courier New"/>
                <a:cs typeface="Courier New"/>
                <a:sym typeface="Courier New"/>
              </a:rPr>
              <a:t>ellipse</a:t>
            </a:r>
            <a:r>
              <a:rPr lang="en" sz="1500">
                <a:solidFill>
                  <a:srgbClr val="21242C"/>
                </a:solidFill>
                <a:highlight>
                  <a:srgbClr val="FFFFFF"/>
                </a:highlight>
              </a:rPr>
              <a:t> function, but we don't provide a </a:t>
            </a:r>
            <a:r>
              <a:rPr lang="en" sz="1500">
                <a:solidFill>
                  <a:srgbClr val="21242C"/>
                </a:solidFill>
                <a:highlight>
                  <a:srgbClr val="FFFFFF"/>
                </a:highlight>
                <a:latin typeface="Courier New"/>
                <a:ea typeface="Courier New"/>
                <a:cs typeface="Courier New"/>
                <a:sym typeface="Courier New"/>
              </a:rPr>
              <a:t>cat</a:t>
            </a:r>
            <a:r>
              <a:rPr lang="en" sz="1500">
                <a:solidFill>
                  <a:srgbClr val="21242C"/>
                </a:solidFill>
                <a:highlight>
                  <a:srgbClr val="FFFFFF"/>
                </a:highlight>
              </a:rPr>
              <a:t> function - if your program involves a lot of different cats in different locations, maybe you should create your own cat function!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d16af88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d16af88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7d16af88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7d16af88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7d16af88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7d16af88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7d16af88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7d16af88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7d16af88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7d16af88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d16af88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7d16af88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7d16af88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7d16af88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d16af88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d16af88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7d16af88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7d16af88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d16af8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d16af8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d16af88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d16af88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d16af88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d16af88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7d16af8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7d16af8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d16af88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d16af8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www.youtube.com/watch?v=6Dg9sR4i4Qk"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5Blb_zQb5BY" TargetMode="Externa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youtube.com/watch?v=LgTG7a74bOg" TargetMode="Externa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5tmtBjdw62w" TargetMode="Externa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ptyuZL6I56c"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 Return Values</a:t>
            </a:r>
            <a:endParaRPr/>
          </a:p>
        </p:txBody>
      </p:sp>
      <p:pic>
        <p:nvPicPr>
          <p:cNvPr descr="Pamela explains how to return values from functions, especially useful in doing calculations.&#10;&#10;Practice this lesson yourself on KhanAcademy.org right now: &#10;https://www.khanacademy.org/computing/computer-programming/programming/functions/p/challenge-calculator?utm_source=YT&amp;utm_medium=Desc&amp;utm_campaign=computerprogramming&#10;&#10;Watch the next lesson: https://www.khanacademy.org/computing/computer-programming/programming/functions/p/local-and-global-variables?utm_source=YT&amp;utm_medium=Desc&amp;utm_campaign=computerprogramming&#10;&#10;Missed the previous lesson? https://www.khanacademy.org/computing/computer-programming/programming/functions/p/function-parameter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31" name="Google Shape;131;p22" title="Function Return Values | Computer Programming | Khan Academy">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Calculator</a:t>
            </a:r>
            <a:endParaRPr/>
          </a:p>
        </p:txBody>
      </p:sp>
      <p:sp>
        <p:nvSpPr>
          <p:cNvPr id="137" name="Google Shape;137;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Fix our calculations!</a:t>
            </a:r>
            <a:endParaRPr/>
          </a:p>
        </p:txBody>
      </p:sp>
      <p:sp>
        <p:nvSpPr>
          <p:cNvPr id="138" name="Google Shape;138;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This program shows the results of adding, subtracting, multiplying, and dividing some numbers... but only the addition calculations are correct. To make all the calculations correct, change what the other three functions do so that:</a:t>
            </a:r>
            <a:endParaRPr/>
          </a:p>
          <a:p>
            <a:pPr indent="0" lvl="0" marL="0" rtl="0" algn="l">
              <a:spcBef>
                <a:spcPts val="1200"/>
              </a:spcBef>
              <a:spcAft>
                <a:spcPts val="0"/>
              </a:spcAft>
              <a:buNone/>
            </a:pPr>
            <a:r>
              <a:rPr lang="en"/>
              <a:t>- subtract returns the difference between the two arguments;</a:t>
            </a:r>
            <a:endParaRPr/>
          </a:p>
          <a:p>
            <a:pPr indent="0" lvl="0" marL="0" rtl="0" algn="l">
              <a:spcBef>
                <a:spcPts val="1200"/>
              </a:spcBef>
              <a:spcAft>
                <a:spcPts val="0"/>
              </a:spcAft>
              <a:buNone/>
            </a:pPr>
            <a:r>
              <a:rPr lang="en"/>
              <a:t>- multiply returns the product of the two arguments;</a:t>
            </a:r>
            <a:endParaRPr/>
          </a:p>
          <a:p>
            <a:pPr indent="0" lvl="0" marL="0" rtl="0" algn="l">
              <a:spcBef>
                <a:spcPts val="1200"/>
              </a:spcBef>
              <a:spcAft>
                <a:spcPts val="1200"/>
              </a:spcAft>
              <a:buNone/>
            </a:pPr>
            <a:r>
              <a:rPr lang="en"/>
              <a:t>- divide returns the quotient between the two arguments;</a:t>
            </a:r>
            <a:endParaRPr/>
          </a:p>
        </p:txBody>
      </p:sp>
      <p:pic>
        <p:nvPicPr>
          <p:cNvPr id="139" name="Google Shape;139;p23"/>
          <p:cNvPicPr preferRelativeResize="0"/>
          <p:nvPr/>
        </p:nvPicPr>
        <p:blipFill>
          <a:blip r:embed="rId3">
            <a:alphaModFix/>
          </a:blip>
          <a:stretch>
            <a:fillRect/>
          </a:stretch>
        </p:blipFill>
        <p:spPr>
          <a:xfrm>
            <a:off x="1272982" y="3481797"/>
            <a:ext cx="2030231" cy="15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Local and Global Variables</a:t>
            </a:r>
            <a:endParaRPr/>
          </a:p>
        </p:txBody>
      </p:sp>
      <p:pic>
        <p:nvPicPr>
          <p:cNvPr descr="Pamela explains the difference between &quot;local&quot; and &quot;global&quot; variables, a tricky concept in programming.&#10;&#10;Watch the next lesson: https://www.khanacademy.org/computing/computer-programming/programming/functions/p/special-processingjs-functions?utm_source=YT&amp;utm_medium=Desc&amp;utm_campaign=computerprogramming&#10;&#10;Missed the previous lesson? https://www.khanacademy.org/computing/computer-programming/programming/functions/p/function-return-valu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5" name="Google Shape;145;p24" title="Local and Global Variables | Computer Programming | Khan Academy">
            <a:hlinkClick r:id="rId3"/>
          </p:cNvPr>
          <p:cNvPicPr preferRelativeResize="0"/>
          <p:nvPr/>
        </p:nvPicPr>
        <p:blipFill>
          <a:blip r:embed="rId4">
            <a:alphaModFix/>
          </a:blip>
          <a:stretch>
            <a:fillRect/>
          </a:stretch>
        </p:blipFill>
        <p:spPr>
          <a:xfrm>
            <a:off x="2286000" y="50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Special ProcessingJS functions</a:t>
            </a:r>
            <a:endParaRPr/>
          </a:p>
        </p:txBody>
      </p:sp>
      <p:pic>
        <p:nvPicPr>
          <p:cNvPr descr="Pamela explains the special predefined ProcessingJS functions that we use for drawing and interaction, like `draw()` and `mouseMoved()`.&#10;&#10;Watch the next lesson: https://www.khanacademy.org/computing/computer-programming/programming/logic-if-statements/p/if-statements?utm_source=YT&amp;utm_medium=Desc&amp;utm_campaign=computerprogramming&#10;&#10;Missed the previous lesson? https://www.khanacademy.org/computing/computer-programming/programming/functions/p/local-and-global-variab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51" name="Google Shape;151;p25" title="Special ProcessingJS functions | Computer Programming | Khan Academy">
            <a:hlinkClick r:id="rId3"/>
          </p:cNvPr>
          <p:cNvPicPr preferRelativeResize="0"/>
          <p:nvPr/>
        </p:nvPicPr>
        <p:blipFill>
          <a:blip r:embed="rId4">
            <a:alphaModFix/>
          </a:blip>
          <a:stretch>
            <a:fillRect/>
          </a:stretch>
        </p:blipFill>
        <p:spPr>
          <a:xfrm>
            <a:off x="2286000" y="381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57" name="Google Shape;15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is a review of what we covered in this tutorial on functions.</a:t>
            </a:r>
            <a:endParaRPr/>
          </a:p>
          <a:p>
            <a:pPr indent="0" lvl="0" marL="0" rtl="0" algn="l">
              <a:spcBef>
                <a:spcPts val="1200"/>
              </a:spcBef>
              <a:spcAft>
                <a:spcPts val="0"/>
              </a:spcAft>
              <a:buNone/>
            </a:pPr>
            <a:r>
              <a:rPr lang="en"/>
              <a:t>We often want to be able to re-execute blocks of code when we are writing programs, without having to re-write the block of code entirely. We need a way of grouping code together and giving it a name, so that we can call it by that name later, and that's what we call a function.</a:t>
            </a:r>
            <a:endParaRPr/>
          </a:p>
          <a:p>
            <a:pPr indent="0" lvl="0" marL="0" rtl="0" algn="l">
              <a:spcBef>
                <a:spcPts val="1200"/>
              </a:spcBef>
              <a:spcAft>
                <a:spcPts val="0"/>
              </a:spcAft>
              <a:buNone/>
            </a:pPr>
            <a:r>
              <a:rPr lang="en"/>
              <a:t>To create a function, we must first declare it and give it a name, the same way we'd create any variable, and then we follow it by a function definition:</a:t>
            </a:r>
            <a:endParaRPr/>
          </a:p>
          <a:p>
            <a:pPr indent="0" lvl="0" marL="457200" rtl="0" algn="l">
              <a:spcBef>
                <a:spcPts val="1200"/>
              </a:spcBef>
              <a:spcAft>
                <a:spcPts val="0"/>
              </a:spcAft>
              <a:buNone/>
            </a:pPr>
            <a:r>
              <a:rPr i="1" lang="en"/>
              <a:t>var sayHello = function() {</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63" name="Google Shape;163;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could put any code inside that function - one statement, multiple statements - depends on what we want to do. In this function, we could just output a message at a random location:</a:t>
            </a:r>
            <a:endParaRPr/>
          </a:p>
          <a:p>
            <a:pPr indent="0" lvl="0" marL="457200" rtl="0" algn="l">
              <a:spcBef>
                <a:spcPts val="1200"/>
              </a:spcBef>
              <a:spcAft>
                <a:spcPts val="0"/>
              </a:spcAft>
              <a:buNone/>
            </a:pPr>
            <a:r>
              <a:rPr i="1" lang="en"/>
              <a:t>var sayHello = function() {</a:t>
            </a:r>
            <a:endParaRPr i="1"/>
          </a:p>
          <a:p>
            <a:pPr indent="0" lvl="0" marL="457200" rtl="0" algn="l">
              <a:spcBef>
                <a:spcPts val="1200"/>
              </a:spcBef>
              <a:spcAft>
                <a:spcPts val="0"/>
              </a:spcAft>
              <a:buNone/>
            </a:pPr>
            <a:r>
              <a:rPr i="1" lang="en"/>
              <a:t>   text("Halllllllo!", random(200), random(200));</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69" name="Google Shape;169;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Now, if all we do is declare the function, nothing will happen. In order for the program to execute the code that's inside the function, we actually have to "call" the function, by writing its name followed by empty parentheses:</a:t>
            </a:r>
            <a:endParaRPr/>
          </a:p>
          <a:p>
            <a:pPr indent="0" lvl="0" marL="457200" rtl="0" algn="l">
              <a:spcBef>
                <a:spcPts val="1200"/>
              </a:spcBef>
              <a:spcAft>
                <a:spcPts val="0"/>
              </a:spcAft>
              <a:buNone/>
            </a:pPr>
            <a:r>
              <a:rPr i="1" lang="en"/>
              <a:t>sayHello();</a:t>
            </a:r>
            <a:endParaRPr i="1"/>
          </a:p>
          <a:p>
            <a:pPr indent="0" lvl="0" marL="0" rtl="0" algn="l">
              <a:spcBef>
                <a:spcPts val="1200"/>
              </a:spcBef>
              <a:spcAft>
                <a:spcPts val="0"/>
              </a:spcAft>
              <a:buNone/>
            </a:pPr>
            <a:r>
              <a:rPr lang="en"/>
              <a:t>And then we could call it whenever we wanted, as many times as we wanted!</a:t>
            </a:r>
            <a:endParaRPr/>
          </a:p>
          <a:p>
            <a:pPr indent="0" lvl="0" marL="457200" rtl="0" algn="l">
              <a:spcBef>
                <a:spcPts val="1200"/>
              </a:spcBef>
              <a:spcAft>
                <a:spcPts val="0"/>
              </a:spcAft>
              <a:buNone/>
            </a:pPr>
            <a:r>
              <a:rPr i="1" lang="en"/>
              <a:t>sayHello();</a:t>
            </a:r>
            <a:endParaRPr i="1"/>
          </a:p>
          <a:p>
            <a:pPr indent="0" lvl="0" marL="457200" rtl="0" algn="l">
              <a:spcBef>
                <a:spcPts val="1200"/>
              </a:spcBef>
              <a:spcAft>
                <a:spcPts val="0"/>
              </a:spcAft>
              <a:buNone/>
            </a:pPr>
            <a:r>
              <a:rPr i="1" lang="en"/>
              <a:t>sayHello();</a:t>
            </a:r>
            <a:endParaRPr i="1"/>
          </a:p>
          <a:p>
            <a:pPr indent="0" lvl="0" marL="457200" rtl="0" algn="l">
              <a:spcBef>
                <a:spcPts val="1200"/>
              </a:spcBef>
              <a:spcAft>
                <a:spcPts val="1200"/>
              </a:spcAft>
              <a:buNone/>
            </a:pPr>
            <a:r>
              <a:rPr i="1" lang="en"/>
              <a:t>sayHello();</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75" name="Google Shape;175;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often want to be able to customize functions, to tell the program "well, do all of this code, but change a few things about how you do it." That way we have code that is both reusable and flexible, the best of both worlds. We can achieve that by specifying "arguments" for a function, using those arguments to change how the function works, and passing them in when we call the function.</a:t>
            </a:r>
            <a:endParaRPr/>
          </a:p>
          <a:p>
            <a:pPr indent="0" lvl="0" marL="0" rtl="0" algn="l">
              <a:spcBef>
                <a:spcPts val="1200"/>
              </a:spcBef>
              <a:spcAft>
                <a:spcPts val="0"/>
              </a:spcAft>
              <a:buNone/>
            </a:pPr>
            <a:r>
              <a:rPr lang="en"/>
              <a:t>For example, what if we wanted to be able to say exactly where we want the message displayed, just like we can say exactly where we want to draw rect()s and ellipse()s? We could imagine calling it like so, to put the message at two precise coordinates:</a:t>
            </a:r>
            <a:endParaRPr/>
          </a:p>
          <a:p>
            <a:pPr indent="0" lvl="0" marL="457200" rtl="0" algn="l">
              <a:spcBef>
                <a:spcPts val="1200"/>
              </a:spcBef>
              <a:spcAft>
                <a:spcPts val="0"/>
              </a:spcAft>
              <a:buNone/>
            </a:pPr>
            <a:r>
              <a:rPr i="1" lang="en"/>
              <a:t>sayHello(50, 100);</a:t>
            </a:r>
            <a:endParaRPr i="1"/>
          </a:p>
          <a:p>
            <a:pPr indent="0" lvl="0" marL="457200" rtl="0" algn="l">
              <a:spcBef>
                <a:spcPts val="1200"/>
              </a:spcBef>
              <a:spcAft>
                <a:spcPts val="1200"/>
              </a:spcAft>
              <a:buNone/>
            </a:pPr>
            <a:r>
              <a:rPr i="1" lang="en"/>
              <a:t>sayHello(150, 200);</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81" name="Google Shape;181;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that work, we need to change our sayHello function definition so it knows that it will receive 2 arguments, and then uses them inside:</a:t>
            </a:r>
            <a:endParaRPr/>
          </a:p>
          <a:p>
            <a:pPr indent="0" lvl="0" marL="457200" rtl="0" algn="l">
              <a:spcBef>
                <a:spcPts val="1200"/>
              </a:spcBef>
              <a:spcAft>
                <a:spcPts val="0"/>
              </a:spcAft>
              <a:buNone/>
            </a:pPr>
            <a:r>
              <a:rPr i="1" lang="en"/>
              <a:t>var sayHello = function(xPos, yPos) {</a:t>
            </a:r>
            <a:endParaRPr i="1"/>
          </a:p>
          <a:p>
            <a:pPr indent="0" lvl="0" marL="457200" rtl="0" algn="l">
              <a:spcBef>
                <a:spcPts val="1200"/>
              </a:spcBef>
              <a:spcAft>
                <a:spcPts val="0"/>
              </a:spcAft>
              <a:buNone/>
            </a:pPr>
            <a:r>
              <a:rPr i="1" lang="en"/>
              <a:t>   text("Halllllllo!", xPos, yPos);</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87" name="Google Shape;187;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arguments that get passed in basically become like variables inside your function definition, and the names depend on what you call them in the parentheses. We could just as easily rename them to something shorter:</a:t>
            </a:r>
            <a:endParaRPr/>
          </a:p>
          <a:p>
            <a:pPr indent="0" lvl="0" marL="457200" rtl="0" algn="l">
              <a:spcBef>
                <a:spcPts val="1200"/>
              </a:spcBef>
              <a:spcAft>
                <a:spcPts val="0"/>
              </a:spcAft>
              <a:buNone/>
            </a:pPr>
            <a:r>
              <a:rPr i="1" lang="en"/>
              <a:t>var sayHello = function(x, y) {</a:t>
            </a:r>
            <a:endParaRPr i="1"/>
          </a:p>
          <a:p>
            <a:pPr indent="0" lvl="0" marL="457200" rtl="0" algn="l">
              <a:spcBef>
                <a:spcPts val="1200"/>
              </a:spcBef>
              <a:spcAft>
                <a:spcPts val="0"/>
              </a:spcAft>
              <a:buNone/>
            </a:pPr>
            <a:r>
              <a:rPr i="1" lang="en"/>
              <a:t>   text("Halllllllo!", x, y);</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Functions</a:t>
            </a:r>
            <a:endParaRPr/>
          </a:p>
        </p:txBody>
      </p:sp>
      <p:pic>
        <p:nvPicPr>
          <p:cNvPr descr="Pamela explains how you can write your own custom functions to group your code and make it more reusable.&#10;&#10;Practice this lesson yourself on KhanAcademy.org right now: &#10;https://www.khanacademy.org/computing/computer-programming/programming/functions/p/challenge-say-your-name?utm_source=YT&amp;utm_medium=Desc&amp;utm_campaign=computerprogramming&#10;&#10;Watch the next lesson: https://www.khanacademy.org/computing/computer-programming/programming/functions/p/function-parameters?utm_source=YT&amp;utm_medium=Desc&amp;utm_campaign=computerprogramming&#10;&#10;Missed the previous lesson? https://www.khanacademy.org/computing/computer-programming/programming/text-basics/p/terrific-text-part-on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Functions | Computer Programming | Khan Academy">
            <a:hlinkClick r:id="rId3"/>
          </p:cNvPr>
          <p:cNvPicPr preferRelativeResize="0"/>
          <p:nvPr/>
        </p:nvPicPr>
        <p:blipFill>
          <a:blip r:embed="rId4">
            <a:alphaModFix/>
          </a:blip>
          <a:stretch>
            <a:fillRect/>
          </a:stretch>
        </p:blipFill>
        <p:spPr>
          <a:xfrm>
            <a:off x="2286000" y="7074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93" name="Google Shape;193;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Our functions can accept any number of arguments - zero, one, two, or more. We could have also decided that we wanted to change our function to accept a name to say hello to:</a:t>
            </a:r>
            <a:endParaRPr/>
          </a:p>
          <a:p>
            <a:pPr indent="0" lvl="0" marL="457200" rtl="0" algn="l">
              <a:spcBef>
                <a:spcPts val="1200"/>
              </a:spcBef>
              <a:spcAft>
                <a:spcPts val="0"/>
              </a:spcAft>
              <a:buNone/>
            </a:pPr>
            <a:r>
              <a:rPr i="1" lang="en"/>
              <a:t>var sayHello = function(name) {</a:t>
            </a:r>
            <a:endParaRPr i="1"/>
          </a:p>
          <a:p>
            <a:pPr indent="0" lvl="0" marL="457200" rtl="0" algn="l">
              <a:spcBef>
                <a:spcPts val="1200"/>
              </a:spcBef>
              <a:spcAft>
                <a:spcPts val="0"/>
              </a:spcAft>
              <a:buNone/>
            </a:pPr>
            <a:r>
              <a:rPr i="1" lang="en"/>
              <a:t>   text("Halllllllo, " + name, random(200), random(200));</a:t>
            </a:r>
            <a:endParaRPr i="1"/>
          </a:p>
          <a:p>
            <a:pPr indent="0" lvl="0" marL="457200" rtl="0" algn="l">
              <a:spcBef>
                <a:spcPts val="1200"/>
              </a:spcBef>
              <a:spcAft>
                <a:spcPts val="0"/>
              </a:spcAft>
              <a:buNone/>
            </a:pPr>
            <a:r>
              <a:rPr i="1" lang="en"/>
              <a:t>};</a:t>
            </a:r>
            <a:endParaRPr i="1"/>
          </a:p>
          <a:p>
            <a:pPr indent="0" lvl="0" marL="0" rtl="0" algn="l">
              <a:spcBef>
                <a:spcPts val="1200"/>
              </a:spcBef>
              <a:spcAft>
                <a:spcPts val="0"/>
              </a:spcAft>
              <a:buNone/>
            </a:pPr>
            <a:r>
              <a:rPr lang="en"/>
              <a:t>And then we would have called it like so:</a:t>
            </a:r>
            <a:endParaRPr/>
          </a:p>
          <a:p>
            <a:pPr indent="0" lvl="0" marL="457200" rtl="0" algn="l">
              <a:spcBef>
                <a:spcPts val="1200"/>
              </a:spcBef>
              <a:spcAft>
                <a:spcPts val="0"/>
              </a:spcAft>
              <a:buNone/>
            </a:pPr>
            <a:r>
              <a:rPr i="1" lang="en"/>
              <a:t>sayHello("Winston");</a:t>
            </a:r>
            <a:endParaRPr i="1"/>
          </a:p>
          <a:p>
            <a:pPr indent="0" lvl="0" marL="457200" rtl="0" algn="l">
              <a:spcBef>
                <a:spcPts val="1200"/>
              </a:spcBef>
              <a:spcAft>
                <a:spcPts val="1200"/>
              </a:spcAft>
              <a:buNone/>
            </a:pPr>
            <a:r>
              <a:rPr i="1" lang="en"/>
              <a:t>sayHello("Pamela");</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199" name="Google Shape;199;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could combine those ideas, and have it accept three arguments, for the name and position:</a:t>
            </a:r>
            <a:endParaRPr/>
          </a:p>
          <a:p>
            <a:pPr indent="0" lvl="0" marL="457200" rtl="0" algn="l">
              <a:spcBef>
                <a:spcPts val="1200"/>
              </a:spcBef>
              <a:spcAft>
                <a:spcPts val="0"/>
              </a:spcAft>
              <a:buNone/>
            </a:pPr>
            <a:r>
              <a:rPr i="1" lang="en"/>
              <a:t>var sayHello = function(name, x, y) {</a:t>
            </a:r>
            <a:endParaRPr i="1"/>
          </a:p>
          <a:p>
            <a:pPr indent="0" lvl="0" marL="457200" rtl="0" algn="l">
              <a:spcBef>
                <a:spcPts val="1200"/>
              </a:spcBef>
              <a:spcAft>
                <a:spcPts val="0"/>
              </a:spcAft>
              <a:buNone/>
            </a:pPr>
            <a:r>
              <a:rPr i="1" lang="en"/>
              <a:t>   text("Halllllllo " + name, x, y);</a:t>
            </a:r>
            <a:endParaRPr i="1"/>
          </a:p>
          <a:p>
            <a:pPr indent="0" lvl="0" marL="457200" rtl="0" algn="l">
              <a:spcBef>
                <a:spcPts val="1200"/>
              </a:spcBef>
              <a:spcAft>
                <a:spcPts val="0"/>
              </a:spcAft>
              <a:buNone/>
            </a:pPr>
            <a:r>
              <a:rPr i="1" lang="en"/>
              <a:t>};</a:t>
            </a:r>
            <a:endParaRPr i="1"/>
          </a:p>
          <a:p>
            <a:pPr indent="0" lvl="0" marL="0" rtl="0" algn="l">
              <a:spcBef>
                <a:spcPts val="1200"/>
              </a:spcBef>
              <a:spcAft>
                <a:spcPts val="0"/>
              </a:spcAft>
              <a:buNone/>
            </a:pPr>
            <a:r>
              <a:rPr lang="en"/>
              <a:t>And then call it like so:</a:t>
            </a:r>
            <a:endParaRPr/>
          </a:p>
          <a:p>
            <a:pPr indent="0" lvl="0" marL="457200" rtl="0" algn="l">
              <a:spcBef>
                <a:spcPts val="1200"/>
              </a:spcBef>
              <a:spcAft>
                <a:spcPts val="1200"/>
              </a:spcAft>
              <a:buNone/>
            </a:pPr>
            <a:r>
              <a:rPr i="1" lang="en"/>
              <a:t>sayHello("Winston", 10, 100);</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05" name="Google Shape;205;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There's another powerful thing we can do with functions - we can use them to take in some values, compute them, and return a new value. Think about all the things you can do with a calculator - add values, subtract, calculate square root, multiply, etc. All of those would be done with functions that took in the input and output the result. The functions would take in the input as arguments and output the result using a return statement. Here's a function that adds two numbers and returns the result:</a:t>
            </a:r>
            <a:endParaRPr/>
          </a:p>
          <a:p>
            <a:pPr indent="0" lvl="0" marL="457200" rtl="0" algn="l">
              <a:spcBef>
                <a:spcPts val="1200"/>
              </a:spcBef>
              <a:spcAft>
                <a:spcPts val="0"/>
              </a:spcAft>
              <a:buNone/>
            </a:pPr>
            <a:r>
              <a:rPr i="1" lang="en"/>
              <a:t>var addNumbers = function(num1, num2) {</a:t>
            </a:r>
            <a:endParaRPr i="1"/>
          </a:p>
          <a:p>
            <a:pPr indent="0" lvl="0" marL="457200" rtl="0" algn="l">
              <a:spcBef>
                <a:spcPts val="1200"/>
              </a:spcBef>
              <a:spcAft>
                <a:spcPts val="0"/>
              </a:spcAft>
              <a:buNone/>
            </a:pPr>
            <a:r>
              <a:rPr i="1" lang="en"/>
              <a:t>  var result = num1 + num2;</a:t>
            </a:r>
            <a:endParaRPr i="1"/>
          </a:p>
          <a:p>
            <a:pPr indent="0" lvl="0" marL="457200" rtl="0" algn="l">
              <a:spcBef>
                <a:spcPts val="1200"/>
              </a:spcBef>
              <a:spcAft>
                <a:spcPts val="0"/>
              </a:spcAft>
              <a:buNone/>
            </a:pPr>
            <a:r>
              <a:rPr i="1" lang="en"/>
              <a:t>  return result;</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var sum = addNumbers(5, 2);</a:t>
            </a:r>
            <a:endParaRPr i="1"/>
          </a:p>
          <a:p>
            <a:pPr indent="0" lvl="0" marL="457200" rtl="0" algn="l">
              <a:spcBef>
                <a:spcPts val="1200"/>
              </a:spcBef>
              <a:spcAft>
                <a:spcPts val="1200"/>
              </a:spcAft>
              <a:buNone/>
            </a:pPr>
            <a:r>
              <a:rPr i="1" lang="en"/>
              <a:t>text(sum, 200, 200); // Displays "7"</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11" name="Google Shape;211;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The return statement does two things: it gives a value back to whoever called it (which is why we could store it in the sum variable), and it immediately exits the function. That means it'd be silly if we had something like this, because that last line would never get executed:</a:t>
            </a:r>
            <a:endParaRPr/>
          </a:p>
          <a:p>
            <a:pPr indent="0" lvl="0" marL="457200" rtl="0" algn="l">
              <a:spcBef>
                <a:spcPts val="1200"/>
              </a:spcBef>
              <a:spcAft>
                <a:spcPts val="0"/>
              </a:spcAft>
              <a:buNone/>
            </a:pPr>
            <a:r>
              <a:rPr i="1" lang="en"/>
              <a:t>var addNumbers = function(num1, num2) {</a:t>
            </a:r>
            <a:endParaRPr i="1"/>
          </a:p>
          <a:p>
            <a:pPr indent="0" lvl="0" marL="457200" rtl="0" algn="l">
              <a:spcBef>
                <a:spcPts val="1200"/>
              </a:spcBef>
              <a:spcAft>
                <a:spcPts val="0"/>
              </a:spcAft>
              <a:buNone/>
            </a:pPr>
            <a:r>
              <a:rPr i="1" lang="en"/>
              <a:t>  var result = num1 + num2;</a:t>
            </a:r>
            <a:endParaRPr i="1"/>
          </a:p>
          <a:p>
            <a:pPr indent="0" lvl="0" marL="457200" rtl="0" algn="l">
              <a:spcBef>
                <a:spcPts val="1200"/>
              </a:spcBef>
              <a:spcAft>
                <a:spcPts val="0"/>
              </a:spcAft>
              <a:buNone/>
            </a:pPr>
            <a:r>
              <a:rPr i="1" lang="en"/>
              <a:t>  return result;</a:t>
            </a:r>
            <a:endParaRPr i="1"/>
          </a:p>
          <a:p>
            <a:pPr indent="0" lvl="0" marL="457200" rtl="0" algn="l">
              <a:spcBef>
                <a:spcPts val="1200"/>
              </a:spcBef>
              <a:spcAft>
                <a:spcPts val="0"/>
              </a:spcAft>
              <a:buNone/>
            </a:pPr>
            <a:r>
              <a:rPr i="1" lang="en"/>
              <a:t>  result = result * 2; // silly!</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17" name="Google Shape;217;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with return values are quite useful for manipulating data in programs, and they can be combined together in expressions, too:</a:t>
            </a:r>
            <a:endParaRPr/>
          </a:p>
          <a:p>
            <a:pPr indent="0" lvl="0" marL="457200" rtl="0" algn="l">
              <a:spcBef>
                <a:spcPts val="1200"/>
              </a:spcBef>
              <a:spcAft>
                <a:spcPts val="0"/>
              </a:spcAft>
              <a:buNone/>
            </a:pPr>
            <a:r>
              <a:rPr i="1" lang="en"/>
              <a:t>var biggerSum = addNumbers(2, 5) + addNumbers(3, 2);</a:t>
            </a:r>
            <a:endParaRPr i="1"/>
          </a:p>
          <a:p>
            <a:pPr indent="0" lvl="0" marL="0" rtl="0" algn="l">
              <a:spcBef>
                <a:spcPts val="1200"/>
              </a:spcBef>
              <a:spcAft>
                <a:spcPts val="0"/>
              </a:spcAft>
              <a:buNone/>
            </a:pPr>
            <a:r>
              <a:rPr lang="en"/>
              <a:t>You can even call functions inside function calls, although that can get hard to read at times:</a:t>
            </a:r>
            <a:endParaRPr/>
          </a:p>
          <a:p>
            <a:pPr indent="0" lvl="0" marL="457200" rtl="0" algn="l">
              <a:spcBef>
                <a:spcPts val="1200"/>
              </a:spcBef>
              <a:spcAft>
                <a:spcPts val="1200"/>
              </a:spcAft>
              <a:buNone/>
            </a:pPr>
            <a:r>
              <a:rPr i="1" lang="en"/>
              <a:t>var hugeSum = addNumbers(addNumbers(5, 2), addNumbers(3, 7));</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23" name="Google Shape;223;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Now that you know how to create functions that wrap around blocks of code, we have to bring up an important concept: local variables versus global variables.</a:t>
            </a:r>
            <a:endParaRPr/>
          </a:p>
          <a:p>
            <a:pPr indent="0" lvl="0" marL="0" rtl="0" algn="l">
              <a:spcBef>
                <a:spcPts val="1200"/>
              </a:spcBef>
              <a:spcAft>
                <a:spcPts val="0"/>
              </a:spcAft>
              <a:buNone/>
            </a:pPr>
            <a:r>
              <a:rPr lang="en"/>
              <a:t>When we declare a new variable inside a function, we say that it is local to that function. That's because only that function can see that variable - the rest of the program outside of it cannot. Once we're outside that function, it's like it no longer exists. In the following function, localResult is a local variable:</a:t>
            </a:r>
            <a:endParaRPr/>
          </a:p>
          <a:p>
            <a:pPr indent="0" lvl="0" marL="457200" rtl="0" algn="l">
              <a:spcBef>
                <a:spcPts val="1200"/>
              </a:spcBef>
              <a:spcAft>
                <a:spcPts val="0"/>
              </a:spcAft>
              <a:buNone/>
            </a:pPr>
            <a:r>
              <a:rPr i="1" lang="en"/>
              <a:t>var addNumbers = function(num1, num2) {</a:t>
            </a:r>
            <a:endParaRPr i="1"/>
          </a:p>
          <a:p>
            <a:pPr indent="0" lvl="0" marL="457200" rtl="0" algn="l">
              <a:spcBef>
                <a:spcPts val="1200"/>
              </a:spcBef>
              <a:spcAft>
                <a:spcPts val="0"/>
              </a:spcAft>
              <a:buNone/>
            </a:pPr>
            <a:r>
              <a:rPr i="1" lang="en"/>
              <a:t>  var localResult = num1 + num2;</a:t>
            </a:r>
            <a:endParaRPr i="1"/>
          </a:p>
          <a:p>
            <a:pPr indent="0" lvl="0" marL="457200" rtl="0" algn="l">
              <a:spcBef>
                <a:spcPts val="1200"/>
              </a:spcBef>
              <a:spcAft>
                <a:spcPts val="0"/>
              </a:spcAft>
              <a:buNone/>
            </a:pPr>
            <a:r>
              <a:rPr i="1" lang="en"/>
              <a:t>  println("The local result is: " + localResult);</a:t>
            </a:r>
            <a:endParaRPr i="1"/>
          </a:p>
          <a:p>
            <a:pPr indent="0" lvl="0" marL="457200" rtl="0" algn="l">
              <a:spcBef>
                <a:spcPts val="1200"/>
              </a:spcBef>
              <a:spcAft>
                <a:spcPts val="0"/>
              </a:spcAft>
              <a:buNone/>
            </a:pPr>
            <a:r>
              <a:rPr i="1" lang="en"/>
              <a:t>  return localResult;</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addNumbers(5, 7);</a:t>
            </a:r>
            <a:endParaRPr i="1"/>
          </a:p>
          <a:p>
            <a:pPr indent="0" lvl="0" marL="457200" rtl="0" algn="l">
              <a:spcBef>
                <a:spcPts val="1200"/>
              </a:spcBef>
              <a:spcAft>
                <a:spcPts val="1200"/>
              </a:spcAft>
              <a:buNone/>
            </a:pPr>
            <a:r>
              <a:rPr i="1" lang="en"/>
              <a:t>println(localResult); // oh noes!</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29" name="Google Shape;229;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When we run that code, we'll get an error on the final line: "localResult is not defined." The variable is only defined inside the function, because that's where we declared it with the var localResult = line, and is not defined outside of it.</a:t>
            </a:r>
            <a:endParaRPr/>
          </a:p>
          <a:p>
            <a:pPr indent="0" lvl="0" marL="0" rtl="0" algn="l">
              <a:spcBef>
                <a:spcPts val="1200"/>
              </a:spcBef>
              <a:spcAft>
                <a:spcPts val="0"/>
              </a:spcAft>
              <a:buNone/>
            </a:pPr>
            <a:r>
              <a:rPr lang="en"/>
              <a:t>When we declare a variable outside our functions, we say that it is a global variable. That's because all functions can now access it and do whatever they want with it.</a:t>
            </a:r>
            <a:endParaRPr/>
          </a:p>
          <a:p>
            <a:pPr indent="0" lvl="0" marL="457200" rtl="0" algn="l">
              <a:spcBef>
                <a:spcPts val="1200"/>
              </a:spcBef>
              <a:spcAft>
                <a:spcPts val="0"/>
              </a:spcAft>
              <a:buNone/>
            </a:pPr>
            <a:r>
              <a:rPr i="1" lang="en"/>
              <a:t>var globalResult;</a:t>
            </a:r>
            <a:endParaRPr i="1"/>
          </a:p>
          <a:p>
            <a:pPr indent="0" lvl="0" marL="457200" rtl="0" algn="l">
              <a:spcBef>
                <a:spcPts val="1200"/>
              </a:spcBef>
              <a:spcAft>
                <a:spcPts val="0"/>
              </a:spcAft>
              <a:buNone/>
            </a:pPr>
            <a:r>
              <a:rPr i="1" lang="en"/>
              <a:t>var addNumbers = function(num1, num2) {</a:t>
            </a:r>
            <a:endParaRPr i="1"/>
          </a:p>
          <a:p>
            <a:pPr indent="0" lvl="0" marL="457200" rtl="0" algn="l">
              <a:spcBef>
                <a:spcPts val="1200"/>
              </a:spcBef>
              <a:spcAft>
                <a:spcPts val="0"/>
              </a:spcAft>
              <a:buNone/>
            </a:pPr>
            <a:r>
              <a:rPr i="1" lang="en"/>
              <a:t>  globalResult = num1 + num2;</a:t>
            </a:r>
            <a:endParaRPr i="1"/>
          </a:p>
          <a:p>
            <a:pPr indent="0" lvl="0" marL="457200" rtl="0" algn="l">
              <a:spcBef>
                <a:spcPts val="1200"/>
              </a:spcBef>
              <a:spcAft>
                <a:spcPts val="0"/>
              </a:spcAft>
              <a:buNone/>
            </a:pPr>
            <a:r>
              <a:rPr i="1" lang="en"/>
              <a:t>  println("The global result is: " + globalResult);</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addNumbers(5, 7);</a:t>
            </a:r>
            <a:endParaRPr i="1"/>
          </a:p>
          <a:p>
            <a:pPr indent="0" lvl="0" marL="457200" rtl="0" algn="l">
              <a:spcBef>
                <a:spcPts val="1200"/>
              </a:spcBef>
              <a:spcAft>
                <a:spcPts val="1200"/>
              </a:spcAft>
              <a:buNone/>
            </a:pPr>
            <a:r>
              <a:rPr i="1" lang="en"/>
              <a:t>println(globalResult);</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Functions</a:t>
            </a:r>
            <a:endParaRPr/>
          </a:p>
        </p:txBody>
      </p:sp>
      <p:sp>
        <p:nvSpPr>
          <p:cNvPr id="235" name="Google Shape;235;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You might be tempted to use global variables for everything, since you'll never get an error that they're undefined. But actually, global variables are a common source of hard-to-find errors. In larger programs or collaborative programs, it’s easy to lose track of where and how you (or others!) used those global variables. When possible, use local variables.</a:t>
            </a:r>
            <a:endParaRPr/>
          </a:p>
          <a:p>
            <a:pPr indent="0" lvl="0" marL="0" rtl="0" algn="l">
              <a:spcBef>
                <a:spcPts val="1200"/>
              </a:spcBef>
              <a:spcAft>
                <a:spcPts val="1200"/>
              </a:spcAft>
              <a:buNone/>
            </a:pPr>
            <a:r>
              <a:rPr lang="en"/>
              <a:t>Every programming language is different, but for JavaScript, it's important to know that variables have "function scope" - a function can see the local variables that were declared inside of it and the global variables that were declared outside of it, but it cannot see the local variables inside other functions.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a:t>
            </a:r>
            <a:r>
              <a:rPr lang="en"/>
              <a:t>: Fish tank</a:t>
            </a:r>
            <a:endParaRPr/>
          </a:p>
        </p:txBody>
      </p:sp>
      <p:sp>
        <p:nvSpPr>
          <p:cNvPr id="241" name="Google Shape;241;p4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This program draws a single fish. Poor lonely fish! For this project, you'll use functions to accompany him with more fish of all different shapes and colors.</a:t>
            </a:r>
            <a:endParaRPr/>
          </a:p>
        </p:txBody>
      </p:sp>
      <p:sp>
        <p:nvSpPr>
          <p:cNvPr id="242" name="Google Shape;242;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Create a custom function (like drawFish) that draws a fish. You can build on the starter code or start from scratch.</a:t>
            </a:r>
            <a:endParaRPr/>
          </a:p>
          <a:p>
            <a:pPr indent="-300037" lvl="0" marL="457200" rtl="0" algn="l">
              <a:spcBef>
                <a:spcPts val="0"/>
              </a:spcBef>
              <a:spcAft>
                <a:spcPts val="0"/>
              </a:spcAft>
              <a:buSzPct val="100000"/>
              <a:buAutoNum type="arabicPeriod"/>
            </a:pPr>
            <a:r>
              <a:rPr lang="en"/>
              <a:t>Add at least 2 parameters to the function declaration that control either the position or the size of the fish.</a:t>
            </a:r>
            <a:endParaRPr/>
          </a:p>
          <a:p>
            <a:pPr indent="-300037" lvl="0" marL="457200" rtl="0" algn="l">
              <a:spcBef>
                <a:spcPts val="0"/>
              </a:spcBef>
              <a:spcAft>
                <a:spcPts val="0"/>
              </a:spcAft>
              <a:buSzPct val="100000"/>
              <a:buAutoNum type="arabicPeriod"/>
            </a:pPr>
            <a:r>
              <a:rPr lang="en"/>
              <a:t>Now call that function many times, with different values as arguments, so that your screen is filled with fish.</a:t>
            </a:r>
            <a:endParaRPr/>
          </a:p>
          <a:p>
            <a:pPr indent="-300037" lvl="0" marL="457200" rtl="0" algn="l">
              <a:spcBef>
                <a:spcPts val="0"/>
              </a:spcBef>
              <a:spcAft>
                <a:spcPts val="0"/>
              </a:spcAft>
              <a:buSzPct val="100000"/>
              <a:buAutoNum type="arabicPeriod"/>
            </a:pPr>
            <a:r>
              <a:rPr lang="en"/>
              <a:t>Bonus: Add more parameters to the function declaration, like color, tail width, eye size, tail color—more ways that you can make each fish different from each other.</a:t>
            </a:r>
            <a:endParaRPr/>
          </a:p>
          <a:p>
            <a:pPr indent="-300037" lvl="0" marL="457200" rtl="0" algn="l">
              <a:spcBef>
                <a:spcPts val="0"/>
              </a:spcBef>
              <a:spcAft>
                <a:spcPts val="0"/>
              </a:spcAft>
              <a:buSzPct val="100000"/>
              <a:buAutoNum type="arabicPeriod"/>
            </a:pPr>
            <a:r>
              <a:rPr lang="en"/>
              <a:t>Bonus: Add seaweed to the tank, pebbles at the bottom, or bubbles floating to the top. Whatever objects you add, make a function to draw them at different places.</a:t>
            </a:r>
            <a:endParaRPr/>
          </a:p>
          <a:p>
            <a:pPr indent="-300037" lvl="0" marL="457200" rtl="0" algn="l">
              <a:spcBef>
                <a:spcPts val="0"/>
              </a:spcBef>
              <a:spcAft>
                <a:spcPts val="0"/>
              </a:spcAft>
              <a:buSzPct val="100000"/>
              <a:buAutoNum type="arabicPeriod"/>
            </a:pPr>
            <a:r>
              <a:rPr lang="en"/>
              <a:t>Bonus: Want to make it interactive? Use a mouseClicked function to add more fish wherever the user clicks.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Say Your Name</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your name?</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program says hi to you at a random point on the screen. Change the name variable so it says your name instead.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Hint</a:t>
            </a:r>
            <a:r>
              <a:rPr lang="en"/>
              <a:t>: Your name should be a string, so make sure you keep it inside "quotation marks".</a:t>
            </a:r>
            <a:endParaRPr/>
          </a:p>
        </p:txBody>
      </p:sp>
      <p:pic>
        <p:nvPicPr>
          <p:cNvPr id="78" name="Google Shape;78;p15"/>
          <p:cNvPicPr preferRelativeResize="0"/>
          <p:nvPr/>
        </p:nvPicPr>
        <p:blipFill>
          <a:blip r:embed="rId3">
            <a:alphaModFix/>
          </a:blip>
          <a:stretch>
            <a:fillRect/>
          </a:stretch>
        </p:blipFill>
        <p:spPr>
          <a:xfrm>
            <a:off x="1573725" y="3889775"/>
            <a:ext cx="1428750" cy="29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Say Your Name</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Function-ize it!</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It's time to wrap your code in a function:</a:t>
            </a:r>
            <a:endParaRPr/>
          </a:p>
          <a:p>
            <a:pPr indent="0" lvl="0" marL="0" rtl="0" algn="l">
              <a:spcBef>
                <a:spcPts val="1200"/>
              </a:spcBef>
              <a:spcAft>
                <a:spcPts val="0"/>
              </a:spcAft>
              <a:buNone/>
            </a:pPr>
            <a:r>
              <a:rPr lang="en"/>
              <a:t>- Start off by creating a new function, paying close attention to (parenthesis) and {curly braces} ;</a:t>
            </a:r>
            <a:endParaRPr/>
          </a:p>
          <a:p>
            <a:pPr indent="0" lvl="0" marL="0" rtl="0" algn="l">
              <a:spcBef>
                <a:spcPts val="1200"/>
              </a:spcBef>
              <a:spcAft>
                <a:spcPts val="0"/>
              </a:spcAft>
              <a:buNone/>
            </a:pPr>
            <a:r>
              <a:rPr lang="en"/>
              <a:t>- Move all of your code inside the function;</a:t>
            </a:r>
            <a:endParaRPr/>
          </a:p>
          <a:p>
            <a:pPr indent="0" lvl="0" marL="0" rtl="0" algn="l">
              <a:spcBef>
                <a:spcPts val="1200"/>
              </a:spcBef>
              <a:spcAft>
                <a:spcPts val="0"/>
              </a:spcAft>
              <a:buNone/>
            </a:pPr>
            <a:r>
              <a:rPr lang="en"/>
              <a:t>- Call your new function once to make sure it works.</a:t>
            </a:r>
            <a:endParaRPr/>
          </a:p>
          <a:p>
            <a:pPr indent="0" lvl="0" marL="0" rtl="0" algn="l">
              <a:spcBef>
                <a:spcPts val="1200"/>
              </a:spcBef>
              <a:spcAft>
                <a:spcPts val="1200"/>
              </a:spcAft>
              <a:buNone/>
            </a:pPr>
            <a:r>
              <a:rPr b="1" lang="en"/>
              <a:t>Bonus</a:t>
            </a:r>
            <a:r>
              <a:rPr lang="en"/>
              <a:t>: Indent the code inside the function, by selecting it and clicking TAB. It doesn't change the result, but it makes the code look nicer and easier to read ^ . ^</a:t>
            </a:r>
            <a:endParaRPr/>
          </a:p>
        </p:txBody>
      </p:sp>
      <p:pic>
        <p:nvPicPr>
          <p:cNvPr id="86" name="Google Shape;86;p16"/>
          <p:cNvPicPr preferRelativeResize="0"/>
          <p:nvPr/>
        </p:nvPicPr>
        <p:blipFill>
          <a:blip r:embed="rId3">
            <a:alphaModFix/>
          </a:blip>
          <a:stretch>
            <a:fillRect/>
          </a:stretch>
        </p:blipFill>
        <p:spPr>
          <a:xfrm>
            <a:off x="977738" y="3430925"/>
            <a:ext cx="2620723" cy="90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Say Your Name</a:t>
            </a:r>
            <a:endParaRPr/>
          </a:p>
        </p:txBody>
      </p:sp>
      <p:sp>
        <p:nvSpPr>
          <p:cNvPr id="92" name="Google Shape;92;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Keep calling it!</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we have it in a function, it's easy for us to call it multiple times. Call it at least 3 more times! Names everywhere!</a:t>
            </a:r>
            <a:endParaRPr/>
          </a:p>
        </p:txBody>
      </p:sp>
      <p:pic>
        <p:nvPicPr>
          <p:cNvPr id="94" name="Google Shape;94;p17"/>
          <p:cNvPicPr preferRelativeResize="0"/>
          <p:nvPr/>
        </p:nvPicPr>
        <p:blipFill>
          <a:blip r:embed="rId3">
            <a:alphaModFix/>
          </a:blip>
          <a:stretch>
            <a:fillRect/>
          </a:stretch>
        </p:blipFill>
        <p:spPr>
          <a:xfrm>
            <a:off x="1962038" y="3830575"/>
            <a:ext cx="652121" cy="90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 Parameters</a:t>
            </a:r>
            <a:endParaRPr/>
          </a:p>
        </p:txBody>
      </p:sp>
      <p:pic>
        <p:nvPicPr>
          <p:cNvPr descr="Pamela shows how you can pass parameters into custom functions, so that they can behave differently each time you call them.&#10;&#10;Practice this lesson yourself on KhanAcademy.org right now: &#10;https://www.khanacademy.org/computing/computer-programming/programming/functions/p/challenge-moles-in-holes?utm_source=YT&amp;utm_medium=Desc&amp;utm_campaign=computerprogramming&#10;&#10;Watch the next lesson: https://www.khanacademy.org/computing/computer-programming/programming/functions/p/function-return-values?utm_source=YT&amp;utm_medium=Desc&amp;utm_campaign=computerprogramming&#10;&#10;Missed the previous lesson? https://www.khanacademy.org/computing/computer-programming/programming/functions/p/functio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00" name="Google Shape;100;p18" title="Function Parameters | Computer Programming | Khan Academy">
            <a:hlinkClick r:id="rId3"/>
          </p:cNvPr>
          <p:cNvPicPr preferRelativeResize="0"/>
          <p:nvPr/>
        </p:nvPicPr>
        <p:blipFill>
          <a:blip r:embed="rId4">
            <a:alphaModFix/>
          </a:blip>
          <a:stretch>
            <a:fillRect/>
          </a:stretch>
        </p:blipFill>
        <p:spPr>
          <a:xfrm>
            <a:off x="2286000" y="677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Moles in Holes</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a mole!</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grass is filled with holes, but has no moles. Thankfully, we've already defined a mole drawing function, drawMole, so that all you have to do to get a mole to show up is call that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Try it out ! Call the drawMole function to make a mole show up.</a:t>
            </a:r>
            <a:endParaRPr/>
          </a:p>
        </p:txBody>
      </p:sp>
      <p:pic>
        <p:nvPicPr>
          <p:cNvPr id="108" name="Google Shape;108;p19"/>
          <p:cNvPicPr preferRelativeResize="0"/>
          <p:nvPr/>
        </p:nvPicPr>
        <p:blipFill>
          <a:blip r:embed="rId3">
            <a:alphaModFix/>
          </a:blip>
          <a:stretch>
            <a:fillRect/>
          </a:stretch>
        </p:blipFill>
        <p:spPr>
          <a:xfrm>
            <a:off x="1807088" y="4008175"/>
            <a:ext cx="962025" cy="30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Moles in Holes</a:t>
            </a:r>
            <a:endParaRPr/>
          </a:p>
        </p:txBody>
      </p:sp>
      <p:sp>
        <p:nvSpPr>
          <p:cNvPr id="114" name="Google Shape;114;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Parameter-ize the mole</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a:t>Right now, our drawMole function will draw a mole in the same place every time we call it. We want to be able to tell the drawMole function where to draw the mole, so that, each time we call the drawMole function the mole can be drawn in a different place.</a:t>
            </a:r>
            <a:endParaRPr/>
          </a:p>
          <a:p>
            <a:pPr indent="0" lvl="0" marL="0" rtl="0" algn="l">
              <a:spcBef>
                <a:spcPts val="1200"/>
              </a:spcBef>
              <a:spcAft>
                <a:spcPts val="0"/>
              </a:spcAft>
              <a:buNone/>
            </a:pPr>
            <a:r>
              <a:rPr lang="en"/>
              <a:t>Add two parameters to the drawMole function, to tell it where to draw the mole:</a:t>
            </a:r>
            <a:endParaRPr/>
          </a:p>
          <a:p>
            <a:pPr indent="0" lvl="0" marL="0" rtl="0" algn="l">
              <a:spcBef>
                <a:spcPts val="1200"/>
              </a:spcBef>
              <a:spcAft>
                <a:spcPts val="0"/>
              </a:spcAft>
              <a:buNone/>
            </a:pPr>
            <a:r>
              <a:rPr lang="en"/>
              <a:t>- one for the x position</a:t>
            </a:r>
            <a:endParaRPr/>
          </a:p>
          <a:p>
            <a:pPr indent="0" lvl="0" marL="0" rtl="0" algn="l">
              <a:spcBef>
                <a:spcPts val="1200"/>
              </a:spcBef>
              <a:spcAft>
                <a:spcPts val="0"/>
              </a:spcAft>
              <a:buNone/>
            </a:pPr>
            <a:r>
              <a:rPr lang="en"/>
              <a:t>- the other for the y position</a:t>
            </a:r>
            <a:endParaRPr/>
          </a:p>
          <a:p>
            <a:pPr indent="0" lvl="0" marL="0" rtl="0" algn="l">
              <a:spcBef>
                <a:spcPts val="1200"/>
              </a:spcBef>
              <a:spcAft>
                <a:spcPts val="0"/>
              </a:spcAft>
              <a:buNone/>
            </a:pPr>
            <a:r>
              <a:rPr lang="en"/>
              <a:t>After you have modified the drawMole function, test it out:</a:t>
            </a:r>
            <a:endParaRPr/>
          </a:p>
          <a:p>
            <a:pPr indent="0" lvl="0" marL="0" rtl="0" algn="l">
              <a:spcBef>
                <a:spcPts val="1200"/>
              </a:spcBef>
              <a:spcAft>
                <a:spcPts val="1200"/>
              </a:spcAft>
              <a:buNone/>
            </a:pPr>
            <a:r>
              <a:rPr lang="en"/>
              <a:t>- On the previous step, you called drawMole() without any arguments. Now, pass two arguments into that call, so that it draws the mole in the middle of the center hole.</a:t>
            </a:r>
            <a:endParaRPr/>
          </a:p>
        </p:txBody>
      </p:sp>
      <p:pic>
        <p:nvPicPr>
          <p:cNvPr id="116" name="Google Shape;116;p20"/>
          <p:cNvPicPr preferRelativeResize="0"/>
          <p:nvPr/>
        </p:nvPicPr>
        <p:blipFill>
          <a:blip r:embed="rId3">
            <a:alphaModFix/>
          </a:blip>
          <a:stretch>
            <a:fillRect/>
          </a:stretch>
        </p:blipFill>
        <p:spPr>
          <a:xfrm>
            <a:off x="1030800" y="3808350"/>
            <a:ext cx="2514600" cy="876300"/>
          </a:xfrm>
          <a:prstGeom prst="rect">
            <a:avLst/>
          </a:prstGeom>
          <a:noFill/>
          <a:ln>
            <a:noFill/>
          </a:ln>
        </p:spPr>
      </p:pic>
      <p:pic>
        <p:nvPicPr>
          <p:cNvPr id="117" name="Google Shape;117;p20"/>
          <p:cNvPicPr preferRelativeResize="0"/>
          <p:nvPr/>
        </p:nvPicPr>
        <p:blipFill>
          <a:blip r:embed="rId4">
            <a:alphaModFix/>
          </a:blip>
          <a:stretch>
            <a:fillRect/>
          </a:stretch>
        </p:blipFill>
        <p:spPr>
          <a:xfrm>
            <a:off x="6381750" y="71000"/>
            <a:ext cx="952500" cy="76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Moles in Holes</a:t>
            </a:r>
            <a:endParaRPr/>
          </a:p>
        </p:txBody>
      </p:sp>
      <p:sp>
        <p:nvSpPr>
          <p:cNvPr id="123" name="Google Shape;123;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MORE moles!</a:t>
            </a:r>
            <a:endParaRPr/>
          </a:p>
        </p:txBody>
      </p:sp>
      <p:sp>
        <p:nvSpPr>
          <p:cNvPr id="124" name="Google Shape;12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you made that change, it's easy to add more moles. Call the function three more times, and pass values in that make the moles show up in the holes.</a:t>
            </a:r>
            <a:endParaRPr/>
          </a:p>
        </p:txBody>
      </p:sp>
      <p:pic>
        <p:nvPicPr>
          <p:cNvPr id="125" name="Google Shape;125;p21"/>
          <p:cNvPicPr preferRelativeResize="0"/>
          <p:nvPr/>
        </p:nvPicPr>
        <p:blipFill>
          <a:blip r:embed="rId3">
            <a:alphaModFix/>
          </a:blip>
          <a:stretch>
            <a:fillRect/>
          </a:stretch>
        </p:blipFill>
        <p:spPr>
          <a:xfrm>
            <a:off x="1640400" y="3481350"/>
            <a:ext cx="1295400" cy="13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