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15151"/>
        </a:fontRef>
        <a:srgbClr val="51515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9E6"/>
          </a:solidFill>
        </a:fill>
      </a:tcStyle>
    </a:wholeTbl>
    <a:band2H>
      <a:tcTxStyle/>
      <a:tcStyle>
        <a:tcBdr/>
        <a:fill>
          <a:solidFill>
            <a:srgbClr val="EAED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15151"/>
        </a:fontRef>
        <a:srgbClr val="51515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E5CD"/>
          </a:solidFill>
        </a:fill>
      </a:tcStyle>
    </a:wholeTbl>
    <a:band2H>
      <a:tcTxStyle/>
      <a:tcStyle>
        <a:tcBdr/>
        <a:fill>
          <a:solidFill>
            <a:srgbClr val="FAF2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15151"/>
        </a:fontRef>
        <a:srgbClr val="51515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2DB"/>
          </a:solidFill>
        </a:fill>
      </a:tcStyle>
    </a:wholeTbl>
    <a:band2H>
      <a:tcTxStyle/>
      <a:tcStyle>
        <a:tcBdr/>
        <a:fill>
          <a:solidFill>
            <a:srgbClr val="EDEA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15151"/>
        </a:fontRef>
        <a:srgbClr val="5151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15151"/>
        </a:fontRef>
        <a:srgbClr val="5151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15151"/>
              </a:solidFill>
              <a:prstDash val="solid"/>
              <a:round/>
            </a:ln>
          </a:top>
          <a:bottom>
            <a:ln w="254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15151"/>
              </a:solidFill>
              <a:prstDash val="solid"/>
              <a:round/>
            </a:ln>
          </a:top>
          <a:bottom>
            <a:ln w="254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15151"/>
        </a:fontRef>
        <a:srgbClr val="51515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1515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1515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1515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15151"/>
        </a:fontRef>
        <a:srgbClr val="515151"/>
      </a:tcTxStyle>
      <a:tcStyle>
        <a:tcBdr>
          <a:left>
            <a:ln w="12700" cap="flat">
              <a:solidFill>
                <a:srgbClr val="515151"/>
              </a:solidFill>
              <a:prstDash val="solid"/>
              <a:round/>
            </a:ln>
          </a:left>
          <a:right>
            <a:ln w="12700" cap="flat">
              <a:solidFill>
                <a:srgbClr val="515151"/>
              </a:solidFill>
              <a:prstDash val="solid"/>
              <a:round/>
            </a:ln>
          </a:right>
          <a:top>
            <a:ln w="12700" cap="flat">
              <a:solidFill>
                <a:srgbClr val="515151"/>
              </a:solidFill>
              <a:prstDash val="solid"/>
              <a:round/>
            </a:ln>
          </a:top>
          <a:bottom>
            <a:ln w="127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solidFill>
                <a:srgbClr val="515151"/>
              </a:solidFill>
              <a:prstDash val="solid"/>
              <a:round/>
            </a:ln>
          </a:insideH>
          <a:insideV>
            <a:ln w="12700" cap="flat">
              <a:solidFill>
                <a:srgbClr val="515151"/>
              </a:solidFill>
              <a:prstDash val="solid"/>
              <a:round/>
            </a:ln>
          </a:insideV>
        </a:tcBdr>
        <a:fill>
          <a:solidFill>
            <a:srgbClr val="51515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15151"/>
        </a:fontRef>
        <a:srgbClr val="515151"/>
      </a:tcTxStyle>
      <a:tcStyle>
        <a:tcBdr>
          <a:left>
            <a:ln w="12700" cap="flat">
              <a:solidFill>
                <a:srgbClr val="515151"/>
              </a:solidFill>
              <a:prstDash val="solid"/>
              <a:round/>
            </a:ln>
          </a:left>
          <a:right>
            <a:ln w="12700" cap="flat">
              <a:solidFill>
                <a:srgbClr val="515151"/>
              </a:solidFill>
              <a:prstDash val="solid"/>
              <a:round/>
            </a:ln>
          </a:right>
          <a:top>
            <a:ln w="12700" cap="flat">
              <a:solidFill>
                <a:srgbClr val="515151"/>
              </a:solidFill>
              <a:prstDash val="solid"/>
              <a:round/>
            </a:ln>
          </a:top>
          <a:bottom>
            <a:ln w="127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solidFill>
                <a:srgbClr val="515151"/>
              </a:solidFill>
              <a:prstDash val="solid"/>
              <a:round/>
            </a:ln>
          </a:insideH>
          <a:insideV>
            <a:ln w="12700" cap="flat">
              <a:solidFill>
                <a:srgbClr val="515151"/>
              </a:solidFill>
              <a:prstDash val="solid"/>
              <a:round/>
            </a:ln>
          </a:insideV>
        </a:tcBdr>
        <a:fill>
          <a:solidFill>
            <a:srgbClr val="515151">
              <a:alpha val="20000"/>
            </a:srgbClr>
          </a:solidFill>
        </a:fill>
      </a:tcStyle>
    </a:firstCol>
    <a:lastRow>
      <a:tcTxStyle b="on" i="off">
        <a:fontRef idx="minor">
          <a:srgbClr val="515151"/>
        </a:fontRef>
        <a:srgbClr val="515151"/>
      </a:tcTxStyle>
      <a:tcStyle>
        <a:tcBdr>
          <a:left>
            <a:ln w="12700" cap="flat">
              <a:solidFill>
                <a:srgbClr val="515151"/>
              </a:solidFill>
              <a:prstDash val="solid"/>
              <a:round/>
            </a:ln>
          </a:left>
          <a:right>
            <a:ln w="12700" cap="flat">
              <a:solidFill>
                <a:srgbClr val="515151"/>
              </a:solidFill>
              <a:prstDash val="solid"/>
              <a:round/>
            </a:ln>
          </a:right>
          <a:top>
            <a:ln w="50800" cap="flat">
              <a:solidFill>
                <a:srgbClr val="515151"/>
              </a:solidFill>
              <a:prstDash val="solid"/>
              <a:round/>
            </a:ln>
          </a:top>
          <a:bottom>
            <a:ln w="127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solidFill>
                <a:srgbClr val="515151"/>
              </a:solidFill>
              <a:prstDash val="solid"/>
              <a:round/>
            </a:ln>
          </a:insideH>
          <a:insideV>
            <a:ln w="12700" cap="flat">
              <a:solidFill>
                <a:srgbClr val="51515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15151"/>
        </a:fontRef>
        <a:srgbClr val="515151"/>
      </a:tcTxStyle>
      <a:tcStyle>
        <a:tcBdr>
          <a:left>
            <a:ln w="12700" cap="flat">
              <a:solidFill>
                <a:srgbClr val="515151"/>
              </a:solidFill>
              <a:prstDash val="solid"/>
              <a:round/>
            </a:ln>
          </a:left>
          <a:right>
            <a:ln w="12700" cap="flat">
              <a:solidFill>
                <a:srgbClr val="515151"/>
              </a:solidFill>
              <a:prstDash val="solid"/>
              <a:round/>
            </a:ln>
          </a:right>
          <a:top>
            <a:ln w="12700" cap="flat">
              <a:solidFill>
                <a:srgbClr val="515151"/>
              </a:solidFill>
              <a:prstDash val="solid"/>
              <a:round/>
            </a:ln>
          </a:top>
          <a:bottom>
            <a:ln w="254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solidFill>
                <a:srgbClr val="515151"/>
              </a:solidFill>
              <a:prstDash val="solid"/>
              <a:round/>
            </a:ln>
          </a:insideH>
          <a:insideV>
            <a:ln w="12700" cap="flat">
              <a:solidFill>
                <a:srgbClr val="51515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8465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87400" y="2057400"/>
            <a:ext cx="11430000" cy="3175000"/>
          </a:xfrm>
          <a:prstGeom prst="rect">
            <a:avLst/>
          </a:prstGeom>
        </p:spPr>
        <p:txBody>
          <a:bodyPr anchor="b"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7400" y="5334000"/>
            <a:ext cx="11430000" cy="1524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spcBef>
                <a:spcPts val="0"/>
              </a:spcBef>
              <a:buClrTx/>
              <a:buSzTx/>
              <a:buNone/>
              <a:tabLst>
                <a:tab pos="914400" algn="l"/>
              </a:tabLst>
              <a:defRPr sz="3000" i="1"/>
            </a:lvl1pPr>
            <a:lvl2pPr marL="755650" indent="-323850" algn="ctr" defTabSz="914400">
              <a:spcBef>
                <a:spcPts val="0"/>
              </a:spcBef>
              <a:buClrTx/>
              <a:tabLst>
                <a:tab pos="914400" algn="l"/>
              </a:tabLst>
              <a:defRPr sz="3000" i="1"/>
            </a:lvl2pPr>
            <a:lvl3pPr marL="1187450" indent="-323850" algn="ctr" defTabSz="914400">
              <a:spcBef>
                <a:spcPts val="0"/>
              </a:spcBef>
              <a:buClrTx/>
              <a:tabLst>
                <a:tab pos="914400" algn="l"/>
              </a:tabLst>
              <a:defRPr sz="3000" i="1"/>
            </a:lvl3pPr>
            <a:lvl4pPr marL="1619250" indent="-323850" algn="ctr" defTabSz="914400">
              <a:spcBef>
                <a:spcPts val="0"/>
              </a:spcBef>
              <a:buClrTx/>
              <a:tabLst>
                <a:tab pos="914400" algn="l"/>
              </a:tabLst>
              <a:defRPr sz="3000" i="1"/>
            </a:lvl4pPr>
            <a:lvl5pPr marL="2051050" indent="-323850" algn="ctr" defTabSz="914400">
              <a:spcBef>
                <a:spcPts val="0"/>
              </a:spcBef>
              <a:buClrTx/>
              <a:tabLst>
                <a:tab pos="914400" algn="l"/>
              </a:tabLst>
              <a:defRPr sz="30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593163" y="762000"/>
            <a:ext cx="7823201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87400" y="6413500"/>
            <a:ext cx="11430000" cy="177800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7400" y="8178800"/>
            <a:ext cx="11430000" cy="825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87400" y="3289300"/>
            <a:ext cx="11430000" cy="317500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quarter" idx="13"/>
          </p:nvPr>
        </p:nvSpPr>
        <p:spPr>
          <a:xfrm>
            <a:off x="7239000" y="2082800"/>
            <a:ext cx="4191000" cy="558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546100" y="1473200"/>
            <a:ext cx="5969000" cy="3708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6100" y="5295900"/>
            <a:ext cx="5969000" cy="323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7239000" y="2870200"/>
            <a:ext cx="4191000" cy="558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87400" y="2794000"/>
            <a:ext cx="5715000" cy="5715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300"/>
              </a:spcBef>
              <a:buClrTx/>
              <a:defRPr sz="3300"/>
            </a:lvl1pPr>
            <a:lvl2pPr marL="736600" indent="-368300">
              <a:spcBef>
                <a:spcPts val="3300"/>
              </a:spcBef>
              <a:buClrTx/>
              <a:defRPr sz="3300"/>
            </a:lvl2pPr>
            <a:lvl3pPr marL="1104900" indent="-368300">
              <a:spcBef>
                <a:spcPts val="3300"/>
              </a:spcBef>
              <a:buClrTx/>
              <a:defRPr sz="3300"/>
            </a:lvl3pPr>
            <a:lvl4pPr marL="1473200" indent="-368300">
              <a:spcBef>
                <a:spcPts val="3300"/>
              </a:spcBef>
              <a:buClrTx/>
              <a:defRPr sz="3300"/>
            </a:lvl4pPr>
            <a:lvl5pPr marL="1841500" indent="-368300">
              <a:spcBef>
                <a:spcPts val="3300"/>
              </a:spcBef>
              <a:buClrTx/>
              <a:defRPr sz="3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267700" y="4292600"/>
            <a:ext cx="3378200" cy="4610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270061" y="835383"/>
            <a:ext cx="3378203" cy="2540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1346200" y="838200"/>
            <a:ext cx="5943600" cy="8064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900" y="9258300"/>
            <a:ext cx="368301" cy="393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1pPr>
      <a:lvl2pPr marL="863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2pPr>
      <a:lvl3pPr marL="1295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3pPr>
      <a:lvl4pPr marL="1727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4pPr>
      <a:lvl5pPr marL="21590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5pPr>
      <a:lvl6pPr marL="2590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6pPr>
      <a:lvl7pPr marL="3022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7pPr>
      <a:lvl8pPr marL="3454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8pPr>
      <a:lvl9pPr marL="3886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>
            <a:spLocks noGrp="1"/>
          </p:cNvSpPr>
          <p:nvPr>
            <p:ph type="ctrTitle"/>
          </p:nvPr>
        </p:nvSpPr>
        <p:spPr>
          <a:xfrm>
            <a:off x="787400" y="2070100"/>
            <a:ext cx="11430000" cy="3175000"/>
          </a:xfrm>
          <a:prstGeom prst="rect">
            <a:avLst/>
          </a:prstGeom>
        </p:spPr>
        <p:txBody>
          <a:bodyPr/>
          <a:lstStyle/>
          <a:p>
            <a:r>
              <a:t>Singleton</a:t>
            </a:r>
          </a:p>
        </p:txBody>
      </p:sp>
      <p:sp>
        <p:nvSpPr>
          <p:cNvPr id="120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6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400" y="9258300"/>
            <a:ext cx="241301" cy="393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200">
                <a:effectLst>
                  <a:outerShdw blurRad="38100" dist="42672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Implementation of example in C++</a:t>
            </a:r>
          </a:p>
        </p:txBody>
      </p:sp>
      <p:sp>
        <p:nvSpPr>
          <p:cNvPr id="1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2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t>class BombedMaze: public Maze</a:t>
            </a:r>
          </a:p>
          <a:p>
            <a:pPr marL="0" indent="0">
              <a:buSzTx/>
              <a:buNone/>
              <a:defRPr sz="22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t>{</a:t>
            </a:r>
          </a:p>
          <a:p>
            <a:pPr marL="0" indent="0">
              <a:buSzTx/>
              <a:buNone/>
              <a:defRPr sz="22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t>     protected:</a:t>
            </a:r>
          </a:p>
          <a:p>
            <a:pPr marL="0" indent="0">
              <a:buSzTx/>
              <a:buNone/>
              <a:defRPr sz="22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t>	BombedMaze();</a:t>
            </a:r>
          </a:p>
          <a:p>
            <a:pPr marL="0" indent="0">
              <a:buSzTx/>
              <a:buNone/>
              <a:defRPr sz="22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t>};</a:t>
            </a:r>
          </a:p>
        </p:txBody>
      </p:sp>
      <p:sp>
        <p:nvSpPr>
          <p:cNvPr id="158" name="TextBox 3"/>
          <p:cNvSpPr txBox="1"/>
          <p:nvPr/>
        </p:nvSpPr>
        <p:spPr>
          <a:xfrm>
            <a:off x="6905566" y="4584540"/>
            <a:ext cx="4674130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class </a:t>
            </a:r>
            <a:r>
              <a:rPr dirty="0" err="1"/>
              <a:t>EnchantedMaze</a:t>
            </a:r>
            <a:r>
              <a:rPr dirty="0"/>
              <a:t>: public Maze</a:t>
            </a:r>
          </a:p>
          <a:p>
            <a:pPr algn="l">
              <a:defRPr sz="22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{</a:t>
            </a:r>
          </a:p>
          <a:p>
            <a:pPr algn="l">
              <a:defRPr sz="22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protected:</a:t>
            </a:r>
          </a:p>
          <a:p>
            <a:pPr algn="l">
              <a:defRPr sz="22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endParaRPr dirty="0"/>
          </a:p>
          <a:p>
            <a:pPr algn="l">
              <a:defRPr sz="22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	</a:t>
            </a:r>
            <a:r>
              <a:rPr dirty="0" err="1"/>
              <a:t>EnchantedMaze</a:t>
            </a:r>
            <a:r>
              <a:rPr dirty="0"/>
              <a:t>();</a:t>
            </a:r>
          </a:p>
          <a:p>
            <a:pPr algn="l">
              <a:defRPr sz="22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};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11898" y="9258300"/>
            <a:ext cx="368301" cy="393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>
            <a:spLocks noGrp="1"/>
          </p:cNvSpPr>
          <p:nvPr>
            <p:ph type="title"/>
          </p:nvPr>
        </p:nvSpPr>
        <p:spPr>
          <a:xfrm>
            <a:off x="787398" y="3924298"/>
            <a:ext cx="11430005" cy="1905003"/>
          </a:xfrm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11898" y="9258300"/>
            <a:ext cx="368301" cy="393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 Members</a:t>
            </a:r>
          </a:p>
        </p:txBody>
      </p:sp>
      <p:sp>
        <p:nvSpPr>
          <p:cNvPr id="1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1572" indent="-401572" defTabSz="543305">
              <a:spcBef>
                <a:spcPts val="3700"/>
              </a:spcBef>
              <a:defRPr sz="3700"/>
            </a:pPr>
            <a:r>
              <a:rPr dirty="0"/>
              <a:t>15L-4213 (</a:t>
            </a:r>
            <a:r>
              <a:rPr dirty="0" err="1"/>
              <a:t>Wajahat</a:t>
            </a:r>
            <a:r>
              <a:rPr dirty="0"/>
              <a:t>)</a:t>
            </a:r>
          </a:p>
          <a:p>
            <a:pPr marL="401572" indent="-401572" defTabSz="543305">
              <a:spcBef>
                <a:spcPts val="3700"/>
              </a:spcBef>
              <a:defRPr sz="3700"/>
            </a:pPr>
            <a:r>
              <a:rPr dirty="0"/>
              <a:t>14L-4328 (</a:t>
            </a:r>
            <a:r>
              <a:rPr dirty="0" err="1"/>
              <a:t>Adeel</a:t>
            </a:r>
            <a:r>
              <a:rPr dirty="0"/>
              <a:t> </a:t>
            </a:r>
            <a:r>
              <a:rPr dirty="0" err="1"/>
              <a:t>Shoukat</a:t>
            </a:r>
            <a:r>
              <a:rPr dirty="0"/>
              <a:t>)</a:t>
            </a:r>
          </a:p>
          <a:p>
            <a:pPr marL="401572" indent="-401572" defTabSz="543305">
              <a:spcBef>
                <a:spcPts val="3700"/>
              </a:spcBef>
              <a:defRPr sz="3700"/>
            </a:pPr>
            <a:r>
              <a:rPr dirty="0"/>
              <a:t>15L-4033 (Usman </a:t>
            </a:r>
            <a:r>
              <a:rPr dirty="0" err="1"/>
              <a:t>Majied</a:t>
            </a:r>
            <a:r>
              <a:rPr dirty="0"/>
              <a:t>)</a:t>
            </a:r>
          </a:p>
          <a:p>
            <a:pPr marL="401572" indent="-401572" defTabSz="543305">
              <a:spcBef>
                <a:spcPts val="3700"/>
              </a:spcBef>
              <a:defRPr sz="3700"/>
            </a:pPr>
            <a:r>
              <a:rPr dirty="0"/>
              <a:t>14L-4005 (M. </a:t>
            </a:r>
            <a:r>
              <a:rPr dirty="0" err="1"/>
              <a:t>Younas</a:t>
            </a:r>
            <a:r>
              <a:rPr dirty="0"/>
              <a:t>)</a:t>
            </a:r>
          </a:p>
          <a:p>
            <a:pPr marL="401572" indent="-401572" defTabSz="543305">
              <a:spcBef>
                <a:spcPts val="3700"/>
              </a:spcBef>
              <a:defRPr sz="3700"/>
            </a:pPr>
            <a:r>
              <a:rPr dirty="0"/>
              <a:t>15L-4264 (Ali </a:t>
            </a:r>
            <a:r>
              <a:rPr dirty="0" err="1" smtClean="0"/>
              <a:t>N</a:t>
            </a:r>
            <a:r>
              <a:rPr lang="en-US" dirty="0" err="1" smtClean="0"/>
              <a:t>ua</a:t>
            </a:r>
            <a:r>
              <a:rPr dirty="0" err="1" smtClean="0"/>
              <a:t>man</a:t>
            </a:r>
            <a:r>
              <a:rPr dirty="0"/>
              <a:t>)</a:t>
            </a:r>
          </a:p>
          <a:p>
            <a:pPr marL="401572" indent="-401572" defTabSz="543305">
              <a:spcBef>
                <a:spcPts val="3700"/>
              </a:spcBef>
              <a:defRPr sz="3700"/>
            </a:pPr>
            <a:r>
              <a:rPr dirty="0"/>
              <a:t>15L-4084 (M. </a:t>
            </a:r>
            <a:r>
              <a:rPr dirty="0" err="1"/>
              <a:t>Adullah</a:t>
            </a:r>
            <a:r>
              <a:rPr dirty="0"/>
              <a:t>)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400" y="9258300"/>
            <a:ext cx="241301" cy="393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Classification</a:t>
            </a:r>
          </a:p>
        </p:txBody>
      </p:sp>
      <p:sp>
        <p:nvSpPr>
          <p:cNvPr id="12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Purpose: Creational.</a:t>
            </a:r>
          </a:p>
          <a:p>
            <a:r>
              <a:t>Scope: Object.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400" y="9258300"/>
            <a:ext cx="241301" cy="393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Intent</a:t>
            </a:r>
          </a:p>
        </p:txBody>
      </p:sp>
      <p:sp>
        <p:nvSpPr>
          <p:cNvPr id="13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Ensure that a class has only one instance.</a:t>
            </a:r>
          </a:p>
          <a:p>
            <a:r>
              <a:t>Provide a global point of access to that instance.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400" y="9258300"/>
            <a:ext cx="241301" cy="393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Structure</a:t>
            </a:r>
          </a:p>
        </p:txBody>
      </p:sp>
      <p:pic>
        <p:nvPicPr>
          <p:cNvPr id="136" name="Content Placeholder 13" descr="Content Placeholder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569" y="3260637"/>
            <a:ext cx="11847662" cy="4329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400" y="9258300"/>
            <a:ext cx="241301" cy="393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marL="1079500" lvl="1" indent="-647700">
              <a:spcBef>
                <a:spcPts val="700"/>
              </a:spcBef>
              <a:buAutoNum type="arabicPeriod"/>
              <a:defRPr sz="3400"/>
            </a:pPr>
            <a:r>
              <a:t>Ensuring a unique instance.</a:t>
            </a:r>
          </a:p>
          <a:p>
            <a:pPr marL="1079500" lvl="1" indent="-647700">
              <a:spcBef>
                <a:spcPts val="700"/>
              </a:spcBef>
              <a:buAutoNum type="arabicPeriod"/>
              <a:defRPr sz="3400"/>
            </a:pPr>
            <a:r>
              <a:t>Sub classing the singleton class.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400" y="9258300"/>
            <a:ext cx="241301" cy="393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Code example</a:t>
            </a:r>
          </a:p>
        </p:txBody>
      </p:sp>
      <p:sp>
        <p:nvSpPr>
          <p:cNvPr id="144" name="Rectangle 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>
              <a:alpha val="90000"/>
            </a:srgbClr>
          </a:solidFill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class Singleton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{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	public: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		static Singleton* instance();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	protected: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		Singleton();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	private: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		static Singleton* uniqueInstance;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};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Singleton * Singleton::uniqueInstance = nullptr;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Singleton * Singleton::instance()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br/>
            <a:r>
              <a:t>     if ( uniqueInstance == nullptr )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    {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               uniqueInstance = new Singleton();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    return uniqueInstance;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400" y="9258300"/>
            <a:ext cx="241301" cy="393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Sub-Classing and Example</a:t>
            </a:r>
          </a:p>
        </p:txBody>
      </p:sp>
      <p:pic>
        <p:nvPicPr>
          <p:cNvPr id="14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2184400"/>
            <a:ext cx="11430000" cy="725384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400" y="9258300"/>
            <a:ext cx="241301" cy="393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200">
                <a:effectLst>
                  <a:outerShdw blurRad="38100" dist="42672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Implementation of example in C++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82700" y="2793999"/>
            <a:ext cx="11430000" cy="5715003"/>
          </a:xfrm>
          <a:prstGeom prst="rect">
            <a:avLst/>
          </a:prstGeom>
        </p:spPr>
        <p:txBody>
          <a:bodyPr/>
          <a:lstStyle/>
          <a:p>
            <a:pPr marL="0" indent="0" defTabSz="461518">
              <a:spcBef>
                <a:spcPts val="3100"/>
              </a:spcBef>
              <a:buSzTx/>
              <a:buNone/>
              <a:defRPr sz="17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class Maze</a:t>
            </a:r>
          </a:p>
          <a:p>
            <a:pPr marL="0" indent="0" defTabSz="461518">
              <a:spcBef>
                <a:spcPts val="3100"/>
              </a:spcBef>
              <a:buSzTx/>
              <a:buNone/>
              <a:defRPr sz="17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{</a:t>
            </a:r>
          </a:p>
          <a:p>
            <a:pPr marL="0" indent="0" defTabSz="461518">
              <a:spcBef>
                <a:spcPts val="3100"/>
              </a:spcBef>
              <a:buSzTx/>
              <a:buNone/>
              <a:defRPr sz="17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public:</a:t>
            </a:r>
          </a:p>
          <a:p>
            <a:pPr marL="0" indent="0" defTabSz="461518">
              <a:spcBef>
                <a:spcPts val="3100"/>
              </a:spcBef>
              <a:buSzTx/>
              <a:buNone/>
              <a:defRPr sz="17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     </a:t>
            </a: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dirty="0" smtClean="0"/>
              <a:t>Maze</a:t>
            </a:r>
            <a:r>
              <a:rPr dirty="0"/>
              <a:t>* instance();</a:t>
            </a:r>
          </a:p>
          <a:p>
            <a:pPr marL="0" indent="0" defTabSz="461518">
              <a:spcBef>
                <a:spcPts val="3100"/>
              </a:spcBef>
              <a:buSzTx/>
              <a:buNone/>
              <a:defRPr sz="17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protected:</a:t>
            </a:r>
          </a:p>
          <a:p>
            <a:pPr marL="0" indent="0" defTabSz="461518">
              <a:spcBef>
                <a:spcPts val="3100"/>
              </a:spcBef>
              <a:buSzTx/>
              <a:buNone/>
              <a:defRPr sz="17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     Maze();</a:t>
            </a:r>
          </a:p>
          <a:p>
            <a:pPr marL="0" indent="0" defTabSz="461518">
              <a:spcBef>
                <a:spcPts val="3100"/>
              </a:spcBef>
              <a:buSzTx/>
              <a:buNone/>
              <a:defRPr sz="17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private:</a:t>
            </a:r>
          </a:p>
          <a:p>
            <a:pPr marL="0" indent="0" defTabSz="461518">
              <a:spcBef>
                <a:spcPts val="3100"/>
              </a:spcBef>
              <a:buSzTx/>
              <a:buNone/>
              <a:defRPr sz="17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     </a:t>
            </a: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dirty="0" smtClean="0"/>
              <a:t>Maze</a:t>
            </a:r>
            <a:r>
              <a:rPr dirty="0"/>
              <a:t>* </a:t>
            </a:r>
            <a:r>
              <a:rPr dirty="0" err="1"/>
              <a:t>uniqueMaze</a:t>
            </a:r>
            <a:r>
              <a:rPr dirty="0"/>
              <a:t>;	</a:t>
            </a:r>
          </a:p>
          <a:p>
            <a:pPr marL="0" indent="0" defTabSz="461518">
              <a:spcBef>
                <a:spcPts val="3100"/>
              </a:spcBef>
              <a:buSzTx/>
              <a:buNone/>
              <a:defRPr sz="17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};</a:t>
            </a:r>
          </a:p>
        </p:txBody>
      </p:sp>
      <p:sp>
        <p:nvSpPr>
          <p:cNvPr id="153" name="TextBox 4"/>
          <p:cNvSpPr txBox="1"/>
          <p:nvPr/>
        </p:nvSpPr>
        <p:spPr>
          <a:xfrm>
            <a:off x="5807940" y="2666998"/>
            <a:ext cx="653030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Maze* Maze::instance()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{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if ( </a:t>
            </a:r>
            <a:r>
              <a:rPr dirty="0" err="1"/>
              <a:t>uniqueMaze</a:t>
            </a:r>
            <a:r>
              <a:rPr dirty="0"/>
              <a:t> == null )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{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</a:t>
            </a:r>
            <a:r>
              <a:rPr dirty="0" err="1"/>
              <a:t>const</a:t>
            </a:r>
            <a:r>
              <a:rPr dirty="0"/>
              <a:t> char* </a:t>
            </a:r>
            <a:r>
              <a:rPr dirty="0" err="1"/>
              <a:t>mazeStyle</a:t>
            </a:r>
            <a:r>
              <a:rPr dirty="0"/>
              <a:t> = </a:t>
            </a:r>
            <a:r>
              <a:rPr dirty="0" err="1"/>
              <a:t>getenv</a:t>
            </a:r>
            <a:r>
              <a:rPr dirty="0"/>
              <a:t>("MAZESTYLE");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		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//Conditional Ladder.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endParaRPr dirty="0"/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  if ( </a:t>
            </a:r>
            <a:r>
              <a:rPr dirty="0" err="1"/>
              <a:t>strcmp</a:t>
            </a:r>
            <a:r>
              <a:rPr dirty="0"/>
              <a:t>(</a:t>
            </a:r>
            <a:r>
              <a:rPr dirty="0" err="1"/>
              <a:t>mazeStyle</a:t>
            </a:r>
            <a:r>
              <a:rPr dirty="0"/>
              <a:t>, "bombed") ) 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         </a:t>
            </a:r>
            <a:r>
              <a:rPr dirty="0" err="1"/>
              <a:t>uniqueMaze</a:t>
            </a:r>
            <a:r>
              <a:rPr dirty="0"/>
              <a:t> = new </a:t>
            </a:r>
            <a:r>
              <a:rPr dirty="0" err="1"/>
              <a:t>BombedMaze</a:t>
            </a:r>
            <a:r>
              <a:rPr dirty="0"/>
              <a:t>();   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endParaRPr dirty="0"/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  else if ( </a:t>
            </a:r>
            <a:r>
              <a:rPr dirty="0" err="1"/>
              <a:t>strcmp</a:t>
            </a:r>
            <a:r>
              <a:rPr dirty="0"/>
              <a:t>(</a:t>
            </a:r>
            <a:r>
              <a:rPr dirty="0" err="1"/>
              <a:t>mazeStyle</a:t>
            </a:r>
            <a:r>
              <a:rPr dirty="0"/>
              <a:t>, "Enchanted") ) 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         </a:t>
            </a:r>
            <a:r>
              <a:rPr dirty="0" err="1"/>
              <a:t>uniqueMaze</a:t>
            </a:r>
            <a:r>
              <a:rPr dirty="0"/>
              <a:t> = new </a:t>
            </a:r>
            <a:r>
              <a:rPr dirty="0" err="1"/>
              <a:t>EnchantedMaze</a:t>
            </a:r>
            <a:r>
              <a:rPr dirty="0"/>
              <a:t>(); 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		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         //All conditions...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		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  else  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             </a:t>
            </a:r>
            <a:r>
              <a:rPr dirty="0" err="1"/>
              <a:t>uniqueMaze</a:t>
            </a:r>
            <a:r>
              <a:rPr dirty="0"/>
              <a:t> = new Maze(); 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}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      return </a:t>
            </a:r>
            <a:r>
              <a:rPr dirty="0" err="1"/>
              <a:t>uniqueMaze</a:t>
            </a:r>
            <a:r>
              <a:rPr dirty="0"/>
              <a:t>;</a:t>
            </a:r>
          </a:p>
          <a:p>
            <a:pPr algn="l">
              <a:defRPr sz="1800">
                <a:latin typeface="Adobe Kaiti Std R"/>
                <a:ea typeface="Adobe Kaiti Std R"/>
                <a:cs typeface="Adobe Kaiti Std R"/>
                <a:sym typeface="Adobe Kaiti Std R"/>
              </a:defRPr>
            </a:pPr>
            <a:r>
              <a:rPr dirty="0"/>
              <a:t>}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400" y="9258300"/>
            <a:ext cx="241301" cy="393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al">
  <a:themeElements>
    <a:clrScheme name="Formal">
      <a:dk1>
        <a:srgbClr val="515151"/>
      </a:dk1>
      <a:lt1>
        <a:srgbClr val="FFFFFF"/>
      </a:lt1>
      <a:dk2>
        <a:srgbClr val="A7A7A7"/>
      </a:dk2>
      <a:lt2>
        <a:srgbClr val="535353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rmal">
  <a:themeElements>
    <a:clrScheme name="Form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188</Words>
  <Application>Microsoft Office PowerPoint</Application>
  <PresentationFormat>Custom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Kaiti Std R</vt:lpstr>
      <vt:lpstr>Arial</vt:lpstr>
      <vt:lpstr>Cochin</vt:lpstr>
      <vt:lpstr>Helvetica Neue</vt:lpstr>
      <vt:lpstr>Formal</vt:lpstr>
      <vt:lpstr>Singleton</vt:lpstr>
      <vt:lpstr>Group Members</vt:lpstr>
      <vt:lpstr>Classification</vt:lpstr>
      <vt:lpstr>Intent</vt:lpstr>
      <vt:lpstr>Structure</vt:lpstr>
      <vt:lpstr>Implementation</vt:lpstr>
      <vt:lpstr>C++ Code example</vt:lpstr>
      <vt:lpstr>Sub-Classing and Example</vt:lpstr>
      <vt:lpstr>Implementation of example in C++</vt:lpstr>
      <vt:lpstr>Implementation of example in C++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cp:lastModifiedBy>DELL</cp:lastModifiedBy>
  <cp:revision>7</cp:revision>
  <dcterms:modified xsi:type="dcterms:W3CDTF">2017-11-22T10:26:34Z</dcterms:modified>
</cp:coreProperties>
</file>