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10058400" cx="7772400"/>
  <p:notesSz cx="6858000" cy="9144000"/>
  <p:embeddedFontLst>
    <p:embeddedFont>
      <p:font typeface="Open Sans SemiBold"/>
      <p:regular r:id="rId29"/>
      <p:bold r:id="rId30"/>
      <p:italic r:id="rId31"/>
      <p:boldItalic r:id="rId32"/>
    </p:embeddedFont>
    <p:embeddedFont>
      <p:font typeface="Helvetica Neue"/>
      <p:regular r:id="rId33"/>
      <p:bold r:id="rId34"/>
      <p:italic r:id="rId35"/>
      <p:boldItalic r:id="rId36"/>
    </p:embeddedFont>
    <p:embeddedFont>
      <p:font typeface="Open Sans Light"/>
      <p:regular r:id="rId37"/>
      <p:bold r:id="rId38"/>
      <p:italic r:id="rId39"/>
      <p:boldItalic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D6227A-8FEB-42AE-A451-A2E36D6E7CDF}">
  <a:tblStyle styleId="{53D6227A-8FEB-42AE-A451-A2E36D6E7CDF}"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Light-boldItalic.fntdata"/><Relationship Id="rId20" Type="http://schemas.openxmlformats.org/officeDocument/2006/relationships/slide" Target="slides/slide14.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6.xml"/><Relationship Id="rId44" Type="http://schemas.openxmlformats.org/officeDocument/2006/relationships/font" Target="fonts/OpenSans-boldItalic.fntdata"/><Relationship Id="rId21" Type="http://schemas.openxmlformats.org/officeDocument/2006/relationships/slide" Target="slides/slide15.xml"/><Relationship Id="rId43" Type="http://schemas.openxmlformats.org/officeDocument/2006/relationships/font" Target="fonts/OpenSans-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penSansSemiBol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SemiBold-italic.fntdata"/><Relationship Id="rId30" Type="http://schemas.openxmlformats.org/officeDocument/2006/relationships/font" Target="fonts/OpenSansSemiBold-bold.fntdata"/><Relationship Id="rId11" Type="http://schemas.openxmlformats.org/officeDocument/2006/relationships/slide" Target="slides/slide5.xml"/><Relationship Id="rId33" Type="http://schemas.openxmlformats.org/officeDocument/2006/relationships/font" Target="fonts/HelveticaNeue-regular.fntdata"/><Relationship Id="rId10" Type="http://schemas.openxmlformats.org/officeDocument/2006/relationships/slide" Target="slides/slide4.xml"/><Relationship Id="rId32" Type="http://schemas.openxmlformats.org/officeDocument/2006/relationships/font" Target="fonts/OpenSansSemiBold-boldItalic.fntdata"/><Relationship Id="rId13" Type="http://schemas.openxmlformats.org/officeDocument/2006/relationships/slide" Target="slides/slide7.xml"/><Relationship Id="rId35" Type="http://schemas.openxmlformats.org/officeDocument/2006/relationships/font" Target="fonts/HelveticaNeue-italic.fntdata"/><Relationship Id="rId12" Type="http://schemas.openxmlformats.org/officeDocument/2006/relationships/slide" Target="slides/slide6.xml"/><Relationship Id="rId34" Type="http://schemas.openxmlformats.org/officeDocument/2006/relationships/font" Target="fonts/HelveticaNeue-bold.fntdata"/><Relationship Id="rId15" Type="http://schemas.openxmlformats.org/officeDocument/2006/relationships/slide" Target="slides/slide9.xml"/><Relationship Id="rId37" Type="http://schemas.openxmlformats.org/officeDocument/2006/relationships/font" Target="fonts/OpenSansLight-regular.fntdata"/><Relationship Id="rId14" Type="http://schemas.openxmlformats.org/officeDocument/2006/relationships/slide" Target="slides/slide8.xml"/><Relationship Id="rId36" Type="http://schemas.openxmlformats.org/officeDocument/2006/relationships/font" Target="fonts/HelveticaNeue-boldItalic.fntdata"/><Relationship Id="rId17" Type="http://schemas.openxmlformats.org/officeDocument/2006/relationships/slide" Target="slides/slide11.xml"/><Relationship Id="rId39" Type="http://schemas.openxmlformats.org/officeDocument/2006/relationships/font" Target="fonts/OpenSansLight-italic.fntdata"/><Relationship Id="rId16" Type="http://schemas.openxmlformats.org/officeDocument/2006/relationships/slide" Target="slides/slide10.xml"/><Relationship Id="rId38" Type="http://schemas.openxmlformats.org/officeDocument/2006/relationships/font" Target="fonts/OpenSansLight-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56d98ae89_0_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56d98ae8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3" name="Google Shape;153;p8: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56d98ae89_0_5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1156d98ae89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56d98ae89_0_3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1156d98ae89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56d98ae89_0_4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1156d98ae89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5" name="Google Shape;185;p2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56d98ae89_0_12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1156d98ae89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56d98ae89_0_6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6" name="Google Shape;206;g1156d98ae89_0_6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56d98ae89_0_6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56d98ae89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56d98ae89_0_7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56d98ae89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56d98ae89_0_9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1156d98ae89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56d98ae89_0_11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1156d98ae89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8" name="Google Shape;108;p3: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56d98ae89_0_1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1156d98ae89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56d98ae89_0_1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1156d98ae89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56d98ae89_0_26: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1156d98ae89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56d98ae89_0_3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1156d98ae89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 name="Shape 35"/>
        <p:cNvGrpSpPr/>
        <p:nvPr/>
      </p:nvGrpSpPr>
      <p:grpSpPr>
        <a:xfrm>
          <a:off x="0" y="0"/>
          <a:ext cx="0" cy="0"/>
          <a:chOff x="0" y="0"/>
          <a:chExt cx="0" cy="0"/>
        </a:xfrm>
      </p:grpSpPr>
      <p:sp>
        <p:nvSpPr>
          <p:cNvPr id="36" name="Google Shape;36;p11"/>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7" name="Google Shape;37;p11"/>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43" name="Shape 43"/>
        <p:cNvGrpSpPr/>
        <p:nvPr/>
      </p:nvGrpSpPr>
      <p:grpSpPr>
        <a:xfrm>
          <a:off x="0" y="0"/>
          <a:ext cx="0" cy="0"/>
          <a:chOff x="0" y="0"/>
          <a:chExt cx="0" cy="0"/>
        </a:xfrm>
      </p:grpSpPr>
      <p:sp>
        <p:nvSpPr>
          <p:cNvPr id="44" name="Google Shape;44;p14"/>
          <p:cNvSpPr txBox="1"/>
          <p:nvPr>
            <p:ph type="title"/>
          </p:nvPr>
        </p:nvSpPr>
        <p:spPr>
          <a:xfrm>
            <a:off x="1540817" y="1689497"/>
            <a:ext cx="4690800" cy="34050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45" name="Google Shape;45;p14"/>
          <p:cNvSpPr txBox="1"/>
          <p:nvPr>
            <p:ph idx="1" type="body"/>
          </p:nvPr>
        </p:nvSpPr>
        <p:spPr>
          <a:xfrm>
            <a:off x="1540817" y="5186362"/>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46" name="Google Shape;46;p1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47" name="Shape 47"/>
        <p:cNvGrpSpPr/>
        <p:nvPr/>
      </p:nvGrpSpPr>
      <p:grpSpPr>
        <a:xfrm>
          <a:off x="0" y="0"/>
          <a:ext cx="0" cy="0"/>
          <a:chOff x="0" y="0"/>
          <a:chExt cx="0" cy="0"/>
        </a:xfrm>
      </p:grpSpPr>
      <p:sp>
        <p:nvSpPr>
          <p:cNvPr id="48" name="Google Shape;48;p15"/>
          <p:cNvSpPr/>
          <p:nvPr>
            <p:ph idx="2" type="pic"/>
          </p:nvPr>
        </p:nvSpPr>
        <p:spPr>
          <a:xfrm>
            <a:off x="1691673" y="654843"/>
            <a:ext cx="4383300" cy="6103200"/>
          </a:xfrm>
          <a:prstGeom prst="rect">
            <a:avLst/>
          </a:prstGeom>
          <a:noFill/>
          <a:ln>
            <a:noFill/>
          </a:ln>
        </p:spPr>
      </p:sp>
      <p:sp>
        <p:nvSpPr>
          <p:cNvPr id="49" name="Google Shape;49;p15"/>
          <p:cNvSpPr txBox="1"/>
          <p:nvPr>
            <p:ph type="title"/>
          </p:nvPr>
        </p:nvSpPr>
        <p:spPr>
          <a:xfrm>
            <a:off x="1540817" y="6928247"/>
            <a:ext cx="4690800" cy="14667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50" name="Google Shape;50;p15"/>
          <p:cNvSpPr txBox="1"/>
          <p:nvPr>
            <p:ph idx="1" type="body"/>
          </p:nvPr>
        </p:nvSpPr>
        <p:spPr>
          <a:xfrm>
            <a:off x="1540817" y="8447484"/>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51" name="Google Shape;51;p15"/>
          <p:cNvSpPr txBox="1"/>
          <p:nvPr>
            <p:ph idx="12" type="sldNum"/>
          </p:nvPr>
        </p:nvSpPr>
        <p:spPr>
          <a:xfrm>
            <a:off x="3804541" y="9534525"/>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52" name="Shape 52"/>
        <p:cNvGrpSpPr/>
        <p:nvPr/>
      </p:nvGrpSpPr>
      <p:grpSpPr>
        <a:xfrm>
          <a:off x="0" y="0"/>
          <a:ext cx="0" cy="0"/>
          <a:chOff x="0" y="0"/>
          <a:chExt cx="0" cy="0"/>
        </a:xfrm>
      </p:grpSpPr>
      <p:sp>
        <p:nvSpPr>
          <p:cNvPr id="53" name="Google Shape;53;p16"/>
          <p:cNvSpPr txBox="1"/>
          <p:nvPr>
            <p:ph type="title"/>
          </p:nvPr>
        </p:nvSpPr>
        <p:spPr>
          <a:xfrm>
            <a:off x="1540817" y="3326606"/>
            <a:ext cx="4690800" cy="34050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54" name="Google Shape;54;p1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55" name="Shape 55"/>
        <p:cNvGrpSpPr/>
        <p:nvPr/>
      </p:nvGrpSpPr>
      <p:grpSpPr>
        <a:xfrm>
          <a:off x="0" y="0"/>
          <a:ext cx="0" cy="0"/>
          <a:chOff x="0" y="0"/>
          <a:chExt cx="0" cy="0"/>
        </a:xfrm>
      </p:grpSpPr>
      <p:sp>
        <p:nvSpPr>
          <p:cNvPr id="56" name="Google Shape;56;p17"/>
          <p:cNvSpPr/>
          <p:nvPr>
            <p:ph idx="2" type="pic"/>
          </p:nvPr>
        </p:nvSpPr>
        <p:spPr>
          <a:xfrm>
            <a:off x="3982975" y="654843"/>
            <a:ext cx="2391000" cy="8486700"/>
          </a:xfrm>
          <a:prstGeom prst="rect">
            <a:avLst/>
          </a:prstGeom>
          <a:noFill/>
          <a:ln>
            <a:noFill/>
          </a:ln>
        </p:spPr>
      </p:sp>
      <p:sp>
        <p:nvSpPr>
          <p:cNvPr id="57" name="Google Shape;57;p17"/>
          <p:cNvSpPr txBox="1"/>
          <p:nvPr>
            <p:ph type="title"/>
          </p:nvPr>
        </p:nvSpPr>
        <p:spPr>
          <a:xfrm>
            <a:off x="1398501" y="654843"/>
            <a:ext cx="2391000" cy="41124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58" name="Google Shape;58;p17"/>
          <p:cNvSpPr txBox="1"/>
          <p:nvPr>
            <p:ph idx="1" type="body"/>
          </p:nvPr>
        </p:nvSpPr>
        <p:spPr>
          <a:xfrm>
            <a:off x="1398501" y="4911328"/>
            <a:ext cx="2391000" cy="42306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59" name="Google Shape;59;p1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60" name="Shape 60"/>
        <p:cNvGrpSpPr/>
        <p:nvPr/>
      </p:nvGrpSpPr>
      <p:grpSpPr>
        <a:xfrm>
          <a:off x="0" y="0"/>
          <a:ext cx="0" cy="0"/>
          <a:chOff x="0" y="0"/>
          <a:chExt cx="0" cy="0"/>
        </a:xfrm>
      </p:grpSpPr>
      <p:sp>
        <p:nvSpPr>
          <p:cNvPr id="61" name="Google Shape;61;p18"/>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62" name="Google Shape;62;p1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63" name="Shape 63"/>
        <p:cNvGrpSpPr/>
        <p:nvPr/>
      </p:nvGrpSpPr>
      <p:grpSpPr>
        <a:xfrm>
          <a:off x="0" y="0"/>
          <a:ext cx="0" cy="0"/>
          <a:chOff x="0" y="0"/>
          <a:chExt cx="0" cy="0"/>
        </a:xfrm>
      </p:grpSpPr>
      <p:sp>
        <p:nvSpPr>
          <p:cNvPr id="64" name="Google Shape;64;p19"/>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65" name="Google Shape;65;p19"/>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66" name="Google Shape;66;p1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67" name="Shape 67"/>
        <p:cNvGrpSpPr/>
        <p:nvPr/>
      </p:nvGrpSpPr>
      <p:grpSpPr>
        <a:xfrm>
          <a:off x="0" y="0"/>
          <a:ext cx="0" cy="0"/>
          <a:chOff x="0" y="0"/>
          <a:chExt cx="0" cy="0"/>
        </a:xfrm>
      </p:grpSpPr>
      <p:sp>
        <p:nvSpPr>
          <p:cNvPr id="68" name="Google Shape;68;p20"/>
          <p:cNvSpPr/>
          <p:nvPr>
            <p:ph idx="2" type="pic"/>
          </p:nvPr>
        </p:nvSpPr>
        <p:spPr>
          <a:xfrm>
            <a:off x="3982975" y="2684859"/>
            <a:ext cx="2391000" cy="6482700"/>
          </a:xfrm>
          <a:prstGeom prst="rect">
            <a:avLst/>
          </a:prstGeom>
          <a:noFill/>
          <a:ln>
            <a:noFill/>
          </a:ln>
        </p:spPr>
      </p:sp>
      <p:sp>
        <p:nvSpPr>
          <p:cNvPr id="69" name="Google Shape;69;p20"/>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0" name="Google Shape;70;p20"/>
          <p:cNvSpPr txBox="1"/>
          <p:nvPr>
            <p:ph idx="1" type="body"/>
          </p:nvPr>
        </p:nvSpPr>
        <p:spPr>
          <a:xfrm>
            <a:off x="1398501" y="2684859"/>
            <a:ext cx="2391000" cy="6482700"/>
          </a:xfrm>
          <a:prstGeom prst="rect">
            <a:avLst/>
          </a:prstGeom>
          <a:noFill/>
          <a:ln>
            <a:noFill/>
          </a:ln>
        </p:spPr>
        <p:txBody>
          <a:bodyPr anchorCtr="0" anchor="ctr" bIns="34275" lIns="34275" spcFirstLastPara="1" rIns="34275" wrap="square" tIns="34275">
            <a:noAutofit/>
          </a:bodyPr>
          <a:lstStyle>
            <a:lvl1pPr indent="-298450" lvl="0" marL="4572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298450" lvl="1" marL="9144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298450" lvl="2" marL="13716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98450" lvl="3" marL="18288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98450" lvl="4" marL="22860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1" name="Google Shape;71;p20"/>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72" name="Shape 72"/>
        <p:cNvGrpSpPr/>
        <p:nvPr/>
      </p:nvGrpSpPr>
      <p:grpSpPr>
        <a:xfrm>
          <a:off x="0" y="0"/>
          <a:ext cx="0" cy="0"/>
          <a:chOff x="0" y="0"/>
          <a:chExt cx="0" cy="0"/>
        </a:xfrm>
      </p:grpSpPr>
      <p:sp>
        <p:nvSpPr>
          <p:cNvPr id="73" name="Google Shape;73;p21"/>
          <p:cNvSpPr txBox="1"/>
          <p:nvPr>
            <p:ph idx="1" type="body"/>
          </p:nvPr>
        </p:nvSpPr>
        <p:spPr>
          <a:xfrm>
            <a:off x="1398501" y="1309687"/>
            <a:ext cx="4975200" cy="74388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4" name="Google Shape;74;p21"/>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p3"/>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419100" lvl="0" marL="457200" algn="l">
              <a:lnSpc>
                <a:spcPct val="115000"/>
              </a:lnSpc>
              <a:spcBef>
                <a:spcPts val="0"/>
              </a:spcBef>
              <a:spcAft>
                <a:spcPts val="0"/>
              </a:spcAft>
              <a:buSzPts val="3000"/>
              <a:buChar char="●"/>
              <a:defRPr sz="3000"/>
            </a:lvl1pPr>
            <a:lvl2pPr indent="-381000" lvl="1" marL="914400" algn="l">
              <a:lnSpc>
                <a:spcPct val="115000"/>
              </a:lnSpc>
              <a:spcBef>
                <a:spcPts val="1600"/>
              </a:spcBef>
              <a:spcAft>
                <a:spcPts val="0"/>
              </a:spcAft>
              <a:buSzPts val="2400"/>
              <a:buChar char="○"/>
              <a:defRPr sz="2400"/>
            </a:lvl2pPr>
            <a:lvl3pPr indent="-342900" lvl="2" marL="1371600" algn="l">
              <a:lnSpc>
                <a:spcPct val="115000"/>
              </a:lnSpc>
              <a:spcBef>
                <a:spcPts val="1600"/>
              </a:spcBef>
              <a:spcAft>
                <a:spcPts val="0"/>
              </a:spcAft>
              <a:buSzPts val="1800"/>
              <a:buChar char="■"/>
              <a:defRPr sz="1800"/>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75" name="Shape 75"/>
        <p:cNvGrpSpPr/>
        <p:nvPr/>
      </p:nvGrpSpPr>
      <p:grpSpPr>
        <a:xfrm>
          <a:off x="0" y="0"/>
          <a:ext cx="0" cy="0"/>
          <a:chOff x="0" y="0"/>
          <a:chExt cx="0" cy="0"/>
        </a:xfrm>
      </p:grpSpPr>
      <p:sp>
        <p:nvSpPr>
          <p:cNvPr id="76" name="Google Shape;76;p22"/>
          <p:cNvSpPr/>
          <p:nvPr>
            <p:ph idx="2" type="pic"/>
          </p:nvPr>
        </p:nvSpPr>
        <p:spPr>
          <a:xfrm>
            <a:off x="3982975" y="5251847"/>
            <a:ext cx="2391000" cy="3889500"/>
          </a:xfrm>
          <a:prstGeom prst="rect">
            <a:avLst/>
          </a:prstGeom>
          <a:noFill/>
          <a:ln>
            <a:noFill/>
          </a:ln>
        </p:spPr>
      </p:sp>
      <p:sp>
        <p:nvSpPr>
          <p:cNvPr id="77" name="Google Shape;77;p22"/>
          <p:cNvSpPr/>
          <p:nvPr>
            <p:ph idx="3" type="pic"/>
          </p:nvPr>
        </p:nvSpPr>
        <p:spPr>
          <a:xfrm>
            <a:off x="3985763" y="916781"/>
            <a:ext cx="2391000" cy="3889500"/>
          </a:xfrm>
          <a:prstGeom prst="rect">
            <a:avLst/>
          </a:prstGeom>
          <a:noFill/>
          <a:ln>
            <a:noFill/>
          </a:ln>
        </p:spPr>
      </p:sp>
      <p:sp>
        <p:nvSpPr>
          <p:cNvPr id="78" name="Google Shape;78;p22"/>
          <p:cNvSpPr/>
          <p:nvPr>
            <p:ph idx="4" type="pic"/>
          </p:nvPr>
        </p:nvSpPr>
        <p:spPr>
          <a:xfrm>
            <a:off x="1398501" y="916781"/>
            <a:ext cx="2391000" cy="8225100"/>
          </a:xfrm>
          <a:prstGeom prst="rect">
            <a:avLst/>
          </a:prstGeom>
          <a:noFill/>
          <a:ln>
            <a:noFill/>
          </a:ln>
        </p:spPr>
      </p:sp>
      <p:sp>
        <p:nvSpPr>
          <p:cNvPr id="79" name="Google Shape;79;p22"/>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80" name="Shape 80"/>
        <p:cNvGrpSpPr/>
        <p:nvPr/>
      </p:nvGrpSpPr>
      <p:grpSpPr>
        <a:xfrm>
          <a:off x="0" y="0"/>
          <a:ext cx="0" cy="0"/>
          <a:chOff x="0" y="0"/>
          <a:chExt cx="0" cy="0"/>
        </a:xfrm>
      </p:grpSpPr>
      <p:sp>
        <p:nvSpPr>
          <p:cNvPr id="81" name="Google Shape;81;p23"/>
          <p:cNvSpPr txBox="1"/>
          <p:nvPr>
            <p:ph idx="1" type="body"/>
          </p:nvPr>
        </p:nvSpPr>
        <p:spPr>
          <a:xfrm>
            <a:off x="1540817" y="6561534"/>
            <a:ext cx="4690800" cy="4845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2" name="Google Shape;82;p23"/>
          <p:cNvSpPr txBox="1"/>
          <p:nvPr>
            <p:ph idx="2" type="body"/>
          </p:nvPr>
        </p:nvSpPr>
        <p:spPr>
          <a:xfrm>
            <a:off x="1540817" y="4400259"/>
            <a:ext cx="4690800" cy="708000"/>
          </a:xfrm>
          <a:prstGeom prst="rect">
            <a:avLst/>
          </a:prstGeom>
          <a:noFill/>
          <a:ln>
            <a:noFill/>
          </a:ln>
        </p:spPr>
        <p:txBody>
          <a:bodyPr anchorCtr="0" anchor="ctr"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20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3" name="Google Shape;83;p2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84" name="Shape 84"/>
        <p:cNvGrpSpPr/>
        <p:nvPr/>
      </p:nvGrpSpPr>
      <p:grpSpPr>
        <a:xfrm>
          <a:off x="0" y="0"/>
          <a:ext cx="0" cy="0"/>
          <a:chOff x="0" y="0"/>
          <a:chExt cx="0" cy="0"/>
        </a:xfrm>
      </p:grpSpPr>
      <p:sp>
        <p:nvSpPr>
          <p:cNvPr id="85" name="Google Shape;85;p24"/>
          <p:cNvSpPr/>
          <p:nvPr>
            <p:ph idx="2" type="pic"/>
          </p:nvPr>
        </p:nvSpPr>
        <p:spPr>
          <a:xfrm>
            <a:off x="971550" y="0"/>
            <a:ext cx="5829300" cy="10058400"/>
          </a:xfrm>
          <a:prstGeom prst="rect">
            <a:avLst/>
          </a:prstGeom>
          <a:noFill/>
          <a:ln>
            <a:noFill/>
          </a:ln>
        </p:spPr>
      </p:sp>
      <p:sp>
        <p:nvSpPr>
          <p:cNvPr id="86" name="Google Shape;86;p2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7" name="Shape 87"/>
        <p:cNvGrpSpPr/>
        <p:nvPr/>
      </p:nvGrpSpPr>
      <p:grpSpPr>
        <a:xfrm>
          <a:off x="0" y="0"/>
          <a:ext cx="0" cy="0"/>
          <a:chOff x="0" y="0"/>
          <a:chExt cx="0" cy="0"/>
        </a:xfrm>
      </p:grpSpPr>
      <p:sp>
        <p:nvSpPr>
          <p:cNvPr id="88" name="Google Shape;88;p25"/>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4"/>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5"/>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0" name="Google Shape;20;p5"/>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sp>
        <p:nvSpPr>
          <p:cNvPr id="24" name="Google Shape;24;p7"/>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5" name="Google Shape;25;p7"/>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 name="Shape 26"/>
        <p:cNvGrpSpPr/>
        <p:nvPr/>
      </p:nvGrpSpPr>
      <p:grpSpPr>
        <a:xfrm>
          <a:off x="0" y="0"/>
          <a:ext cx="0" cy="0"/>
          <a:chOff x="0" y="0"/>
          <a:chExt cx="0" cy="0"/>
        </a:xfrm>
      </p:grpSpPr>
      <p:sp>
        <p:nvSpPr>
          <p:cNvPr id="27" name="Google Shape;27;p8"/>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9"/>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1" name="Google Shape;31;p9"/>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2" name="Google Shape;32;p9"/>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 name="Shape 33"/>
        <p:cNvGrpSpPr/>
        <p:nvPr/>
      </p:nvGrpSpPr>
      <p:grpSpPr>
        <a:xfrm>
          <a:off x="0" y="0"/>
          <a:ext cx="0" cy="0"/>
          <a:chOff x="0" y="0"/>
          <a:chExt cx="0" cy="0"/>
        </a:xfrm>
      </p:grpSpPr>
      <p:sp>
        <p:nvSpPr>
          <p:cNvPr id="34" name="Google Shape;34;p10"/>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2E3D49"/>
              </a:buClr>
              <a:buSzPts val="4000"/>
              <a:buFont typeface="Open Sans"/>
              <a:buNone/>
              <a:defRPr b="0" i="0" sz="4000" u="none" cap="none" strike="noStrike">
                <a:solidFill>
                  <a:srgbClr val="2E3D49"/>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Light"/>
              <a:buChar char="●"/>
              <a:defRPr b="0" i="0" sz="1800" u="none" cap="none" strike="noStrike">
                <a:solidFill>
                  <a:schemeClr val="dk2"/>
                </a:solidFill>
                <a:latin typeface="Open Sans Light"/>
                <a:ea typeface="Open Sans Light"/>
                <a:cs typeface="Open Sans Light"/>
                <a:sym typeface="Open Sans Light"/>
              </a:defRPr>
            </a:lvl1pPr>
            <a:lvl2pPr indent="-317500" lvl="1" marL="9144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2pPr>
            <a:lvl3pPr indent="-317500" lvl="2" marL="13716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3pPr>
            <a:lvl4pPr indent="-317500" lvl="3" marL="18288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4pPr>
            <a:lvl5pPr indent="-317500" lvl="4" marL="22860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5pPr>
            <a:lvl6pPr indent="-317500" lvl="5" marL="27432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6pPr>
            <a:lvl7pPr indent="-317500" lvl="6" marL="32004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7pPr>
            <a:lvl8pPr indent="-317500" lvl="7" marL="36576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8pPr>
            <a:lvl9pPr indent="-317500" lvl="8" marL="4114800" marR="0" rtl="0" algn="l">
              <a:lnSpc>
                <a:spcPct val="115000"/>
              </a:lnSpc>
              <a:spcBef>
                <a:spcPts val="1600"/>
              </a:spcBef>
              <a:spcAft>
                <a:spcPts val="160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9pPr>
          </a:lstStyle>
          <a:p/>
        </p:txBody>
      </p:sp>
      <p:sp>
        <p:nvSpPr>
          <p:cNvPr id="8" name="Google Shape;8;p1"/>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 name="Shape 39"/>
        <p:cNvGrpSpPr/>
        <p:nvPr/>
      </p:nvGrpSpPr>
      <p:grpSpPr>
        <a:xfrm>
          <a:off x="0" y="0"/>
          <a:ext cx="0" cy="0"/>
          <a:chOff x="0" y="0"/>
          <a:chExt cx="0" cy="0"/>
        </a:xfrm>
      </p:grpSpPr>
      <p:sp>
        <p:nvSpPr>
          <p:cNvPr id="40" name="Google Shape;40;p13"/>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41" name="Google Shape;41;p13"/>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42" name="Google Shape;42;p1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trello.com/" TargetMode="Externa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5FF"/>
        </a:solidFill>
      </p:bgPr>
    </p:bg>
    <p:spTree>
      <p:nvGrpSpPr>
        <p:cNvPr id="92" name="Shape 92"/>
        <p:cNvGrpSpPr/>
        <p:nvPr/>
      </p:nvGrpSpPr>
      <p:grpSpPr>
        <a:xfrm>
          <a:off x="0" y="0"/>
          <a:ext cx="0" cy="0"/>
          <a:chOff x="0" y="0"/>
          <a:chExt cx="0" cy="0"/>
        </a:xfrm>
      </p:grpSpPr>
      <p:sp>
        <p:nvSpPr>
          <p:cNvPr id="93" name="Google Shape;93;p26"/>
          <p:cNvSpPr/>
          <p:nvPr/>
        </p:nvSpPr>
        <p:spPr>
          <a:xfrm>
            <a:off x="293700" y="255500"/>
            <a:ext cx="7242600" cy="96279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6"/>
          <p:cNvSpPr txBox="1"/>
          <p:nvPr>
            <p:ph type="ctrTitle"/>
          </p:nvPr>
        </p:nvSpPr>
        <p:spPr>
          <a:xfrm>
            <a:off x="0" y="2456316"/>
            <a:ext cx="7772400" cy="141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chemeClr val="lt1"/>
                </a:solidFill>
              </a:rPr>
              <a:t>Digital Freelancer: </a:t>
            </a:r>
            <a:endParaRPr sz="4500">
              <a:solidFill>
                <a:schemeClr val="lt1"/>
              </a:solidFill>
            </a:endParaRPr>
          </a:p>
          <a:p>
            <a:pPr indent="0" lvl="0" marL="0" rtl="0" algn="ctr">
              <a:spcBef>
                <a:spcPts val="0"/>
              </a:spcBef>
              <a:spcAft>
                <a:spcPts val="0"/>
              </a:spcAft>
              <a:buNone/>
            </a:pPr>
            <a:r>
              <a:rPr lang="en" sz="3300">
                <a:solidFill>
                  <a:schemeClr val="lt1"/>
                </a:solidFill>
                <a:latin typeface="Open Sans Light"/>
                <a:ea typeface="Open Sans Light"/>
                <a:cs typeface="Open Sans Light"/>
                <a:sym typeface="Open Sans Light"/>
              </a:rPr>
              <a:t>Managing Freelancing Projects</a:t>
            </a:r>
            <a:endParaRPr sz="3300">
              <a:solidFill>
                <a:schemeClr val="lt1"/>
              </a:solidFill>
              <a:latin typeface="Open Sans Light"/>
              <a:ea typeface="Open Sans Light"/>
              <a:cs typeface="Open Sans Light"/>
              <a:sym typeface="Open Sans Light"/>
            </a:endParaRPr>
          </a:p>
        </p:txBody>
      </p:sp>
      <p:sp>
        <p:nvSpPr>
          <p:cNvPr id="95" name="Google Shape;95;p26"/>
          <p:cNvSpPr txBox="1"/>
          <p:nvPr>
            <p:ph idx="1" type="subTitle"/>
          </p:nvPr>
        </p:nvSpPr>
        <p:spPr>
          <a:xfrm>
            <a:off x="264900" y="6051984"/>
            <a:ext cx="7242600" cy="155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Open Sans SemiBold"/>
                <a:ea typeface="Open Sans SemiBold"/>
                <a:cs typeface="Open Sans SemiBold"/>
                <a:sym typeface="Open Sans SemiBold"/>
              </a:rPr>
              <a:t>Project: Working with a Mock Client</a:t>
            </a:r>
            <a:endParaRPr>
              <a:solidFill>
                <a:schemeClr val="lt1"/>
              </a:solidFill>
              <a:latin typeface="Open Sans SemiBold"/>
              <a:ea typeface="Open Sans SemiBold"/>
              <a:cs typeface="Open Sans SemiBold"/>
              <a:sym typeface="Open Sans SemiBold"/>
            </a:endParaRPr>
          </a:p>
        </p:txBody>
      </p:sp>
      <p:pic>
        <p:nvPicPr>
          <p:cNvPr id="96" name="Google Shape;96;p26"/>
          <p:cNvPicPr preferRelativeResize="0"/>
          <p:nvPr/>
        </p:nvPicPr>
        <p:blipFill>
          <a:blip r:embed="rId3">
            <a:alphaModFix/>
          </a:blip>
          <a:stretch>
            <a:fillRect/>
          </a:stretch>
        </p:blipFill>
        <p:spPr>
          <a:xfrm>
            <a:off x="2945756" y="4018695"/>
            <a:ext cx="1880889" cy="1880889"/>
          </a:xfrm>
          <a:prstGeom prst="rect">
            <a:avLst/>
          </a:prstGeom>
          <a:noFill/>
          <a:ln>
            <a:noFill/>
          </a:ln>
        </p:spPr>
      </p:pic>
      <p:pic>
        <p:nvPicPr>
          <p:cNvPr id="97" name="Google Shape;97;p26"/>
          <p:cNvPicPr preferRelativeResize="0"/>
          <p:nvPr/>
        </p:nvPicPr>
        <p:blipFill>
          <a:blip r:embed="rId4">
            <a:alphaModFix/>
          </a:blip>
          <a:stretch>
            <a:fillRect/>
          </a:stretch>
        </p:blipFill>
        <p:spPr>
          <a:xfrm>
            <a:off x="2650338" y="9257200"/>
            <a:ext cx="2471724" cy="469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5FF"/>
        </a:solidFill>
      </p:bgPr>
    </p:bg>
    <p:spTree>
      <p:nvGrpSpPr>
        <p:cNvPr id="154" name="Shape 154"/>
        <p:cNvGrpSpPr/>
        <p:nvPr/>
      </p:nvGrpSpPr>
      <p:grpSpPr>
        <a:xfrm>
          <a:off x="0" y="0"/>
          <a:ext cx="0" cy="0"/>
          <a:chOff x="0" y="0"/>
          <a:chExt cx="0" cy="0"/>
        </a:xfrm>
      </p:grpSpPr>
      <p:sp>
        <p:nvSpPr>
          <p:cNvPr id="155" name="Google Shape;155;p35"/>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Part 2</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Expression of Interest</a:t>
            </a:r>
            <a:endParaRPr b="0" i="0" sz="2000" u="none" cap="none" strike="noStrike">
              <a:solidFill>
                <a:srgbClr val="000000"/>
              </a:solidFill>
              <a:latin typeface="Arial"/>
              <a:ea typeface="Arial"/>
              <a:cs typeface="Arial"/>
              <a:sym typeface="Arial"/>
            </a:endParaRPr>
          </a:p>
        </p:txBody>
      </p:sp>
      <p:sp>
        <p:nvSpPr>
          <p:cNvPr id="156" name="Google Shape;156;p35"/>
          <p:cNvSpPr/>
          <p:nvPr/>
        </p:nvSpPr>
        <p:spPr>
          <a:xfrm>
            <a:off x="3582591" y="3663029"/>
            <a:ext cx="607200" cy="74400"/>
          </a:xfrm>
          <a:prstGeom prst="rect">
            <a:avLst/>
          </a:prstGeom>
          <a:solidFill>
            <a:srgbClr val="DBE2E8"/>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Expression of Interest </a:t>
            </a:r>
            <a:endParaRPr b="1"/>
          </a:p>
        </p:txBody>
      </p:sp>
      <p:sp>
        <p:nvSpPr>
          <p:cNvPr id="162" name="Google Shape;162;p36"/>
          <p:cNvSpPr txBox="1"/>
          <p:nvPr>
            <p:ph idx="1" type="body"/>
          </p:nvPr>
        </p:nvSpPr>
        <p:spPr>
          <a:xfrm>
            <a:off x="264950" y="2253725"/>
            <a:ext cx="7242600" cy="46356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0"/>
              </a:spcBef>
              <a:spcAft>
                <a:spcPts val="0"/>
              </a:spcAft>
              <a:buClr>
                <a:schemeClr val="dk1"/>
              </a:buClr>
              <a:buSzPts val="1100"/>
              <a:buFont typeface="Arial"/>
              <a:buNone/>
            </a:pPr>
            <a:r>
              <a:rPr lang="en" sz="2200">
                <a:solidFill>
                  <a:srgbClr val="525C65"/>
                </a:solidFill>
                <a:highlight>
                  <a:schemeClr val="lt1"/>
                </a:highlight>
              </a:rPr>
              <a:t>Write an initial expression of interest (EoI) to the client:</a:t>
            </a:r>
            <a:endParaRPr sz="2200">
              <a:solidFill>
                <a:srgbClr val="525C65"/>
              </a:solidFill>
              <a:highlight>
                <a:schemeClr val="lt1"/>
              </a:highlight>
            </a:endParaRPr>
          </a:p>
          <a:p>
            <a:pPr indent="-368300" lvl="0" marL="457200" rtl="0" algn="l">
              <a:lnSpc>
                <a:spcPct val="160000"/>
              </a:lnSpc>
              <a:spcBef>
                <a:spcPts val="0"/>
              </a:spcBef>
              <a:spcAft>
                <a:spcPts val="0"/>
              </a:spcAft>
              <a:buClr>
                <a:srgbClr val="525C65"/>
              </a:buClr>
              <a:buSzPts val="2200"/>
              <a:buChar char="●"/>
            </a:pPr>
            <a:r>
              <a:rPr lang="en" sz="2200">
                <a:solidFill>
                  <a:srgbClr val="525C65"/>
                </a:solidFill>
                <a:highlight>
                  <a:schemeClr val="lt1"/>
                </a:highlight>
              </a:rPr>
              <a:t>Now that you’ve understood what the client is asking for, it’s time for you to reach out to them. </a:t>
            </a:r>
            <a:endParaRPr sz="2200">
              <a:solidFill>
                <a:srgbClr val="525C65"/>
              </a:solidFill>
              <a:highlight>
                <a:schemeClr val="lt1"/>
              </a:highlight>
            </a:endParaRPr>
          </a:p>
          <a:p>
            <a:pPr indent="-368300" lvl="0" marL="457200" rtl="0" algn="l">
              <a:lnSpc>
                <a:spcPct val="160000"/>
              </a:lnSpc>
              <a:spcBef>
                <a:spcPts val="0"/>
              </a:spcBef>
              <a:spcAft>
                <a:spcPts val="0"/>
              </a:spcAft>
              <a:buClr>
                <a:srgbClr val="525C65"/>
              </a:buClr>
              <a:buSzPts val="2200"/>
              <a:buChar char="●"/>
            </a:pPr>
            <a:r>
              <a:rPr lang="en" sz="2200">
                <a:solidFill>
                  <a:srgbClr val="525C65"/>
                </a:solidFill>
                <a:highlight>
                  <a:schemeClr val="lt1"/>
                </a:highlight>
              </a:rPr>
              <a:t>Write out an EoI message addressing their requirements as well as how you can help them. </a:t>
            </a:r>
            <a:endParaRPr sz="2200">
              <a:solidFill>
                <a:srgbClr val="525C65"/>
              </a:solidFill>
              <a:highlight>
                <a:schemeClr val="lt1"/>
              </a:highlight>
            </a:endParaRPr>
          </a:p>
          <a:p>
            <a:pPr indent="-368300" lvl="0" marL="457200" rtl="0" algn="l">
              <a:lnSpc>
                <a:spcPct val="160000"/>
              </a:lnSpc>
              <a:spcBef>
                <a:spcPts val="0"/>
              </a:spcBef>
              <a:spcAft>
                <a:spcPts val="0"/>
              </a:spcAft>
              <a:buClr>
                <a:srgbClr val="525C65"/>
              </a:buClr>
              <a:buSzPts val="2200"/>
              <a:buChar char="●"/>
            </a:pPr>
            <a:r>
              <a:rPr lang="en" sz="2200">
                <a:solidFill>
                  <a:srgbClr val="525C65"/>
                </a:solidFill>
                <a:highlight>
                  <a:schemeClr val="lt1"/>
                </a:highlight>
              </a:rPr>
              <a:t>This message will be their first impression of how you communicate with them, so it is good to be professional. </a:t>
            </a:r>
            <a:endParaRPr sz="2200">
              <a:solidFill>
                <a:srgbClr val="525C65"/>
              </a:solidFill>
              <a:highlight>
                <a:schemeClr val="lt1"/>
              </a:highlight>
            </a:endParaRPr>
          </a:p>
          <a:p>
            <a:pPr indent="-368300" lvl="0" marL="457200" rtl="0" algn="l">
              <a:lnSpc>
                <a:spcPct val="160000"/>
              </a:lnSpc>
              <a:spcBef>
                <a:spcPts val="0"/>
              </a:spcBef>
              <a:spcAft>
                <a:spcPts val="0"/>
              </a:spcAft>
              <a:buClr>
                <a:srgbClr val="525C65"/>
              </a:buClr>
              <a:buSzPts val="2200"/>
              <a:buChar char="●"/>
            </a:pPr>
            <a:r>
              <a:rPr lang="en" sz="2200">
                <a:solidFill>
                  <a:srgbClr val="525C65"/>
                </a:solidFill>
                <a:highlight>
                  <a:schemeClr val="lt1"/>
                </a:highlight>
              </a:rPr>
              <a:t>Please keep word limit between 200 - 300 words. </a:t>
            </a:r>
            <a:endParaRPr sz="2200">
              <a:solidFill>
                <a:srgbClr val="525C65"/>
              </a:solidFill>
              <a:highlight>
                <a:schemeClr val="lt1"/>
              </a:highlight>
            </a:endParaRPr>
          </a:p>
          <a:p>
            <a:pPr indent="0" lvl="0" marL="0" rtl="0" algn="l">
              <a:lnSpc>
                <a:spcPct val="160000"/>
              </a:lnSpc>
              <a:spcBef>
                <a:spcPts val="0"/>
              </a:spcBef>
              <a:spcAft>
                <a:spcPts val="0"/>
              </a:spcAft>
              <a:buClr>
                <a:schemeClr val="dk1"/>
              </a:buClr>
              <a:buSzPts val="1100"/>
              <a:buFont typeface="Arial"/>
              <a:buNone/>
            </a:pPr>
            <a:r>
              <a:t/>
            </a:r>
            <a:endParaRPr b="1" sz="1700">
              <a:solidFill>
                <a:srgbClr val="525C65"/>
              </a:solidFill>
              <a:highlight>
                <a:schemeClr val="lt1"/>
              </a:highlight>
              <a:latin typeface="Open Sans"/>
              <a:ea typeface="Open Sans"/>
              <a:cs typeface="Open Sans"/>
              <a:sym typeface="Open Sans"/>
            </a:endParaRPr>
          </a:p>
          <a:p>
            <a:pPr indent="0" lvl="0" marL="0" rtl="0" algn="l">
              <a:lnSpc>
                <a:spcPct val="160000"/>
              </a:lnSpc>
              <a:spcBef>
                <a:spcPts val="0"/>
              </a:spcBef>
              <a:spcAft>
                <a:spcPts val="0"/>
              </a:spcAft>
              <a:buSzPts val="3000"/>
              <a:buNone/>
            </a:pPr>
            <a:r>
              <a:t/>
            </a:r>
            <a:endParaRPr b="1" sz="1700">
              <a:solidFill>
                <a:srgbClr val="525C65"/>
              </a:solidFill>
              <a:highlight>
                <a:schemeClr val="lt1"/>
              </a:highlight>
              <a:latin typeface="Open Sans"/>
              <a:ea typeface="Open Sans"/>
              <a:cs typeface="Open Sans"/>
              <a:sym typeface="Open Sans"/>
            </a:endParaRPr>
          </a:p>
          <a:p>
            <a:pPr indent="0" lvl="0" marL="0" rtl="0" algn="l">
              <a:lnSpc>
                <a:spcPct val="160000"/>
              </a:lnSpc>
              <a:spcBef>
                <a:spcPts val="0"/>
              </a:spcBef>
              <a:spcAft>
                <a:spcPts val="0"/>
              </a:spcAft>
              <a:buSzPts val="3000"/>
              <a:buNone/>
            </a:pPr>
            <a:r>
              <a:t/>
            </a:r>
            <a:endParaRPr sz="1400">
              <a:solidFill>
                <a:srgbClr val="525C65"/>
              </a:solidFill>
              <a:highlight>
                <a:schemeClr val="lt1"/>
              </a:highlight>
            </a:endParaRPr>
          </a:p>
          <a:p>
            <a:pPr indent="0" lvl="0" marL="0" rtl="0" algn="l">
              <a:lnSpc>
                <a:spcPct val="160000"/>
              </a:lnSpc>
              <a:spcBef>
                <a:spcPts val="0"/>
              </a:spcBef>
              <a:spcAft>
                <a:spcPts val="0"/>
              </a:spcAft>
              <a:buSzPts val="3000"/>
              <a:buNone/>
            </a:pPr>
            <a:r>
              <a:t/>
            </a:r>
            <a:endParaRPr sz="1400">
              <a:solidFill>
                <a:srgbClr val="525C65"/>
              </a:solidFill>
              <a:highlight>
                <a:schemeClr val="lt1"/>
              </a:highlight>
            </a:endParaRPr>
          </a:p>
          <a:p>
            <a:pPr indent="0" lvl="0" marL="0" rtl="0" algn="l">
              <a:lnSpc>
                <a:spcPct val="160000"/>
              </a:lnSpc>
              <a:spcBef>
                <a:spcPts val="0"/>
              </a:spcBef>
              <a:spcAft>
                <a:spcPts val="0"/>
              </a:spcAft>
              <a:buSzPts val="3000"/>
              <a:buNone/>
            </a:pPr>
            <a:r>
              <a:t/>
            </a:r>
            <a:endParaRPr sz="1700">
              <a:solidFill>
                <a:srgbClr val="525C65"/>
              </a:solidFill>
              <a:highlight>
                <a:schemeClr val="lt1"/>
              </a:highlight>
            </a:endParaRPr>
          </a:p>
          <a:p>
            <a:pPr indent="0" lvl="0" marL="0" rtl="0" algn="l">
              <a:lnSpc>
                <a:spcPct val="160000"/>
              </a:lnSpc>
              <a:spcBef>
                <a:spcPts val="1100"/>
              </a:spcBef>
              <a:spcAft>
                <a:spcPts val="1100"/>
              </a:spcAft>
              <a:buSzPts val="3000"/>
              <a:buNone/>
            </a:pPr>
            <a:r>
              <a:t/>
            </a:r>
            <a:endParaRPr sz="1400">
              <a:solidFill>
                <a:srgbClr val="525C65"/>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Expression of Interest (Provided)</a:t>
            </a:r>
            <a:endParaRPr b="1"/>
          </a:p>
        </p:txBody>
      </p:sp>
      <p:sp>
        <p:nvSpPr>
          <p:cNvPr id="168" name="Google Shape;168;p37"/>
          <p:cNvSpPr txBox="1"/>
          <p:nvPr>
            <p:ph idx="1" type="body"/>
          </p:nvPr>
        </p:nvSpPr>
        <p:spPr>
          <a:xfrm>
            <a:off x="264950" y="2253725"/>
            <a:ext cx="7242600" cy="10350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0"/>
              </a:spcBef>
              <a:spcAft>
                <a:spcPts val="0"/>
              </a:spcAft>
              <a:buSzPts val="3000"/>
              <a:buNone/>
            </a:pPr>
            <a:r>
              <a:rPr lang="en" sz="1700">
                <a:solidFill>
                  <a:srgbClr val="525C65"/>
                </a:solidFill>
                <a:highlight>
                  <a:schemeClr val="lt1"/>
                </a:highlight>
              </a:rPr>
              <a:t>Which Sample Project Listing did you select to respond to? </a:t>
            </a:r>
            <a:endParaRPr sz="1700">
              <a:solidFill>
                <a:srgbClr val="525C65"/>
              </a:solidFill>
              <a:highlight>
                <a:schemeClr val="lt1"/>
              </a:highlight>
            </a:endParaRPr>
          </a:p>
          <a:p>
            <a:pPr indent="0" lvl="0" marL="0" rtl="0" algn="l">
              <a:lnSpc>
                <a:spcPct val="160000"/>
              </a:lnSpc>
              <a:spcBef>
                <a:spcPts val="0"/>
              </a:spcBef>
              <a:spcAft>
                <a:spcPts val="0"/>
              </a:spcAft>
              <a:buSzPts val="3000"/>
              <a:buNone/>
            </a:pPr>
            <a:r>
              <a:rPr b="1" lang="en" sz="1700">
                <a:solidFill>
                  <a:srgbClr val="525C65"/>
                </a:solidFill>
                <a:highlight>
                  <a:schemeClr val="lt1"/>
                </a:highlight>
                <a:latin typeface="Open Sans"/>
                <a:ea typeface="Open Sans"/>
                <a:cs typeface="Open Sans"/>
                <a:sym typeface="Open Sans"/>
              </a:rPr>
              <a:t>Answer: </a:t>
            </a:r>
            <a:endParaRPr b="1" sz="1700">
              <a:solidFill>
                <a:srgbClr val="525C65"/>
              </a:solidFill>
              <a:highlight>
                <a:schemeClr val="lt1"/>
              </a:highlight>
              <a:latin typeface="Open Sans"/>
              <a:ea typeface="Open Sans"/>
              <a:cs typeface="Open Sans"/>
              <a:sym typeface="Open Sans"/>
            </a:endParaRPr>
          </a:p>
          <a:p>
            <a:pPr indent="0" lvl="0" marL="0" rtl="0" algn="l">
              <a:lnSpc>
                <a:spcPct val="160000"/>
              </a:lnSpc>
              <a:spcBef>
                <a:spcPts val="0"/>
              </a:spcBef>
              <a:spcAft>
                <a:spcPts val="0"/>
              </a:spcAft>
              <a:buSzPts val="3000"/>
              <a:buNone/>
            </a:pPr>
            <a:r>
              <a:t/>
            </a:r>
            <a:endParaRPr sz="1400">
              <a:solidFill>
                <a:srgbClr val="525C65"/>
              </a:solidFill>
              <a:highlight>
                <a:schemeClr val="lt1"/>
              </a:highlight>
            </a:endParaRPr>
          </a:p>
          <a:p>
            <a:pPr indent="0" lvl="0" marL="0" rtl="0" algn="l">
              <a:lnSpc>
                <a:spcPct val="160000"/>
              </a:lnSpc>
              <a:spcBef>
                <a:spcPts val="0"/>
              </a:spcBef>
              <a:spcAft>
                <a:spcPts val="0"/>
              </a:spcAft>
              <a:buSzPts val="3000"/>
              <a:buNone/>
            </a:pPr>
            <a:r>
              <a:t/>
            </a:r>
            <a:endParaRPr sz="1400">
              <a:solidFill>
                <a:srgbClr val="525C65"/>
              </a:solidFill>
              <a:highlight>
                <a:schemeClr val="lt1"/>
              </a:highlight>
            </a:endParaRPr>
          </a:p>
          <a:p>
            <a:pPr indent="0" lvl="0" marL="0" rtl="0" algn="l">
              <a:lnSpc>
                <a:spcPct val="160000"/>
              </a:lnSpc>
              <a:spcBef>
                <a:spcPts val="0"/>
              </a:spcBef>
              <a:spcAft>
                <a:spcPts val="0"/>
              </a:spcAft>
              <a:buSzPts val="3000"/>
              <a:buNone/>
            </a:pPr>
            <a:r>
              <a:t/>
            </a:r>
            <a:endParaRPr sz="1700">
              <a:solidFill>
                <a:srgbClr val="525C65"/>
              </a:solidFill>
              <a:highlight>
                <a:schemeClr val="lt1"/>
              </a:highlight>
            </a:endParaRPr>
          </a:p>
          <a:p>
            <a:pPr indent="0" lvl="0" marL="0" rtl="0" algn="l">
              <a:lnSpc>
                <a:spcPct val="160000"/>
              </a:lnSpc>
              <a:spcBef>
                <a:spcPts val="1100"/>
              </a:spcBef>
              <a:spcAft>
                <a:spcPts val="1100"/>
              </a:spcAft>
              <a:buSzPts val="3000"/>
              <a:buNone/>
            </a:pPr>
            <a:r>
              <a:t/>
            </a:r>
            <a:endParaRPr sz="1400">
              <a:solidFill>
                <a:srgbClr val="525C65"/>
              </a:solidFill>
              <a:highlight>
                <a:schemeClr val="lt1"/>
              </a:highlight>
            </a:endParaRPr>
          </a:p>
        </p:txBody>
      </p:sp>
      <p:sp>
        <p:nvSpPr>
          <p:cNvPr id="169" name="Google Shape;169;p37"/>
          <p:cNvSpPr txBox="1"/>
          <p:nvPr/>
        </p:nvSpPr>
        <p:spPr>
          <a:xfrm>
            <a:off x="293700" y="3660500"/>
            <a:ext cx="7123200" cy="17025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0"/>
              </a:spcBef>
              <a:spcAft>
                <a:spcPts val="0"/>
              </a:spcAft>
              <a:buNone/>
            </a:pPr>
            <a:r>
              <a:rPr lang="en" sz="1700">
                <a:solidFill>
                  <a:srgbClr val="525C65"/>
                </a:solidFill>
                <a:highlight>
                  <a:schemeClr val="lt1"/>
                </a:highlight>
                <a:latin typeface="Open Sans Light"/>
                <a:ea typeface="Open Sans Light"/>
                <a:cs typeface="Open Sans Light"/>
                <a:sym typeface="Open Sans Light"/>
              </a:rPr>
              <a:t>Please type your initial response to the client below. This should be between 200 - 300 words. </a:t>
            </a:r>
            <a:endParaRPr sz="1700">
              <a:solidFill>
                <a:srgbClr val="525C65"/>
              </a:solidFill>
              <a:highlight>
                <a:schemeClr val="lt1"/>
              </a:highlight>
              <a:latin typeface="Open Sans Light"/>
              <a:ea typeface="Open Sans Light"/>
              <a:cs typeface="Open Sans Light"/>
              <a:sym typeface="Open Sans Light"/>
            </a:endParaRPr>
          </a:p>
          <a:p>
            <a:pPr indent="0" lvl="0" marL="0" rtl="0" algn="l">
              <a:lnSpc>
                <a:spcPct val="160000"/>
              </a:lnSpc>
              <a:spcBef>
                <a:spcPts val="0"/>
              </a:spcBef>
              <a:spcAft>
                <a:spcPts val="0"/>
              </a:spcAft>
              <a:buNone/>
            </a:pPr>
            <a:r>
              <a:rPr b="1" lang="en" sz="1700">
                <a:solidFill>
                  <a:srgbClr val="525C65"/>
                </a:solidFill>
                <a:highlight>
                  <a:schemeClr val="lt1"/>
                </a:highlight>
                <a:latin typeface="Open Sans"/>
                <a:ea typeface="Open Sans"/>
                <a:cs typeface="Open Sans"/>
                <a:sym typeface="Open Sans"/>
              </a:rPr>
              <a:t>Expression of Interest:</a:t>
            </a:r>
            <a:endParaRPr b="1" sz="1700">
              <a:solidFill>
                <a:srgbClr val="525C65"/>
              </a:solidFill>
              <a:highlight>
                <a:schemeClr val="lt1"/>
              </a:highlight>
              <a:latin typeface="Open Sans"/>
              <a:ea typeface="Open Sans"/>
              <a:cs typeface="Open Sans"/>
              <a:sym typeface="Open Sans"/>
            </a:endParaRPr>
          </a:p>
          <a:p>
            <a:pPr indent="0" lvl="0" marL="0" rtl="0" algn="l">
              <a:lnSpc>
                <a:spcPct val="160000"/>
              </a:lnSpc>
              <a:spcBef>
                <a:spcPts val="0"/>
              </a:spcBef>
              <a:spcAft>
                <a:spcPts val="0"/>
              </a:spcAft>
              <a:buClr>
                <a:schemeClr val="dk1"/>
              </a:buClr>
              <a:buSzPts val="3000"/>
              <a:buFont typeface="Arial"/>
              <a:buNone/>
            </a:pPr>
            <a:r>
              <a:t/>
            </a:r>
            <a:endParaRPr sz="1700">
              <a:solidFill>
                <a:srgbClr val="525C65"/>
              </a:solidFill>
              <a:highlight>
                <a:schemeClr val="lt1"/>
              </a:highlight>
              <a:latin typeface="Open Sans Light"/>
              <a:ea typeface="Open Sans Light"/>
              <a:cs typeface="Open Sans Light"/>
              <a:sym typeface="Open Sans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8"/>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Expression of Interest (Own)</a:t>
            </a:r>
            <a:endParaRPr b="1"/>
          </a:p>
        </p:txBody>
      </p:sp>
      <p:sp>
        <p:nvSpPr>
          <p:cNvPr id="175" name="Google Shape;175;p38"/>
          <p:cNvSpPr txBox="1"/>
          <p:nvPr>
            <p:ph idx="1" type="body"/>
          </p:nvPr>
        </p:nvSpPr>
        <p:spPr>
          <a:xfrm>
            <a:off x="264950" y="2253728"/>
            <a:ext cx="7242600" cy="8784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0"/>
              </a:spcBef>
              <a:spcAft>
                <a:spcPts val="0"/>
              </a:spcAft>
              <a:buSzPts val="3000"/>
              <a:buNone/>
            </a:pPr>
            <a:r>
              <a:rPr lang="en" sz="1600">
                <a:solidFill>
                  <a:srgbClr val="525C65"/>
                </a:solidFill>
                <a:highlight>
                  <a:schemeClr val="lt1"/>
                </a:highlight>
              </a:rPr>
              <a:t>Please paste the screenshot of the project listing you found on the freelancer marketplace you wish to respond to below: </a:t>
            </a:r>
            <a:endParaRPr sz="1600">
              <a:solidFill>
                <a:srgbClr val="525C65"/>
              </a:solidFill>
              <a:highlight>
                <a:schemeClr val="lt1"/>
              </a:highlight>
            </a:endParaRPr>
          </a:p>
          <a:p>
            <a:pPr indent="0" lvl="0" marL="0" rtl="0" algn="l">
              <a:lnSpc>
                <a:spcPct val="160000"/>
              </a:lnSpc>
              <a:spcBef>
                <a:spcPts val="1100"/>
              </a:spcBef>
              <a:spcAft>
                <a:spcPts val="1100"/>
              </a:spcAft>
              <a:buSzPts val="3000"/>
              <a:buNone/>
            </a:pPr>
            <a:r>
              <a:t/>
            </a:r>
            <a:endParaRPr sz="1400">
              <a:solidFill>
                <a:srgbClr val="525C65"/>
              </a:solidFill>
              <a:highlight>
                <a:schemeClr val="lt1"/>
              </a:highlight>
            </a:endParaRPr>
          </a:p>
        </p:txBody>
      </p:sp>
      <p:sp>
        <p:nvSpPr>
          <p:cNvPr id="176" name="Google Shape;176;p38"/>
          <p:cNvSpPr txBox="1"/>
          <p:nvPr/>
        </p:nvSpPr>
        <p:spPr>
          <a:xfrm>
            <a:off x="411125" y="4325825"/>
            <a:ext cx="6947100" cy="4063500"/>
          </a:xfrm>
          <a:prstGeom prst="rect">
            <a:avLst/>
          </a:prstGeom>
          <a:noFill/>
          <a:ln cap="flat" cmpd="sng" w="9525">
            <a:solidFill>
              <a:srgbClr val="2015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a:p>
            <a:pPr indent="0" lvl="0" marL="0" rtl="0" algn="ctr">
              <a:spcBef>
                <a:spcPts val="0"/>
              </a:spcBef>
              <a:spcAft>
                <a:spcPts val="0"/>
              </a:spcAft>
              <a:buNone/>
            </a:pPr>
            <a:r>
              <a:t/>
            </a:r>
            <a:endParaRPr>
              <a:latin typeface="Open Sans Light"/>
              <a:ea typeface="Open Sans Light"/>
              <a:cs typeface="Open Sans Light"/>
              <a:sym typeface="Open Sans Light"/>
            </a:endParaRPr>
          </a:p>
          <a:p>
            <a:pPr indent="0" lvl="0" marL="0" rtl="0" algn="ctr">
              <a:spcBef>
                <a:spcPts val="0"/>
              </a:spcBef>
              <a:spcAft>
                <a:spcPts val="0"/>
              </a:spcAft>
              <a:buNone/>
            </a:pPr>
            <a:r>
              <a:t/>
            </a:r>
            <a:endParaRPr>
              <a:latin typeface="Open Sans Light"/>
              <a:ea typeface="Open Sans Light"/>
              <a:cs typeface="Open Sans Light"/>
              <a:sym typeface="Open Sans Light"/>
            </a:endParaRPr>
          </a:p>
          <a:p>
            <a:pPr indent="0" lvl="0" marL="0" rtl="0" algn="ctr">
              <a:spcBef>
                <a:spcPts val="0"/>
              </a:spcBef>
              <a:spcAft>
                <a:spcPts val="0"/>
              </a:spcAft>
              <a:buNone/>
            </a:pPr>
            <a:r>
              <a:t/>
            </a:r>
            <a:endParaRPr>
              <a:latin typeface="Open Sans Light"/>
              <a:ea typeface="Open Sans Light"/>
              <a:cs typeface="Open Sans Light"/>
              <a:sym typeface="Open Sans Light"/>
            </a:endParaRPr>
          </a:p>
          <a:p>
            <a:pPr indent="0" lvl="0" marL="0" rtl="0" algn="ctr">
              <a:spcBef>
                <a:spcPts val="0"/>
              </a:spcBef>
              <a:spcAft>
                <a:spcPts val="0"/>
              </a:spcAft>
              <a:buNone/>
            </a:pPr>
            <a:r>
              <a:t/>
            </a:r>
            <a:endParaRPr>
              <a:latin typeface="Open Sans Light"/>
              <a:ea typeface="Open Sans Light"/>
              <a:cs typeface="Open Sans Light"/>
              <a:sym typeface="Open Sans Light"/>
            </a:endParaRPr>
          </a:p>
          <a:p>
            <a:pPr indent="0" lvl="0" marL="0" rtl="0" algn="ctr">
              <a:spcBef>
                <a:spcPts val="0"/>
              </a:spcBef>
              <a:spcAft>
                <a:spcPts val="0"/>
              </a:spcAft>
              <a:buNone/>
            </a:pPr>
            <a:r>
              <a:t/>
            </a:r>
            <a:endParaRPr>
              <a:latin typeface="Open Sans Light"/>
              <a:ea typeface="Open Sans Light"/>
              <a:cs typeface="Open Sans Light"/>
              <a:sym typeface="Open Sans Light"/>
            </a:endParaRPr>
          </a:p>
          <a:p>
            <a:pPr indent="0" lvl="0" marL="0" rtl="0" algn="ctr">
              <a:spcBef>
                <a:spcPts val="0"/>
              </a:spcBef>
              <a:spcAft>
                <a:spcPts val="0"/>
              </a:spcAft>
              <a:buNone/>
            </a:pPr>
            <a:r>
              <a:t/>
            </a:r>
            <a:endParaRPr>
              <a:latin typeface="Open Sans Light"/>
              <a:ea typeface="Open Sans Light"/>
              <a:cs typeface="Open Sans Light"/>
              <a:sym typeface="Open Sans Light"/>
            </a:endParaRPr>
          </a:p>
          <a:p>
            <a:pPr indent="0" lvl="0" marL="0" rtl="0" algn="ctr">
              <a:spcBef>
                <a:spcPts val="0"/>
              </a:spcBef>
              <a:spcAft>
                <a:spcPts val="0"/>
              </a:spcAft>
              <a:buNone/>
            </a:pPr>
            <a:r>
              <a:t/>
            </a:r>
            <a:endParaRPr>
              <a:latin typeface="Open Sans Light"/>
              <a:ea typeface="Open Sans Light"/>
              <a:cs typeface="Open Sans Light"/>
              <a:sym typeface="Open Sans Light"/>
            </a:endParaRPr>
          </a:p>
          <a:p>
            <a:pPr indent="0" lvl="0" marL="0" rtl="0" algn="ctr">
              <a:spcBef>
                <a:spcPts val="0"/>
              </a:spcBef>
              <a:spcAft>
                <a:spcPts val="0"/>
              </a:spcAft>
              <a:buNone/>
            </a:pPr>
            <a:r>
              <a:t/>
            </a:r>
            <a:endParaRPr>
              <a:latin typeface="Open Sans Light"/>
              <a:ea typeface="Open Sans Light"/>
              <a:cs typeface="Open Sans Light"/>
              <a:sym typeface="Open Sans Light"/>
            </a:endParaRPr>
          </a:p>
          <a:p>
            <a:pPr indent="0" lvl="0" marL="0" rtl="0" algn="ctr">
              <a:spcBef>
                <a:spcPts val="0"/>
              </a:spcBef>
              <a:spcAft>
                <a:spcPts val="0"/>
              </a:spcAft>
              <a:buNone/>
            </a:pPr>
            <a:r>
              <a:rPr lang="en">
                <a:latin typeface="Open Sans Light"/>
                <a:ea typeface="Open Sans Light"/>
                <a:cs typeface="Open Sans Light"/>
                <a:sym typeface="Open Sans Light"/>
              </a:rPr>
              <a:t>Paste screenshot here</a:t>
            </a:r>
            <a:endParaRPr>
              <a:latin typeface="Open Sans Light"/>
              <a:ea typeface="Open Sans Light"/>
              <a:cs typeface="Open Sans Light"/>
              <a:sym typeface="Open Sans Light"/>
            </a:endParaRPr>
          </a:p>
          <a:p>
            <a:pPr indent="0" lvl="0" marL="0" rtl="0" algn="ctr">
              <a:spcBef>
                <a:spcPts val="0"/>
              </a:spcBef>
              <a:spcAft>
                <a:spcPts val="0"/>
              </a:spcAft>
              <a:buNone/>
            </a:pPr>
            <a:r>
              <a:t/>
            </a:r>
            <a:endParaRPr>
              <a:latin typeface="Open Sans Light"/>
              <a:ea typeface="Open Sans Light"/>
              <a:cs typeface="Open Sans Light"/>
              <a:sym typeface="Open Sans Light"/>
            </a:endParaRPr>
          </a:p>
          <a:p>
            <a:pPr indent="0" lvl="0" marL="0" rtl="0" algn="ctr">
              <a:spcBef>
                <a:spcPts val="0"/>
              </a:spcBef>
              <a:spcAft>
                <a:spcPts val="0"/>
              </a:spcAft>
              <a:buNone/>
            </a:pPr>
            <a:r>
              <a:t/>
            </a:r>
            <a:endParaRPr>
              <a:latin typeface="Open Sans Light"/>
              <a:ea typeface="Open Sans Light"/>
              <a:cs typeface="Open Sans Light"/>
              <a:sym typeface="Open Sans Light"/>
            </a:endParaRPr>
          </a:p>
          <a:p>
            <a:pPr indent="0" lvl="0" marL="0" rtl="0" algn="ctr">
              <a:spcBef>
                <a:spcPts val="0"/>
              </a:spcBef>
              <a:spcAft>
                <a:spcPts val="0"/>
              </a:spcAft>
              <a:buNone/>
            </a:pPr>
            <a:r>
              <a:t/>
            </a:r>
            <a:endParaRPr>
              <a:latin typeface="Open Sans Light"/>
              <a:ea typeface="Open Sans Light"/>
              <a:cs typeface="Open Sans Light"/>
              <a:sym typeface="Open Sans Light"/>
            </a:endParaRPr>
          </a:p>
          <a:p>
            <a:pPr indent="0" lvl="0" marL="0" rtl="0" algn="ctr">
              <a:spcBef>
                <a:spcPts val="0"/>
              </a:spcBef>
              <a:spcAft>
                <a:spcPts val="0"/>
              </a:spcAft>
              <a:buNone/>
            </a:pPr>
            <a:r>
              <a:t/>
            </a:r>
            <a:endParaRPr>
              <a:latin typeface="Open Sans Light"/>
              <a:ea typeface="Open Sans Light"/>
              <a:cs typeface="Open Sans Light"/>
              <a:sym typeface="Open Sans Light"/>
            </a:endParaRPr>
          </a:p>
          <a:p>
            <a:pPr indent="0" lvl="0" marL="0" rtl="0" algn="ctr">
              <a:spcBef>
                <a:spcPts val="0"/>
              </a:spcBef>
              <a:spcAft>
                <a:spcPts val="0"/>
              </a:spcAft>
              <a:buNone/>
            </a:pPr>
            <a:r>
              <a:t/>
            </a:r>
            <a:endParaRPr>
              <a:latin typeface="Open Sans Light"/>
              <a:ea typeface="Open Sans Light"/>
              <a:cs typeface="Open Sans Light"/>
              <a:sym typeface="Open Sans Light"/>
            </a:endParaRPr>
          </a:p>
          <a:p>
            <a:pPr indent="0" lvl="0" marL="0" rtl="0" algn="l">
              <a:spcBef>
                <a:spcPts val="0"/>
              </a:spcBef>
              <a:spcAft>
                <a:spcPts val="0"/>
              </a:spcAft>
              <a:buNone/>
            </a:pPr>
            <a:r>
              <a:t/>
            </a:r>
            <a:endParaRPr>
              <a:latin typeface="Open Sans Light"/>
              <a:ea typeface="Open Sans Light"/>
              <a:cs typeface="Open Sans Light"/>
              <a:sym typeface="Open Sans Light"/>
            </a:endParaRPr>
          </a:p>
          <a:p>
            <a:pPr indent="0" lvl="0" marL="0" rtl="0" algn="ctr">
              <a:spcBef>
                <a:spcPts val="0"/>
              </a:spcBef>
              <a:spcAft>
                <a:spcPts val="0"/>
              </a:spcAft>
              <a:buNone/>
            </a:pPr>
            <a:r>
              <a:t/>
            </a:r>
            <a:endParaRPr>
              <a:latin typeface="Open Sans Light"/>
              <a:ea typeface="Open Sans Light"/>
              <a:cs typeface="Open Sans Light"/>
              <a:sym typeface="Open Sans Light"/>
            </a:endParaRPr>
          </a:p>
          <a:p>
            <a:pPr indent="0" lvl="0" marL="0" rtl="0" algn="ctr">
              <a:spcBef>
                <a:spcPts val="0"/>
              </a:spcBef>
              <a:spcAft>
                <a:spcPts val="0"/>
              </a:spcAft>
              <a:buNone/>
            </a:pPr>
            <a:r>
              <a:t/>
            </a:r>
            <a:endParaRPr>
              <a:latin typeface="Open Sans Light"/>
              <a:ea typeface="Open Sans Light"/>
              <a:cs typeface="Open Sans Light"/>
              <a:sym typeface="Open Sans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9"/>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Expression of Interest (Own)</a:t>
            </a:r>
            <a:endParaRPr b="1"/>
          </a:p>
        </p:txBody>
      </p:sp>
      <p:sp>
        <p:nvSpPr>
          <p:cNvPr id="182" name="Google Shape;182;p39"/>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0"/>
              </a:spcBef>
              <a:spcAft>
                <a:spcPts val="0"/>
              </a:spcAft>
              <a:buClr>
                <a:schemeClr val="dk1"/>
              </a:buClr>
              <a:buSzPts val="1100"/>
              <a:buFont typeface="Arial"/>
              <a:buNone/>
            </a:pPr>
            <a:r>
              <a:rPr lang="en" sz="1700">
                <a:solidFill>
                  <a:srgbClr val="525C65"/>
                </a:solidFill>
                <a:highlight>
                  <a:schemeClr val="lt1"/>
                </a:highlight>
              </a:rPr>
              <a:t>Please type your initial response to the client below. This should be between 200 - 300 words.</a:t>
            </a:r>
            <a:endParaRPr sz="1700">
              <a:solidFill>
                <a:srgbClr val="525C65"/>
              </a:solidFill>
              <a:highlight>
                <a:schemeClr val="lt1"/>
              </a:highlight>
            </a:endParaRPr>
          </a:p>
          <a:p>
            <a:pPr indent="0" lvl="0" marL="0" rtl="0" algn="l">
              <a:lnSpc>
                <a:spcPct val="160000"/>
              </a:lnSpc>
              <a:spcBef>
                <a:spcPts val="0"/>
              </a:spcBef>
              <a:spcAft>
                <a:spcPts val="0"/>
              </a:spcAft>
              <a:buClr>
                <a:schemeClr val="dk1"/>
              </a:buClr>
              <a:buSzPts val="1100"/>
              <a:buFont typeface="Arial"/>
              <a:buNone/>
            </a:pPr>
            <a:r>
              <a:rPr b="1" lang="en" sz="1700">
                <a:solidFill>
                  <a:srgbClr val="525C65"/>
                </a:solidFill>
                <a:highlight>
                  <a:schemeClr val="lt1"/>
                </a:highlight>
                <a:latin typeface="Open Sans"/>
                <a:ea typeface="Open Sans"/>
                <a:cs typeface="Open Sans"/>
                <a:sym typeface="Open Sans"/>
              </a:rPr>
              <a:t>Expression of Interest:</a:t>
            </a:r>
            <a:endParaRPr sz="1400">
              <a:solidFill>
                <a:srgbClr val="525C65"/>
              </a:solidFill>
              <a:highlight>
                <a:schemeClr val="lt1"/>
              </a:highlight>
            </a:endParaRPr>
          </a:p>
          <a:p>
            <a:pPr indent="0" lvl="0" marL="0" rtl="0" algn="l">
              <a:lnSpc>
                <a:spcPct val="160000"/>
              </a:lnSpc>
              <a:spcBef>
                <a:spcPts val="1100"/>
              </a:spcBef>
              <a:spcAft>
                <a:spcPts val="1100"/>
              </a:spcAft>
              <a:buSzPts val="3000"/>
              <a:buNone/>
            </a:pPr>
            <a:r>
              <a:t/>
            </a:r>
            <a:endParaRPr sz="1400">
              <a:solidFill>
                <a:srgbClr val="525C65"/>
              </a:solidFill>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5FF"/>
        </a:solidFill>
      </p:bgPr>
    </p:bg>
    <p:spTree>
      <p:nvGrpSpPr>
        <p:cNvPr id="186" name="Shape 186"/>
        <p:cNvGrpSpPr/>
        <p:nvPr/>
      </p:nvGrpSpPr>
      <p:grpSpPr>
        <a:xfrm>
          <a:off x="0" y="0"/>
          <a:ext cx="0" cy="0"/>
          <a:chOff x="0" y="0"/>
          <a:chExt cx="0" cy="0"/>
        </a:xfrm>
      </p:grpSpPr>
      <p:sp>
        <p:nvSpPr>
          <p:cNvPr id="187" name="Google Shape;187;p40"/>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chemeClr val="lt1"/>
              </a:buClr>
              <a:buSzPts val="3000"/>
              <a:buFont typeface="Open Sans"/>
              <a:buNone/>
            </a:pPr>
            <a:r>
              <a:rPr b="1" i="0" lang="en" sz="3000" u="none" cap="none" strike="noStrike">
                <a:solidFill>
                  <a:schemeClr val="lt1"/>
                </a:solidFill>
                <a:latin typeface="Open Sans"/>
                <a:ea typeface="Open Sans"/>
                <a:cs typeface="Open Sans"/>
                <a:sym typeface="Open Sans"/>
              </a:rPr>
              <a:t>Part </a:t>
            </a:r>
            <a:r>
              <a:rPr b="1" lang="en" sz="3000">
                <a:solidFill>
                  <a:schemeClr val="lt1"/>
                </a:solidFill>
                <a:latin typeface="Open Sans"/>
                <a:ea typeface="Open Sans"/>
                <a:cs typeface="Open Sans"/>
                <a:sym typeface="Open Sans"/>
              </a:rPr>
              <a:t>3</a:t>
            </a:r>
            <a:endParaRPr b="1" i="0" sz="3000" u="none" cap="none" strike="noStrike">
              <a:solidFill>
                <a:schemeClr val="lt1"/>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Project Management Process</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2000"/>
              <a:buFont typeface="Open Sans"/>
              <a:buNone/>
            </a:pPr>
            <a:r>
              <a:t/>
            </a:r>
            <a:endParaRPr b="0" i="0" sz="2000" u="none" cap="none" strike="noStrike">
              <a:solidFill>
                <a:srgbClr val="000000"/>
              </a:solidFill>
              <a:latin typeface="Arial"/>
              <a:ea typeface="Arial"/>
              <a:cs typeface="Arial"/>
              <a:sym typeface="Arial"/>
            </a:endParaRPr>
          </a:p>
        </p:txBody>
      </p:sp>
      <p:sp>
        <p:nvSpPr>
          <p:cNvPr id="188" name="Google Shape;188;p40"/>
          <p:cNvSpPr/>
          <p:nvPr/>
        </p:nvSpPr>
        <p:spPr>
          <a:xfrm>
            <a:off x="3582591" y="3663029"/>
            <a:ext cx="607200" cy="74400"/>
          </a:xfrm>
          <a:prstGeom prst="rect">
            <a:avLst/>
          </a:prstGeom>
          <a:solidFill>
            <a:srgbClr val="DBE2E8"/>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Project Management Process</a:t>
            </a:r>
            <a:endParaRPr/>
          </a:p>
        </p:txBody>
      </p:sp>
      <p:sp>
        <p:nvSpPr>
          <p:cNvPr id="194" name="Google Shape;194;p41"/>
          <p:cNvSpPr txBox="1"/>
          <p:nvPr>
            <p:ph idx="1" type="body"/>
          </p:nvPr>
        </p:nvSpPr>
        <p:spPr>
          <a:xfrm>
            <a:off x="264950" y="1990201"/>
            <a:ext cx="7242600" cy="534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200">
                <a:solidFill>
                  <a:srgbClr val="525C65"/>
                </a:solidFill>
                <a:highlight>
                  <a:srgbClr val="FFFFFF"/>
                </a:highlight>
              </a:rPr>
              <a:t>Set up a project management process, create a Trello board with outlined project milestones. </a:t>
            </a:r>
            <a:endParaRPr sz="2200">
              <a:solidFill>
                <a:srgbClr val="525C65"/>
              </a:solidFill>
              <a:highlight>
                <a:srgbClr val="FFFFFF"/>
              </a:highlight>
            </a:endParaRPr>
          </a:p>
          <a:p>
            <a:pPr indent="-355600" lvl="0" marL="457200" rtl="0" algn="l">
              <a:lnSpc>
                <a:spcPct val="115000"/>
              </a:lnSpc>
              <a:spcBef>
                <a:spcPts val="0"/>
              </a:spcBef>
              <a:spcAft>
                <a:spcPts val="0"/>
              </a:spcAft>
              <a:buClr>
                <a:srgbClr val="525C65"/>
              </a:buClr>
              <a:buSzPts val="2000"/>
              <a:buChar char="●"/>
            </a:pPr>
            <a:r>
              <a:rPr lang="en" sz="2000">
                <a:solidFill>
                  <a:srgbClr val="525C65"/>
                </a:solidFill>
                <a:highlight>
                  <a:srgbClr val="FFFFFF"/>
                </a:highlight>
              </a:rPr>
              <a:t>For the purpose of this project, we’ll be using Trello as our choice of project management tool. </a:t>
            </a:r>
            <a:endParaRPr sz="2000">
              <a:solidFill>
                <a:srgbClr val="525C65"/>
              </a:solidFill>
              <a:highlight>
                <a:srgbClr val="FFFFFF"/>
              </a:highlight>
            </a:endParaRPr>
          </a:p>
          <a:p>
            <a:pPr indent="-355600" lvl="0" marL="457200" rtl="0" algn="l">
              <a:lnSpc>
                <a:spcPct val="115000"/>
              </a:lnSpc>
              <a:spcBef>
                <a:spcPts val="0"/>
              </a:spcBef>
              <a:spcAft>
                <a:spcPts val="0"/>
              </a:spcAft>
              <a:buClr>
                <a:srgbClr val="525C65"/>
              </a:buClr>
              <a:buSzPts val="2000"/>
              <a:buChar char="●"/>
            </a:pPr>
            <a:r>
              <a:rPr lang="en" sz="2000">
                <a:solidFill>
                  <a:srgbClr val="525C65"/>
                </a:solidFill>
                <a:highlight>
                  <a:srgbClr val="FFFFFF"/>
                </a:highlight>
              </a:rPr>
              <a:t>You can create a free Trello board by going to </a:t>
            </a:r>
            <a:r>
              <a:rPr lang="en" sz="2000" u="sng">
                <a:solidFill>
                  <a:schemeClr val="hlink"/>
                </a:solidFill>
                <a:highlight>
                  <a:srgbClr val="FFFFFF"/>
                </a:highlight>
                <a:hlinkClick r:id="rId3"/>
              </a:rPr>
              <a:t>https://trello.com/</a:t>
            </a:r>
            <a:endParaRPr sz="2000">
              <a:solidFill>
                <a:srgbClr val="525C65"/>
              </a:solidFill>
              <a:highlight>
                <a:srgbClr val="FFFFFF"/>
              </a:highlight>
            </a:endParaRPr>
          </a:p>
          <a:p>
            <a:pPr indent="-355600" lvl="0" marL="457200" rtl="0" algn="l">
              <a:lnSpc>
                <a:spcPct val="115000"/>
              </a:lnSpc>
              <a:spcBef>
                <a:spcPts val="0"/>
              </a:spcBef>
              <a:spcAft>
                <a:spcPts val="0"/>
              </a:spcAft>
              <a:buClr>
                <a:srgbClr val="525C65"/>
              </a:buClr>
              <a:buSzPts val="2000"/>
              <a:buChar char="●"/>
            </a:pPr>
            <a:r>
              <a:rPr lang="en" sz="2000">
                <a:solidFill>
                  <a:srgbClr val="525C65"/>
                </a:solidFill>
                <a:highlight>
                  <a:srgbClr val="FFFFFF"/>
                </a:highlight>
              </a:rPr>
              <a:t>The board that you’ll use needs to be public in order to be graded. </a:t>
            </a:r>
            <a:endParaRPr sz="2000">
              <a:solidFill>
                <a:srgbClr val="525C65"/>
              </a:solidFill>
              <a:highlight>
                <a:srgbClr val="FFFFFF"/>
              </a:highlight>
            </a:endParaRPr>
          </a:p>
          <a:p>
            <a:pPr indent="-355600" lvl="0" marL="457200" rtl="0" algn="l">
              <a:lnSpc>
                <a:spcPct val="115000"/>
              </a:lnSpc>
              <a:spcBef>
                <a:spcPts val="0"/>
              </a:spcBef>
              <a:spcAft>
                <a:spcPts val="0"/>
              </a:spcAft>
              <a:buClr>
                <a:srgbClr val="525C65"/>
              </a:buClr>
              <a:buSzPts val="2000"/>
              <a:buChar char="●"/>
            </a:pPr>
            <a:r>
              <a:rPr lang="en" sz="2000">
                <a:solidFill>
                  <a:srgbClr val="525C65"/>
                </a:solidFill>
                <a:highlight>
                  <a:srgbClr val="FFFFFF"/>
                </a:highlight>
              </a:rPr>
              <a:t>You’ll need to create 5 milestone columns for the project (with required action items).</a:t>
            </a:r>
            <a:endParaRPr sz="2000">
              <a:solidFill>
                <a:srgbClr val="525C65"/>
              </a:solidFill>
              <a:highlight>
                <a:srgbClr val="FFFFFF"/>
              </a:highlight>
            </a:endParaRPr>
          </a:p>
          <a:p>
            <a:pPr indent="-355600" lvl="0" marL="457200" rtl="0" algn="l">
              <a:lnSpc>
                <a:spcPct val="115000"/>
              </a:lnSpc>
              <a:spcBef>
                <a:spcPts val="0"/>
              </a:spcBef>
              <a:spcAft>
                <a:spcPts val="0"/>
              </a:spcAft>
              <a:buClr>
                <a:srgbClr val="525C65"/>
              </a:buClr>
              <a:buSzPts val="2000"/>
              <a:buChar char="●"/>
            </a:pPr>
            <a:r>
              <a:rPr lang="en" sz="2000">
                <a:solidFill>
                  <a:srgbClr val="525C65"/>
                </a:solidFill>
                <a:highlight>
                  <a:srgbClr val="FFFFFF"/>
                </a:highlight>
              </a:rPr>
              <a:t>3 of the columns should be specific to the development, review, and payment process. </a:t>
            </a:r>
            <a:endParaRPr sz="2000">
              <a:solidFill>
                <a:srgbClr val="525C65"/>
              </a:solidFill>
              <a:highlight>
                <a:srgbClr val="FFFFFF"/>
              </a:highlight>
            </a:endParaRPr>
          </a:p>
          <a:p>
            <a:pPr indent="-355600" lvl="0" marL="457200" rtl="0" algn="l">
              <a:lnSpc>
                <a:spcPct val="115000"/>
              </a:lnSpc>
              <a:spcBef>
                <a:spcPts val="0"/>
              </a:spcBef>
              <a:spcAft>
                <a:spcPts val="0"/>
              </a:spcAft>
              <a:buClr>
                <a:srgbClr val="525C65"/>
              </a:buClr>
              <a:buSzPts val="2000"/>
              <a:buChar char="●"/>
            </a:pPr>
            <a:r>
              <a:rPr lang="en" sz="2000">
                <a:solidFill>
                  <a:srgbClr val="525C65"/>
                </a:solidFill>
                <a:highlight>
                  <a:srgbClr val="FFFFFF"/>
                </a:highlight>
              </a:rPr>
              <a:t>Each action item in a milestone listed requires at least a due date, a description, and a checklist. </a:t>
            </a:r>
            <a:endParaRPr sz="2000">
              <a:solidFill>
                <a:srgbClr val="525C6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2200">
              <a:solidFill>
                <a:srgbClr val="525C65"/>
              </a:solidFill>
              <a:highlight>
                <a:srgbClr val="FFFFFF"/>
              </a:highlight>
            </a:endParaRPr>
          </a:p>
          <a:p>
            <a:pPr indent="0" lvl="0" marL="0" rtl="0" algn="l">
              <a:lnSpc>
                <a:spcPct val="115000"/>
              </a:lnSpc>
              <a:spcBef>
                <a:spcPts val="0"/>
              </a:spcBef>
              <a:spcAft>
                <a:spcPts val="0"/>
              </a:spcAft>
              <a:buNone/>
            </a:pPr>
            <a:r>
              <a:t/>
            </a:r>
            <a:endParaRPr sz="2200">
              <a:solidFill>
                <a:srgbClr val="525C65"/>
              </a:solidFill>
              <a:highlight>
                <a:srgbClr val="FFFFFF"/>
              </a:highlight>
            </a:endParaRPr>
          </a:p>
        </p:txBody>
      </p:sp>
      <p:pic>
        <p:nvPicPr>
          <p:cNvPr id="195" name="Google Shape;195;p41"/>
          <p:cNvPicPr preferRelativeResize="0"/>
          <p:nvPr/>
        </p:nvPicPr>
        <p:blipFill rotWithShape="1">
          <a:blip r:embed="rId4">
            <a:alphaModFix/>
          </a:blip>
          <a:srcRect b="11823" l="18073" r="14486" t="20988"/>
          <a:stretch/>
        </p:blipFill>
        <p:spPr>
          <a:xfrm>
            <a:off x="374375" y="7823200"/>
            <a:ext cx="7023750" cy="1749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Trello Board</a:t>
            </a:r>
            <a:endParaRPr b="1"/>
          </a:p>
        </p:txBody>
      </p:sp>
      <p:sp>
        <p:nvSpPr>
          <p:cNvPr id="201" name="Google Shape;201;p42"/>
          <p:cNvSpPr txBox="1"/>
          <p:nvPr>
            <p:ph idx="1" type="body"/>
          </p:nvPr>
        </p:nvSpPr>
        <p:spPr>
          <a:xfrm>
            <a:off x="264950" y="1990175"/>
            <a:ext cx="7242600" cy="14850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0"/>
              </a:spcBef>
              <a:spcAft>
                <a:spcPts val="0"/>
              </a:spcAft>
              <a:buClr>
                <a:schemeClr val="dk1"/>
              </a:buClr>
              <a:buSzPts val="1100"/>
              <a:buFont typeface="Arial"/>
              <a:buNone/>
            </a:pPr>
            <a:r>
              <a:rPr lang="en" sz="2000">
                <a:solidFill>
                  <a:srgbClr val="2E3D49"/>
                </a:solidFill>
                <a:highlight>
                  <a:schemeClr val="lt1"/>
                </a:highlight>
              </a:rPr>
              <a:t>Please include the following information for your Trello board: </a:t>
            </a:r>
            <a:endParaRPr sz="2000">
              <a:solidFill>
                <a:srgbClr val="2E3D49"/>
              </a:solidFill>
              <a:highlight>
                <a:schemeClr val="lt1"/>
              </a:highlight>
            </a:endParaRPr>
          </a:p>
          <a:p>
            <a:pPr indent="0" lvl="0" marL="0" rtl="0" algn="l">
              <a:lnSpc>
                <a:spcPct val="160000"/>
              </a:lnSpc>
              <a:spcBef>
                <a:spcPts val="0"/>
              </a:spcBef>
              <a:spcAft>
                <a:spcPts val="0"/>
              </a:spcAft>
              <a:buSzPts val="1100"/>
              <a:buNone/>
            </a:pPr>
            <a:r>
              <a:t/>
            </a:r>
            <a:endParaRPr sz="1800">
              <a:solidFill>
                <a:srgbClr val="525C65"/>
              </a:solidFill>
              <a:highlight>
                <a:schemeClr val="lt1"/>
              </a:highlight>
            </a:endParaRPr>
          </a:p>
          <a:p>
            <a:pPr indent="0" lvl="0" marL="0" rtl="0" algn="l">
              <a:lnSpc>
                <a:spcPct val="160000"/>
              </a:lnSpc>
              <a:spcBef>
                <a:spcPts val="0"/>
              </a:spcBef>
              <a:spcAft>
                <a:spcPts val="0"/>
              </a:spcAft>
              <a:buSzPts val="1100"/>
              <a:buNone/>
            </a:pPr>
            <a:r>
              <a:rPr lang="en" sz="1800">
                <a:solidFill>
                  <a:srgbClr val="525C65"/>
                </a:solidFill>
                <a:highlight>
                  <a:schemeClr val="lt1"/>
                </a:highlight>
              </a:rPr>
              <a:t>A link to your public Trello board should be provided here: </a:t>
            </a:r>
            <a:endParaRPr sz="1800">
              <a:solidFill>
                <a:srgbClr val="525C65"/>
              </a:solidFill>
              <a:highlight>
                <a:schemeClr val="lt1"/>
              </a:highlight>
            </a:endParaRPr>
          </a:p>
          <a:p>
            <a:pPr indent="0" lvl="0" marL="0" rtl="0" algn="l">
              <a:lnSpc>
                <a:spcPct val="160000"/>
              </a:lnSpc>
              <a:spcBef>
                <a:spcPts val="0"/>
              </a:spcBef>
              <a:spcAft>
                <a:spcPts val="0"/>
              </a:spcAft>
              <a:buSzPts val="1100"/>
              <a:buNone/>
            </a:pPr>
            <a:r>
              <a:rPr b="1" lang="en" sz="1800">
                <a:solidFill>
                  <a:srgbClr val="525C65"/>
                </a:solidFill>
                <a:highlight>
                  <a:schemeClr val="lt1"/>
                </a:highlight>
                <a:latin typeface="Open Sans"/>
                <a:ea typeface="Open Sans"/>
                <a:cs typeface="Open Sans"/>
                <a:sym typeface="Open Sans"/>
              </a:rPr>
              <a:t>[Link to Trello board]</a:t>
            </a:r>
            <a:endParaRPr b="1" sz="1800">
              <a:solidFill>
                <a:srgbClr val="525C65"/>
              </a:solidFill>
              <a:highlight>
                <a:schemeClr val="lt1"/>
              </a:highlight>
              <a:latin typeface="Open Sans"/>
              <a:ea typeface="Open Sans"/>
              <a:cs typeface="Open Sans"/>
              <a:sym typeface="Open Sans"/>
            </a:endParaRPr>
          </a:p>
          <a:p>
            <a:pPr indent="0" lvl="0" marL="0" rtl="0" algn="l">
              <a:lnSpc>
                <a:spcPct val="160000"/>
              </a:lnSpc>
              <a:spcBef>
                <a:spcPts val="0"/>
              </a:spcBef>
              <a:spcAft>
                <a:spcPts val="0"/>
              </a:spcAft>
              <a:buSzPts val="1100"/>
              <a:buNone/>
            </a:pPr>
            <a:r>
              <a:t/>
            </a:r>
            <a:endParaRPr sz="1800">
              <a:solidFill>
                <a:srgbClr val="525C65"/>
              </a:solidFill>
              <a:highlight>
                <a:schemeClr val="lt1"/>
              </a:highlight>
            </a:endParaRPr>
          </a:p>
          <a:p>
            <a:pPr indent="0" lvl="0" marL="0" rtl="0" algn="l">
              <a:lnSpc>
                <a:spcPct val="160000"/>
              </a:lnSpc>
              <a:spcBef>
                <a:spcPts val="0"/>
              </a:spcBef>
              <a:spcAft>
                <a:spcPts val="0"/>
              </a:spcAft>
              <a:buSzPts val="1100"/>
              <a:buNone/>
            </a:pPr>
            <a:r>
              <a:t/>
            </a:r>
            <a:endParaRPr sz="1600">
              <a:solidFill>
                <a:srgbClr val="525C65"/>
              </a:solidFill>
              <a:highlight>
                <a:schemeClr val="lt1"/>
              </a:highlight>
            </a:endParaRPr>
          </a:p>
          <a:p>
            <a:pPr indent="0" lvl="0" marL="0" rtl="0" algn="l">
              <a:lnSpc>
                <a:spcPct val="160000"/>
              </a:lnSpc>
              <a:spcBef>
                <a:spcPts val="0"/>
              </a:spcBef>
              <a:spcAft>
                <a:spcPts val="0"/>
              </a:spcAft>
              <a:buSzPts val="1100"/>
              <a:buNone/>
            </a:pPr>
            <a:r>
              <a:t/>
            </a:r>
            <a:endParaRPr sz="1600">
              <a:solidFill>
                <a:srgbClr val="525C65"/>
              </a:solidFill>
              <a:highlight>
                <a:schemeClr val="lt1"/>
              </a:highlight>
            </a:endParaRPr>
          </a:p>
          <a:p>
            <a:pPr indent="0" lvl="0" marL="0" rtl="0" algn="l">
              <a:lnSpc>
                <a:spcPct val="160000"/>
              </a:lnSpc>
              <a:spcBef>
                <a:spcPts val="0"/>
              </a:spcBef>
              <a:spcAft>
                <a:spcPts val="0"/>
              </a:spcAft>
              <a:buClr>
                <a:schemeClr val="dk1"/>
              </a:buClr>
              <a:buSzPts val="1100"/>
              <a:buFont typeface="Arial"/>
              <a:buNone/>
            </a:pPr>
            <a:r>
              <a:t/>
            </a:r>
            <a:endParaRPr sz="1600">
              <a:solidFill>
                <a:srgbClr val="525C65"/>
              </a:solidFill>
              <a:highlight>
                <a:schemeClr val="lt1"/>
              </a:highlight>
            </a:endParaRPr>
          </a:p>
          <a:p>
            <a:pPr indent="0" lvl="0" marL="0" rtl="0" algn="l">
              <a:lnSpc>
                <a:spcPct val="160000"/>
              </a:lnSpc>
              <a:spcBef>
                <a:spcPts val="0"/>
              </a:spcBef>
              <a:spcAft>
                <a:spcPts val="0"/>
              </a:spcAft>
              <a:buSzPts val="3000"/>
              <a:buNone/>
            </a:pPr>
            <a:r>
              <a:t/>
            </a:r>
            <a:endParaRPr sz="1600">
              <a:solidFill>
                <a:srgbClr val="525C65"/>
              </a:solidFill>
              <a:highlight>
                <a:schemeClr val="lt1"/>
              </a:highlight>
            </a:endParaRPr>
          </a:p>
          <a:p>
            <a:pPr indent="0" lvl="0" marL="0" rtl="0" algn="l">
              <a:lnSpc>
                <a:spcPct val="160000"/>
              </a:lnSpc>
              <a:spcBef>
                <a:spcPts val="1100"/>
              </a:spcBef>
              <a:spcAft>
                <a:spcPts val="1100"/>
              </a:spcAft>
              <a:buSzPts val="3000"/>
              <a:buNone/>
            </a:pPr>
            <a:r>
              <a:t/>
            </a:r>
            <a:endParaRPr sz="1400">
              <a:solidFill>
                <a:srgbClr val="525C65"/>
              </a:solidFill>
              <a:highlight>
                <a:schemeClr val="lt1"/>
              </a:highlight>
            </a:endParaRPr>
          </a:p>
        </p:txBody>
      </p:sp>
      <p:sp>
        <p:nvSpPr>
          <p:cNvPr id="202" name="Google Shape;202;p42"/>
          <p:cNvSpPr txBox="1"/>
          <p:nvPr/>
        </p:nvSpPr>
        <p:spPr>
          <a:xfrm>
            <a:off x="412700" y="5049875"/>
            <a:ext cx="6947100" cy="4063500"/>
          </a:xfrm>
          <a:prstGeom prst="rect">
            <a:avLst/>
          </a:prstGeom>
          <a:noFill/>
          <a:ln cap="flat" cmpd="sng" w="9525">
            <a:solidFill>
              <a:srgbClr val="2015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a:p>
            <a:pPr indent="0" lvl="0" marL="0" rtl="0" algn="ctr">
              <a:spcBef>
                <a:spcPts val="0"/>
              </a:spcBef>
              <a:spcAft>
                <a:spcPts val="0"/>
              </a:spcAft>
              <a:buNone/>
            </a:pPr>
            <a:r>
              <a:t/>
            </a:r>
            <a:endParaRPr>
              <a:latin typeface="Open Sans Light"/>
              <a:ea typeface="Open Sans Light"/>
              <a:cs typeface="Open Sans Light"/>
              <a:sym typeface="Open Sans Light"/>
            </a:endParaRPr>
          </a:p>
          <a:p>
            <a:pPr indent="0" lvl="0" marL="0" rtl="0" algn="ctr">
              <a:spcBef>
                <a:spcPts val="0"/>
              </a:spcBef>
              <a:spcAft>
                <a:spcPts val="0"/>
              </a:spcAft>
              <a:buNone/>
            </a:pPr>
            <a:r>
              <a:t/>
            </a:r>
            <a:endParaRPr>
              <a:latin typeface="Open Sans Light"/>
              <a:ea typeface="Open Sans Light"/>
              <a:cs typeface="Open Sans Light"/>
              <a:sym typeface="Open Sans Light"/>
            </a:endParaRPr>
          </a:p>
          <a:p>
            <a:pPr indent="0" lvl="0" marL="0" rtl="0" algn="ctr">
              <a:spcBef>
                <a:spcPts val="0"/>
              </a:spcBef>
              <a:spcAft>
                <a:spcPts val="0"/>
              </a:spcAft>
              <a:buNone/>
            </a:pPr>
            <a:r>
              <a:t/>
            </a:r>
            <a:endParaRPr>
              <a:latin typeface="Open Sans Light"/>
              <a:ea typeface="Open Sans Light"/>
              <a:cs typeface="Open Sans Light"/>
              <a:sym typeface="Open Sans Light"/>
            </a:endParaRPr>
          </a:p>
          <a:p>
            <a:pPr indent="0" lvl="0" marL="0" rtl="0" algn="ctr">
              <a:spcBef>
                <a:spcPts val="0"/>
              </a:spcBef>
              <a:spcAft>
                <a:spcPts val="0"/>
              </a:spcAft>
              <a:buNone/>
            </a:pPr>
            <a:r>
              <a:t/>
            </a:r>
            <a:endParaRPr>
              <a:latin typeface="Open Sans Light"/>
              <a:ea typeface="Open Sans Light"/>
              <a:cs typeface="Open Sans Light"/>
              <a:sym typeface="Open Sans Light"/>
            </a:endParaRPr>
          </a:p>
          <a:p>
            <a:pPr indent="0" lvl="0" marL="0" rtl="0" algn="ctr">
              <a:spcBef>
                <a:spcPts val="0"/>
              </a:spcBef>
              <a:spcAft>
                <a:spcPts val="0"/>
              </a:spcAft>
              <a:buNone/>
            </a:pPr>
            <a:r>
              <a:t/>
            </a:r>
            <a:endParaRPr>
              <a:latin typeface="Open Sans Light"/>
              <a:ea typeface="Open Sans Light"/>
              <a:cs typeface="Open Sans Light"/>
              <a:sym typeface="Open Sans Light"/>
            </a:endParaRPr>
          </a:p>
          <a:p>
            <a:pPr indent="0" lvl="0" marL="0" rtl="0" algn="ctr">
              <a:spcBef>
                <a:spcPts val="0"/>
              </a:spcBef>
              <a:spcAft>
                <a:spcPts val="0"/>
              </a:spcAft>
              <a:buNone/>
            </a:pPr>
            <a:r>
              <a:t/>
            </a:r>
            <a:endParaRPr>
              <a:latin typeface="Open Sans Light"/>
              <a:ea typeface="Open Sans Light"/>
              <a:cs typeface="Open Sans Light"/>
              <a:sym typeface="Open Sans Light"/>
            </a:endParaRPr>
          </a:p>
          <a:p>
            <a:pPr indent="0" lvl="0" marL="0" rtl="0" algn="ctr">
              <a:spcBef>
                <a:spcPts val="0"/>
              </a:spcBef>
              <a:spcAft>
                <a:spcPts val="0"/>
              </a:spcAft>
              <a:buNone/>
            </a:pPr>
            <a:r>
              <a:t/>
            </a:r>
            <a:endParaRPr>
              <a:latin typeface="Open Sans Light"/>
              <a:ea typeface="Open Sans Light"/>
              <a:cs typeface="Open Sans Light"/>
              <a:sym typeface="Open Sans Light"/>
            </a:endParaRPr>
          </a:p>
          <a:p>
            <a:pPr indent="0" lvl="0" marL="0" rtl="0" algn="ctr">
              <a:spcBef>
                <a:spcPts val="0"/>
              </a:spcBef>
              <a:spcAft>
                <a:spcPts val="0"/>
              </a:spcAft>
              <a:buNone/>
            </a:pPr>
            <a:r>
              <a:t/>
            </a:r>
            <a:endParaRPr>
              <a:latin typeface="Open Sans Light"/>
              <a:ea typeface="Open Sans Light"/>
              <a:cs typeface="Open Sans Light"/>
              <a:sym typeface="Open Sans Light"/>
            </a:endParaRPr>
          </a:p>
          <a:p>
            <a:pPr indent="0" lvl="0" marL="0" rtl="0" algn="ctr">
              <a:spcBef>
                <a:spcPts val="0"/>
              </a:spcBef>
              <a:spcAft>
                <a:spcPts val="0"/>
              </a:spcAft>
              <a:buNone/>
            </a:pPr>
            <a:r>
              <a:rPr lang="en">
                <a:latin typeface="Open Sans Light"/>
                <a:ea typeface="Open Sans Light"/>
                <a:cs typeface="Open Sans Light"/>
                <a:sym typeface="Open Sans Light"/>
              </a:rPr>
              <a:t>Paste screenshot here</a:t>
            </a:r>
            <a:endParaRPr>
              <a:latin typeface="Open Sans Light"/>
              <a:ea typeface="Open Sans Light"/>
              <a:cs typeface="Open Sans Light"/>
              <a:sym typeface="Open Sans Light"/>
            </a:endParaRPr>
          </a:p>
          <a:p>
            <a:pPr indent="0" lvl="0" marL="0" rtl="0" algn="ctr">
              <a:spcBef>
                <a:spcPts val="0"/>
              </a:spcBef>
              <a:spcAft>
                <a:spcPts val="0"/>
              </a:spcAft>
              <a:buNone/>
            </a:pPr>
            <a:r>
              <a:t/>
            </a:r>
            <a:endParaRPr>
              <a:latin typeface="Open Sans Light"/>
              <a:ea typeface="Open Sans Light"/>
              <a:cs typeface="Open Sans Light"/>
              <a:sym typeface="Open Sans Light"/>
            </a:endParaRPr>
          </a:p>
          <a:p>
            <a:pPr indent="0" lvl="0" marL="0" rtl="0" algn="ctr">
              <a:spcBef>
                <a:spcPts val="0"/>
              </a:spcBef>
              <a:spcAft>
                <a:spcPts val="0"/>
              </a:spcAft>
              <a:buNone/>
            </a:pPr>
            <a:r>
              <a:t/>
            </a:r>
            <a:endParaRPr>
              <a:latin typeface="Open Sans Light"/>
              <a:ea typeface="Open Sans Light"/>
              <a:cs typeface="Open Sans Light"/>
              <a:sym typeface="Open Sans Light"/>
            </a:endParaRPr>
          </a:p>
          <a:p>
            <a:pPr indent="0" lvl="0" marL="0" rtl="0" algn="ctr">
              <a:spcBef>
                <a:spcPts val="0"/>
              </a:spcBef>
              <a:spcAft>
                <a:spcPts val="0"/>
              </a:spcAft>
              <a:buNone/>
            </a:pPr>
            <a:r>
              <a:t/>
            </a:r>
            <a:endParaRPr>
              <a:latin typeface="Open Sans Light"/>
              <a:ea typeface="Open Sans Light"/>
              <a:cs typeface="Open Sans Light"/>
              <a:sym typeface="Open Sans Light"/>
            </a:endParaRPr>
          </a:p>
          <a:p>
            <a:pPr indent="0" lvl="0" marL="0" rtl="0" algn="ctr">
              <a:spcBef>
                <a:spcPts val="0"/>
              </a:spcBef>
              <a:spcAft>
                <a:spcPts val="0"/>
              </a:spcAft>
              <a:buNone/>
            </a:pPr>
            <a:r>
              <a:t/>
            </a:r>
            <a:endParaRPr>
              <a:latin typeface="Open Sans Light"/>
              <a:ea typeface="Open Sans Light"/>
              <a:cs typeface="Open Sans Light"/>
              <a:sym typeface="Open Sans Light"/>
            </a:endParaRPr>
          </a:p>
          <a:p>
            <a:pPr indent="0" lvl="0" marL="0" rtl="0" algn="ctr">
              <a:spcBef>
                <a:spcPts val="0"/>
              </a:spcBef>
              <a:spcAft>
                <a:spcPts val="0"/>
              </a:spcAft>
              <a:buNone/>
            </a:pPr>
            <a:r>
              <a:t/>
            </a:r>
            <a:endParaRPr>
              <a:latin typeface="Open Sans Light"/>
              <a:ea typeface="Open Sans Light"/>
              <a:cs typeface="Open Sans Light"/>
              <a:sym typeface="Open Sans Light"/>
            </a:endParaRPr>
          </a:p>
          <a:p>
            <a:pPr indent="0" lvl="0" marL="0" rtl="0" algn="l">
              <a:spcBef>
                <a:spcPts val="0"/>
              </a:spcBef>
              <a:spcAft>
                <a:spcPts val="0"/>
              </a:spcAft>
              <a:buNone/>
            </a:pPr>
            <a:r>
              <a:t/>
            </a:r>
            <a:endParaRPr>
              <a:latin typeface="Open Sans Light"/>
              <a:ea typeface="Open Sans Light"/>
              <a:cs typeface="Open Sans Light"/>
              <a:sym typeface="Open Sans Light"/>
            </a:endParaRPr>
          </a:p>
          <a:p>
            <a:pPr indent="0" lvl="0" marL="0" rtl="0" algn="ctr">
              <a:spcBef>
                <a:spcPts val="0"/>
              </a:spcBef>
              <a:spcAft>
                <a:spcPts val="0"/>
              </a:spcAft>
              <a:buNone/>
            </a:pPr>
            <a:r>
              <a:t/>
            </a:r>
            <a:endParaRPr>
              <a:latin typeface="Open Sans Light"/>
              <a:ea typeface="Open Sans Light"/>
              <a:cs typeface="Open Sans Light"/>
              <a:sym typeface="Open Sans Light"/>
            </a:endParaRPr>
          </a:p>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203" name="Google Shape;203;p42"/>
          <p:cNvSpPr txBox="1"/>
          <p:nvPr/>
        </p:nvSpPr>
        <p:spPr>
          <a:xfrm>
            <a:off x="264950" y="4231938"/>
            <a:ext cx="6947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2E3D49"/>
                </a:solidFill>
                <a:latin typeface="Open Sans Light"/>
                <a:ea typeface="Open Sans Light"/>
                <a:cs typeface="Open Sans Light"/>
                <a:sym typeface="Open Sans Light"/>
              </a:rPr>
              <a:t>Include a screenshot of the board below: </a:t>
            </a:r>
            <a:endParaRPr sz="1800">
              <a:solidFill>
                <a:srgbClr val="2E3D49"/>
              </a:solidFill>
              <a:latin typeface="Open Sans Light"/>
              <a:ea typeface="Open Sans Light"/>
              <a:cs typeface="Open Sans Light"/>
              <a:sym typeface="Open Sans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5FF"/>
        </a:solidFill>
      </p:bgPr>
    </p:bg>
    <p:spTree>
      <p:nvGrpSpPr>
        <p:cNvPr id="207" name="Shape 207"/>
        <p:cNvGrpSpPr/>
        <p:nvPr/>
      </p:nvGrpSpPr>
      <p:grpSpPr>
        <a:xfrm>
          <a:off x="0" y="0"/>
          <a:ext cx="0" cy="0"/>
          <a:chOff x="0" y="0"/>
          <a:chExt cx="0" cy="0"/>
        </a:xfrm>
      </p:grpSpPr>
      <p:sp>
        <p:nvSpPr>
          <p:cNvPr id="208" name="Google Shape;208;p43"/>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chemeClr val="lt1"/>
              </a:buClr>
              <a:buSzPts val="3000"/>
              <a:buFont typeface="Open Sans"/>
              <a:buNone/>
            </a:pPr>
            <a:r>
              <a:rPr b="1" i="0" lang="en" sz="3000" u="none" cap="none" strike="noStrike">
                <a:solidFill>
                  <a:schemeClr val="lt1"/>
                </a:solidFill>
                <a:latin typeface="Open Sans"/>
                <a:ea typeface="Open Sans"/>
                <a:cs typeface="Open Sans"/>
                <a:sym typeface="Open Sans"/>
              </a:rPr>
              <a:t>Part </a:t>
            </a:r>
            <a:r>
              <a:rPr b="1" lang="en" sz="3000">
                <a:solidFill>
                  <a:schemeClr val="lt1"/>
                </a:solidFill>
                <a:latin typeface="Open Sans"/>
                <a:ea typeface="Open Sans"/>
                <a:cs typeface="Open Sans"/>
                <a:sym typeface="Open Sans"/>
              </a:rPr>
              <a:t>4</a:t>
            </a:r>
            <a:endParaRPr b="1" i="0" sz="3000" u="none" cap="none" strike="noStrike">
              <a:solidFill>
                <a:schemeClr val="lt1"/>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Invoice and Payment Options</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2000"/>
              <a:buFont typeface="Open Sans"/>
              <a:buNone/>
            </a:pPr>
            <a:r>
              <a:t/>
            </a:r>
            <a:endParaRPr b="0" i="0" sz="2000" u="none" cap="none" strike="noStrike">
              <a:solidFill>
                <a:srgbClr val="000000"/>
              </a:solidFill>
              <a:latin typeface="Arial"/>
              <a:ea typeface="Arial"/>
              <a:cs typeface="Arial"/>
              <a:sym typeface="Arial"/>
            </a:endParaRPr>
          </a:p>
        </p:txBody>
      </p:sp>
      <p:sp>
        <p:nvSpPr>
          <p:cNvPr id="209" name="Google Shape;209;p43"/>
          <p:cNvSpPr/>
          <p:nvPr/>
        </p:nvSpPr>
        <p:spPr>
          <a:xfrm>
            <a:off x="3582591" y="3663029"/>
            <a:ext cx="607200" cy="74400"/>
          </a:xfrm>
          <a:prstGeom prst="rect">
            <a:avLst/>
          </a:prstGeom>
          <a:solidFill>
            <a:srgbClr val="DBE2E8"/>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4"/>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Invoice and Payment Options</a:t>
            </a:r>
            <a:endParaRPr/>
          </a:p>
        </p:txBody>
      </p:sp>
      <p:sp>
        <p:nvSpPr>
          <p:cNvPr id="215" name="Google Shape;215;p44"/>
          <p:cNvSpPr txBox="1"/>
          <p:nvPr>
            <p:ph idx="1" type="body"/>
          </p:nvPr>
        </p:nvSpPr>
        <p:spPr>
          <a:xfrm>
            <a:off x="264950" y="1990189"/>
            <a:ext cx="7242600" cy="53298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2200">
                <a:solidFill>
                  <a:srgbClr val="525C65"/>
                </a:solidFill>
                <a:highlight>
                  <a:srgbClr val="FFFFFF"/>
                </a:highlight>
              </a:rPr>
              <a:t>Invoice the client by using a provided invoicing template. The following items need to be included:</a:t>
            </a:r>
            <a:endParaRPr sz="2200">
              <a:solidFill>
                <a:srgbClr val="525C65"/>
              </a:solidFill>
              <a:highlight>
                <a:srgbClr val="FFFFFF"/>
              </a:highlight>
            </a:endParaRPr>
          </a:p>
          <a:p>
            <a:pPr indent="-298450" lvl="0" marL="457200" rtl="0" algn="l">
              <a:spcBef>
                <a:spcPts val="1200"/>
              </a:spcBef>
              <a:spcAft>
                <a:spcPts val="0"/>
              </a:spcAft>
              <a:buClr>
                <a:schemeClr val="dk1"/>
              </a:buClr>
              <a:buSzPts val="1100"/>
              <a:buFont typeface="Arial"/>
              <a:buChar char="●"/>
            </a:pPr>
            <a:r>
              <a:rPr lang="en" sz="2200">
                <a:solidFill>
                  <a:srgbClr val="525C65"/>
                </a:solidFill>
                <a:highlight>
                  <a:srgbClr val="FFFFFF"/>
                </a:highlight>
              </a:rPr>
              <a:t>Name and address of the freelancer</a:t>
            </a:r>
            <a:endParaRPr sz="2200">
              <a:solidFill>
                <a:srgbClr val="525C65"/>
              </a:solidFill>
              <a:highlight>
                <a:srgbClr val="FFFFFF"/>
              </a:highlight>
            </a:endParaRPr>
          </a:p>
          <a:p>
            <a:pPr indent="-298450" lvl="0" marL="457200" rtl="0" algn="l">
              <a:spcBef>
                <a:spcPts val="0"/>
              </a:spcBef>
              <a:spcAft>
                <a:spcPts val="0"/>
              </a:spcAft>
              <a:buClr>
                <a:schemeClr val="dk1"/>
              </a:buClr>
              <a:buSzPts val="1100"/>
              <a:buFont typeface="Arial"/>
              <a:buChar char="●"/>
            </a:pPr>
            <a:r>
              <a:rPr lang="en" sz="2200">
                <a:solidFill>
                  <a:srgbClr val="525C65"/>
                </a:solidFill>
                <a:highlight>
                  <a:srgbClr val="FFFFFF"/>
                </a:highlight>
              </a:rPr>
              <a:t>Name and address of the client/recipient</a:t>
            </a:r>
            <a:endParaRPr sz="2200">
              <a:solidFill>
                <a:srgbClr val="525C65"/>
              </a:solidFill>
              <a:highlight>
                <a:srgbClr val="FFFFFF"/>
              </a:highlight>
            </a:endParaRPr>
          </a:p>
          <a:p>
            <a:pPr indent="-298450" lvl="0" marL="457200" rtl="0" algn="l">
              <a:spcBef>
                <a:spcPts val="0"/>
              </a:spcBef>
              <a:spcAft>
                <a:spcPts val="0"/>
              </a:spcAft>
              <a:buClr>
                <a:schemeClr val="dk1"/>
              </a:buClr>
              <a:buSzPts val="1100"/>
              <a:buFont typeface="Arial"/>
              <a:buChar char="●"/>
            </a:pPr>
            <a:r>
              <a:rPr lang="en" sz="2200">
                <a:solidFill>
                  <a:srgbClr val="525C65"/>
                </a:solidFill>
                <a:highlight>
                  <a:srgbClr val="FFFFFF"/>
                </a:highlight>
              </a:rPr>
              <a:t>Invoice number, date issued, and date of when payment is due</a:t>
            </a:r>
            <a:endParaRPr sz="2200">
              <a:solidFill>
                <a:srgbClr val="525C65"/>
              </a:solidFill>
              <a:highlight>
                <a:srgbClr val="FFFFFF"/>
              </a:highlight>
            </a:endParaRPr>
          </a:p>
          <a:p>
            <a:pPr indent="-298450" lvl="0" marL="457200" rtl="0" algn="l">
              <a:spcBef>
                <a:spcPts val="0"/>
              </a:spcBef>
              <a:spcAft>
                <a:spcPts val="0"/>
              </a:spcAft>
              <a:buClr>
                <a:schemeClr val="dk1"/>
              </a:buClr>
              <a:buSzPts val="1100"/>
              <a:buFont typeface="Arial"/>
              <a:buChar char="●"/>
            </a:pPr>
            <a:r>
              <a:rPr lang="en" sz="2200">
                <a:solidFill>
                  <a:srgbClr val="525C65"/>
                </a:solidFill>
                <a:highlight>
                  <a:srgbClr val="FFFFFF"/>
                </a:highlight>
              </a:rPr>
              <a:t>Itemized services rendered, as well as amount of hours worked, with cost of work done per hour, and the total cost per service based on the hours worked and hourly rate for the service.</a:t>
            </a:r>
            <a:endParaRPr sz="2200">
              <a:solidFill>
                <a:srgbClr val="525C65"/>
              </a:solidFill>
              <a:highlight>
                <a:srgbClr val="FFFFFF"/>
              </a:highlight>
            </a:endParaRPr>
          </a:p>
          <a:p>
            <a:pPr indent="-298450" lvl="0" marL="457200" rtl="0" algn="l">
              <a:spcBef>
                <a:spcPts val="0"/>
              </a:spcBef>
              <a:spcAft>
                <a:spcPts val="0"/>
              </a:spcAft>
              <a:buClr>
                <a:schemeClr val="dk1"/>
              </a:buClr>
              <a:buSzPts val="1100"/>
              <a:buFont typeface="Arial"/>
              <a:buChar char="●"/>
            </a:pPr>
            <a:r>
              <a:rPr lang="en" sz="2200">
                <a:solidFill>
                  <a:srgbClr val="525C65"/>
                </a:solidFill>
                <a:highlight>
                  <a:srgbClr val="FFFFFF"/>
                </a:highlight>
              </a:rPr>
              <a:t>Total cost of all work performed.</a:t>
            </a:r>
            <a:endParaRPr sz="2200">
              <a:solidFill>
                <a:srgbClr val="525C65"/>
              </a:solidFill>
              <a:highlight>
                <a:srgbClr val="FFFFFF"/>
              </a:highlight>
            </a:endParaRPr>
          </a:p>
          <a:p>
            <a:pPr indent="-298450" lvl="0" marL="457200" rtl="0" algn="l">
              <a:spcBef>
                <a:spcPts val="0"/>
              </a:spcBef>
              <a:spcAft>
                <a:spcPts val="0"/>
              </a:spcAft>
              <a:buClr>
                <a:schemeClr val="dk1"/>
              </a:buClr>
              <a:buSzPts val="1100"/>
              <a:buFont typeface="Arial"/>
              <a:buChar char="●"/>
            </a:pPr>
            <a:r>
              <a:rPr lang="en" sz="2200">
                <a:solidFill>
                  <a:srgbClr val="525C65"/>
                </a:solidFill>
                <a:highlight>
                  <a:srgbClr val="FFFFFF"/>
                </a:highlight>
              </a:rPr>
              <a:t>Payment options including what payment methods are accepted and how the client can pay for services rendered</a:t>
            </a:r>
            <a:endParaRPr sz="2200">
              <a:solidFill>
                <a:srgbClr val="525C65"/>
              </a:solidFill>
              <a:highlight>
                <a:srgbClr val="FFFFFF"/>
              </a:highlight>
            </a:endParaRPr>
          </a:p>
          <a:p>
            <a:pPr indent="0" lvl="0" marL="0" rtl="0" algn="l">
              <a:lnSpc>
                <a:spcPct val="115000"/>
              </a:lnSpc>
              <a:spcBef>
                <a:spcPts val="1200"/>
              </a:spcBef>
              <a:spcAft>
                <a:spcPts val="0"/>
              </a:spcAft>
              <a:buNone/>
            </a:pPr>
            <a:r>
              <a:t/>
            </a:r>
            <a:endParaRPr sz="2200">
              <a:solidFill>
                <a:srgbClr val="525C65"/>
              </a:solidFill>
              <a:highlight>
                <a:srgbClr val="FFFFFF"/>
              </a:highlight>
            </a:endParaRPr>
          </a:p>
          <a:p>
            <a:pPr indent="0" lvl="0" marL="0" rtl="0" algn="l">
              <a:lnSpc>
                <a:spcPct val="115000"/>
              </a:lnSpc>
              <a:spcBef>
                <a:spcPts val="0"/>
              </a:spcBef>
              <a:spcAft>
                <a:spcPts val="0"/>
              </a:spcAft>
              <a:buNone/>
            </a:pPr>
            <a:r>
              <a:t/>
            </a:r>
            <a:endParaRPr sz="2200">
              <a:solidFill>
                <a:srgbClr val="525C65"/>
              </a:solidFill>
              <a:highlight>
                <a:srgbClr val="FFFFFF"/>
              </a:highlight>
            </a:endParaRPr>
          </a:p>
        </p:txBody>
      </p:sp>
      <p:pic>
        <p:nvPicPr>
          <p:cNvPr id="216" name="Google Shape;216;p44"/>
          <p:cNvPicPr preferRelativeResize="0"/>
          <p:nvPr/>
        </p:nvPicPr>
        <p:blipFill rotWithShape="1">
          <a:blip r:embed="rId3">
            <a:alphaModFix/>
          </a:blip>
          <a:srcRect b="11824" l="18073" r="14486" t="20988"/>
          <a:stretch/>
        </p:blipFill>
        <p:spPr>
          <a:xfrm>
            <a:off x="374375" y="7823200"/>
            <a:ext cx="7023750" cy="1749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How to use this Template</a:t>
            </a:r>
            <a:endParaRPr/>
          </a:p>
        </p:txBody>
      </p:sp>
      <p:sp>
        <p:nvSpPr>
          <p:cNvPr id="103" name="Google Shape;103;p27"/>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We have provided these slides as a guide to ensure that you submit all the required components to successfully complete your project. </a:t>
            </a:r>
            <a:endParaRPr sz="2200"/>
          </a:p>
          <a:p>
            <a:pPr indent="-368300" lvl="0" marL="457200" rtl="0" algn="l">
              <a:lnSpc>
                <a:spcPct val="115000"/>
              </a:lnSpc>
              <a:spcBef>
                <a:spcPts val="0"/>
              </a:spcBef>
              <a:spcAft>
                <a:spcPts val="0"/>
              </a:spcAft>
              <a:buSzPts val="2200"/>
              <a:buChar char="●"/>
            </a:pPr>
            <a:r>
              <a:rPr lang="en" sz="2200"/>
              <a:t>When presenting your project, please only think of this as a guide. We encouraged you to use creative freedom when making changes as long as the required information is present. </a:t>
            </a:r>
            <a:endParaRPr sz="2200"/>
          </a:p>
          <a:p>
            <a:pPr indent="-368300" lvl="0" marL="457200" rtl="0" algn="l">
              <a:lnSpc>
                <a:spcPct val="115000"/>
              </a:lnSpc>
              <a:spcBef>
                <a:spcPts val="0"/>
              </a:spcBef>
              <a:spcAft>
                <a:spcPts val="0"/>
              </a:spcAft>
              <a:buSzPts val="2200"/>
              <a:buChar char="●"/>
            </a:pPr>
            <a:r>
              <a:rPr lang="en" sz="2200"/>
              <a:t>Before submitting your project, don’t forget to:</a:t>
            </a:r>
            <a:endParaRPr sz="2200"/>
          </a:p>
          <a:p>
            <a:pPr indent="-368300" lvl="1" marL="914400" rtl="0" algn="l">
              <a:lnSpc>
                <a:spcPct val="115000"/>
              </a:lnSpc>
              <a:spcBef>
                <a:spcPts val="0"/>
              </a:spcBef>
              <a:spcAft>
                <a:spcPts val="0"/>
              </a:spcAft>
              <a:buSzPts val="2200"/>
              <a:buChar char="○"/>
            </a:pPr>
            <a:r>
              <a:rPr lang="en" sz="2200"/>
              <a:t>Delete this and all of the other example slides</a:t>
            </a:r>
            <a:endParaRPr sz="2200"/>
          </a:p>
          <a:p>
            <a:pPr indent="-368300" lvl="1" marL="914400" rtl="0" algn="l">
              <a:lnSpc>
                <a:spcPct val="115000"/>
              </a:lnSpc>
              <a:spcBef>
                <a:spcPts val="0"/>
              </a:spcBef>
              <a:spcAft>
                <a:spcPts val="0"/>
              </a:spcAft>
              <a:buSzPts val="2200"/>
              <a:buChar char="○"/>
            </a:pPr>
            <a:r>
              <a:rPr lang="en" sz="2200"/>
              <a:t>Convert your slide deck into a PDF</a:t>
            </a:r>
            <a:endParaRPr sz="2200"/>
          </a:p>
          <a:p>
            <a:pPr indent="-368300" lvl="1" marL="914400" rtl="0" algn="l">
              <a:lnSpc>
                <a:spcPct val="115000"/>
              </a:lnSpc>
              <a:spcBef>
                <a:spcPts val="0"/>
              </a:spcBef>
              <a:spcAft>
                <a:spcPts val="0"/>
              </a:spcAft>
              <a:buSzPts val="2200"/>
              <a:buChar char="○"/>
            </a:pPr>
            <a:r>
              <a:rPr lang="en" sz="2200"/>
              <a:t>Confirm that all required screenshots are added</a:t>
            </a:r>
            <a:endParaRPr sz="2200"/>
          </a:p>
        </p:txBody>
      </p:sp>
      <p:sp>
        <p:nvSpPr>
          <p:cNvPr id="104" name="Google Shape;104;p27"/>
          <p:cNvSpPr txBox="1"/>
          <p:nvPr/>
        </p:nvSpPr>
        <p:spPr>
          <a:xfrm>
            <a:off x="1028425" y="7749175"/>
            <a:ext cx="5652900" cy="111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0" lang="en" sz="4500" u="none" cap="none" strike="noStrike">
                <a:solidFill>
                  <a:srgbClr val="FFFFFF"/>
                </a:solidFill>
                <a:latin typeface="Open Sans"/>
                <a:ea typeface="Open Sans"/>
                <a:cs typeface="Open Sans"/>
                <a:sym typeface="Open Sans"/>
              </a:rPr>
              <a:t>Remove this slide</a:t>
            </a:r>
            <a:endParaRPr b="0" i="0" sz="4500" u="none" cap="none" strike="noStrike">
              <a:solidFill>
                <a:srgbClr val="FFFFFF"/>
              </a:solidFill>
              <a:latin typeface="Open Sans"/>
              <a:ea typeface="Open Sans"/>
              <a:cs typeface="Open Sans"/>
              <a:sym typeface="Open Sans"/>
            </a:endParaRPr>
          </a:p>
        </p:txBody>
      </p:sp>
      <p:pic>
        <p:nvPicPr>
          <p:cNvPr id="105" name="Google Shape;105;p27"/>
          <p:cNvPicPr preferRelativeResize="0"/>
          <p:nvPr/>
        </p:nvPicPr>
        <p:blipFill rotWithShape="1">
          <a:blip r:embed="rId3">
            <a:alphaModFix/>
          </a:blip>
          <a:srcRect b="11823" l="18073" r="14486" t="20988"/>
          <a:stretch/>
        </p:blipFill>
        <p:spPr>
          <a:xfrm>
            <a:off x="374375" y="7823200"/>
            <a:ext cx="7023750" cy="174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5"/>
          <p:cNvSpPr txBox="1"/>
          <p:nvPr>
            <p:ph type="title"/>
          </p:nvPr>
        </p:nvSpPr>
        <p:spPr>
          <a:xfrm>
            <a:off x="117575" y="204950"/>
            <a:ext cx="7389900" cy="11199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Clr>
                <a:schemeClr val="dk1"/>
              </a:buClr>
              <a:buSzPts val="1100"/>
              <a:buFont typeface="Arial"/>
              <a:buNone/>
            </a:pPr>
            <a:r>
              <a:rPr lang="en" sz="1200">
                <a:solidFill>
                  <a:schemeClr val="dk1"/>
                </a:solidFill>
              </a:rPr>
              <a:t>[Your Full Name or Your Company Name]</a:t>
            </a:r>
            <a:endParaRPr sz="1200">
              <a:solidFill>
                <a:schemeClr val="dk1"/>
              </a:solidFill>
            </a:endParaRPr>
          </a:p>
          <a:p>
            <a:pPr indent="0" lvl="0" marL="0" rtl="0" algn="r">
              <a:lnSpc>
                <a:spcPct val="115000"/>
              </a:lnSpc>
              <a:spcBef>
                <a:spcPts val="0"/>
              </a:spcBef>
              <a:spcAft>
                <a:spcPts val="0"/>
              </a:spcAft>
              <a:buClr>
                <a:schemeClr val="dk1"/>
              </a:buClr>
              <a:buSzPts val="1100"/>
              <a:buFont typeface="Arial"/>
              <a:buNone/>
            </a:pPr>
            <a:r>
              <a:rPr lang="en" sz="1200">
                <a:solidFill>
                  <a:schemeClr val="dk1"/>
                </a:solidFill>
              </a:rPr>
              <a:t>[Your Address or Address Your Company is Registered to]</a:t>
            </a:r>
            <a:endParaRPr sz="31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b="1" lang="en" sz="3400">
                <a:solidFill>
                  <a:schemeClr val="dk1"/>
                </a:solidFill>
              </a:rPr>
              <a:t>Invoice</a:t>
            </a:r>
            <a:endParaRPr b="1" sz="4800">
              <a:solidFill>
                <a:schemeClr val="dk1"/>
              </a:solidFill>
            </a:endParaRPr>
          </a:p>
        </p:txBody>
      </p:sp>
      <p:cxnSp>
        <p:nvCxnSpPr>
          <p:cNvPr id="222" name="Google Shape;222;p45"/>
          <p:cNvCxnSpPr/>
          <p:nvPr/>
        </p:nvCxnSpPr>
        <p:spPr>
          <a:xfrm>
            <a:off x="215425" y="1468775"/>
            <a:ext cx="7416600" cy="39300"/>
          </a:xfrm>
          <a:prstGeom prst="straightConnector1">
            <a:avLst/>
          </a:prstGeom>
          <a:noFill/>
          <a:ln cap="flat" cmpd="sng" w="19050">
            <a:solidFill>
              <a:srgbClr val="2015FF"/>
            </a:solidFill>
            <a:prstDash val="solid"/>
            <a:round/>
            <a:headEnd len="med" w="med" type="none"/>
            <a:tailEnd len="med" w="med" type="none"/>
          </a:ln>
        </p:spPr>
      </p:cxnSp>
      <p:sp>
        <p:nvSpPr>
          <p:cNvPr id="223" name="Google Shape;223;p45"/>
          <p:cNvSpPr txBox="1"/>
          <p:nvPr/>
        </p:nvSpPr>
        <p:spPr>
          <a:xfrm>
            <a:off x="117575" y="1618300"/>
            <a:ext cx="7507500" cy="3090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b="1" lang="en" sz="1500">
                <a:solidFill>
                  <a:schemeClr val="dk1"/>
                </a:solidFill>
                <a:latin typeface="Open Sans"/>
                <a:ea typeface="Open Sans"/>
                <a:cs typeface="Open Sans"/>
                <a:sym typeface="Open Sans"/>
              </a:rPr>
              <a:t>Recipient: </a:t>
            </a:r>
            <a:endParaRPr sz="15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latin typeface="Open Sans"/>
                <a:ea typeface="Open Sans"/>
                <a:cs typeface="Open Sans"/>
                <a:sym typeface="Open Sans"/>
              </a:rPr>
              <a:t>[Company/Client Name]</a:t>
            </a:r>
            <a:endParaRPr sz="15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latin typeface="Open Sans"/>
                <a:ea typeface="Open Sans"/>
                <a:cs typeface="Open Sans"/>
                <a:sym typeface="Open Sans"/>
              </a:rPr>
              <a:t>[Client Address]</a:t>
            </a:r>
            <a:endParaRPr b="1" sz="3300">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Clr>
                <a:schemeClr val="dk1"/>
              </a:buClr>
              <a:buSzPts val="1100"/>
              <a:buFont typeface="Arial"/>
              <a:buNone/>
            </a:pPr>
            <a:r>
              <a:t/>
            </a:r>
            <a:endParaRPr b="1" sz="15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b="1" lang="en" sz="1500">
                <a:solidFill>
                  <a:schemeClr val="dk1"/>
                </a:solidFill>
                <a:latin typeface="Open Sans"/>
                <a:ea typeface="Open Sans"/>
                <a:cs typeface="Open Sans"/>
                <a:sym typeface="Open Sans"/>
              </a:rPr>
              <a:t>Invoice #</a:t>
            </a:r>
            <a:r>
              <a:rPr lang="en" sz="1500">
                <a:solidFill>
                  <a:schemeClr val="dk1"/>
                </a:solidFill>
                <a:latin typeface="Open Sans"/>
                <a:ea typeface="Open Sans"/>
                <a:cs typeface="Open Sans"/>
                <a:sym typeface="Open Sans"/>
              </a:rPr>
              <a:t>: [Provide Invoice Number]</a:t>
            </a:r>
            <a:endParaRPr sz="15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b="1" lang="en" sz="1500">
                <a:solidFill>
                  <a:schemeClr val="dk1"/>
                </a:solidFill>
                <a:latin typeface="Open Sans"/>
                <a:ea typeface="Open Sans"/>
                <a:cs typeface="Open Sans"/>
                <a:sym typeface="Open Sans"/>
              </a:rPr>
              <a:t>Date issued</a:t>
            </a:r>
            <a:r>
              <a:rPr lang="en" sz="1500">
                <a:solidFill>
                  <a:schemeClr val="dk1"/>
                </a:solidFill>
                <a:latin typeface="Open Sans"/>
                <a:ea typeface="Open Sans"/>
                <a:cs typeface="Open Sans"/>
                <a:sym typeface="Open Sans"/>
              </a:rPr>
              <a:t>: [Date you’re submitting your invoice]</a:t>
            </a:r>
            <a:endParaRPr sz="15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b="1" lang="en" sz="1500">
                <a:solidFill>
                  <a:schemeClr val="dk1"/>
                </a:solidFill>
                <a:latin typeface="Open Sans"/>
                <a:ea typeface="Open Sans"/>
                <a:cs typeface="Open Sans"/>
                <a:sym typeface="Open Sans"/>
              </a:rPr>
              <a:t>Date due:</a:t>
            </a:r>
            <a:r>
              <a:rPr lang="en" sz="1500">
                <a:solidFill>
                  <a:schemeClr val="dk1"/>
                </a:solidFill>
                <a:latin typeface="Open Sans"/>
                <a:ea typeface="Open Sans"/>
                <a:cs typeface="Open Sans"/>
                <a:sym typeface="Open Sans"/>
              </a:rPr>
              <a:t> [Date you expect payment to be completed, remember this must match your initial agreement in your proposal]</a:t>
            </a:r>
            <a:endParaRPr sz="15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b="1" lang="en" sz="1700">
                <a:solidFill>
                  <a:schemeClr val="dk1"/>
                </a:solidFill>
                <a:latin typeface="Open Sans"/>
                <a:ea typeface="Open Sans"/>
                <a:cs typeface="Open Sans"/>
                <a:sym typeface="Open Sans"/>
              </a:rPr>
              <a:t>Services Rendered (Continue on next page)</a:t>
            </a:r>
            <a:endParaRPr sz="17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Light"/>
              <a:ea typeface="Open Sans Light"/>
              <a:cs typeface="Open Sans Light"/>
              <a:sym typeface="Open Sans Light"/>
            </a:endParaRPr>
          </a:p>
        </p:txBody>
      </p:sp>
      <p:graphicFrame>
        <p:nvGraphicFramePr>
          <p:cNvPr id="224" name="Google Shape;224;p45"/>
          <p:cNvGraphicFramePr/>
          <p:nvPr/>
        </p:nvGraphicFramePr>
        <p:xfrm>
          <a:off x="264900" y="4457550"/>
          <a:ext cx="3000000" cy="3000000"/>
        </p:xfrm>
        <a:graphic>
          <a:graphicData uri="http://schemas.openxmlformats.org/drawingml/2006/table">
            <a:tbl>
              <a:tblPr>
                <a:noFill/>
                <a:tableStyleId>{53D6227A-8FEB-42AE-A451-A2E36D6E7CDF}</a:tableStyleId>
              </a:tblPr>
              <a:tblGrid>
                <a:gridCol w="1865675"/>
                <a:gridCol w="2662275"/>
                <a:gridCol w="869950"/>
                <a:gridCol w="958025"/>
                <a:gridCol w="886675"/>
              </a:tblGrid>
              <a:tr h="551700">
                <a:tc>
                  <a:txBody>
                    <a:bodyPr/>
                    <a:lstStyle/>
                    <a:p>
                      <a:pPr indent="0" lvl="0" marL="0" rtl="0" algn="ctr">
                        <a:spcBef>
                          <a:spcPts val="0"/>
                        </a:spcBef>
                        <a:spcAft>
                          <a:spcPts val="0"/>
                        </a:spcAft>
                        <a:buNone/>
                      </a:pPr>
                      <a:r>
                        <a:rPr b="1" lang="en" sz="1300">
                          <a:solidFill>
                            <a:srgbClr val="FFFFFF"/>
                          </a:solidFill>
                          <a:latin typeface="Open Sans"/>
                          <a:ea typeface="Open Sans"/>
                          <a:cs typeface="Open Sans"/>
                          <a:sym typeface="Open Sans"/>
                        </a:rPr>
                        <a:t>Service</a:t>
                      </a:r>
                      <a:endParaRPr b="1" sz="1300">
                        <a:solidFill>
                          <a:srgbClr val="FFFFFF"/>
                        </a:solidFill>
                        <a:latin typeface="Open Sans"/>
                        <a:ea typeface="Open Sans"/>
                        <a:cs typeface="Open Sans"/>
                        <a:sym typeface="Open Sans"/>
                      </a:endParaRPr>
                    </a:p>
                  </a:txBody>
                  <a:tcPr marT="63500" marB="63500" marR="63500" marL="63500">
                    <a:solidFill>
                      <a:srgbClr val="2015FF"/>
                    </a:solidFill>
                  </a:tcPr>
                </a:tc>
                <a:tc>
                  <a:txBody>
                    <a:bodyPr/>
                    <a:lstStyle/>
                    <a:p>
                      <a:pPr indent="0" lvl="0" marL="0" rtl="0" algn="ctr">
                        <a:spcBef>
                          <a:spcPts val="0"/>
                        </a:spcBef>
                        <a:spcAft>
                          <a:spcPts val="0"/>
                        </a:spcAft>
                        <a:buNone/>
                      </a:pPr>
                      <a:r>
                        <a:rPr b="1" lang="en" sz="1300">
                          <a:solidFill>
                            <a:srgbClr val="FFFFFF"/>
                          </a:solidFill>
                          <a:latin typeface="Open Sans"/>
                          <a:ea typeface="Open Sans"/>
                          <a:cs typeface="Open Sans"/>
                          <a:sym typeface="Open Sans"/>
                        </a:rPr>
                        <a:t>Description of Work Done</a:t>
                      </a:r>
                      <a:endParaRPr b="1" sz="1300">
                        <a:solidFill>
                          <a:srgbClr val="FFFFFF"/>
                        </a:solidFill>
                        <a:latin typeface="Open Sans"/>
                        <a:ea typeface="Open Sans"/>
                        <a:cs typeface="Open Sans"/>
                        <a:sym typeface="Open Sans"/>
                      </a:endParaRPr>
                    </a:p>
                  </a:txBody>
                  <a:tcPr marT="63500" marB="63500" marR="63500" marL="63500">
                    <a:solidFill>
                      <a:srgbClr val="2015FF"/>
                    </a:solidFill>
                  </a:tcPr>
                </a:tc>
                <a:tc>
                  <a:txBody>
                    <a:bodyPr/>
                    <a:lstStyle/>
                    <a:p>
                      <a:pPr indent="0" lvl="0" marL="0" rtl="0" algn="ctr">
                        <a:spcBef>
                          <a:spcPts val="0"/>
                        </a:spcBef>
                        <a:spcAft>
                          <a:spcPts val="0"/>
                        </a:spcAft>
                        <a:buNone/>
                      </a:pPr>
                      <a:r>
                        <a:rPr b="1" lang="en" sz="1300">
                          <a:solidFill>
                            <a:srgbClr val="FFFFFF"/>
                          </a:solidFill>
                          <a:latin typeface="Open Sans"/>
                          <a:ea typeface="Open Sans"/>
                          <a:cs typeface="Open Sans"/>
                          <a:sym typeface="Open Sans"/>
                        </a:rPr>
                        <a:t>Hours Spent </a:t>
                      </a:r>
                      <a:endParaRPr b="1" sz="1300">
                        <a:solidFill>
                          <a:srgbClr val="FFFFFF"/>
                        </a:solidFill>
                        <a:latin typeface="Open Sans"/>
                        <a:ea typeface="Open Sans"/>
                        <a:cs typeface="Open Sans"/>
                        <a:sym typeface="Open Sans"/>
                      </a:endParaRPr>
                    </a:p>
                  </a:txBody>
                  <a:tcPr marT="63500" marB="63500" marR="63500" marL="63500">
                    <a:solidFill>
                      <a:srgbClr val="2015FF"/>
                    </a:solidFill>
                  </a:tcPr>
                </a:tc>
                <a:tc>
                  <a:txBody>
                    <a:bodyPr/>
                    <a:lstStyle/>
                    <a:p>
                      <a:pPr indent="0" lvl="0" marL="0" rtl="0" algn="ctr">
                        <a:spcBef>
                          <a:spcPts val="0"/>
                        </a:spcBef>
                        <a:spcAft>
                          <a:spcPts val="0"/>
                        </a:spcAft>
                        <a:buNone/>
                      </a:pPr>
                      <a:r>
                        <a:rPr b="1" lang="en" sz="1300">
                          <a:solidFill>
                            <a:srgbClr val="FFFFFF"/>
                          </a:solidFill>
                          <a:latin typeface="Open Sans"/>
                          <a:ea typeface="Open Sans"/>
                          <a:cs typeface="Open Sans"/>
                          <a:sym typeface="Open Sans"/>
                        </a:rPr>
                        <a:t>Amount Per Hour</a:t>
                      </a:r>
                      <a:endParaRPr b="1" sz="1300">
                        <a:solidFill>
                          <a:srgbClr val="FFFFFF"/>
                        </a:solidFill>
                        <a:latin typeface="Open Sans"/>
                        <a:ea typeface="Open Sans"/>
                        <a:cs typeface="Open Sans"/>
                        <a:sym typeface="Open Sans"/>
                      </a:endParaRPr>
                    </a:p>
                  </a:txBody>
                  <a:tcPr marT="63500" marB="63500" marR="63500" marL="63500">
                    <a:solidFill>
                      <a:srgbClr val="2015FF"/>
                    </a:solidFill>
                  </a:tcPr>
                </a:tc>
                <a:tc>
                  <a:txBody>
                    <a:bodyPr/>
                    <a:lstStyle/>
                    <a:p>
                      <a:pPr indent="0" lvl="0" marL="0" rtl="0" algn="ctr">
                        <a:spcBef>
                          <a:spcPts val="0"/>
                        </a:spcBef>
                        <a:spcAft>
                          <a:spcPts val="0"/>
                        </a:spcAft>
                        <a:buNone/>
                      </a:pPr>
                      <a:r>
                        <a:rPr b="1" lang="en" sz="1300">
                          <a:solidFill>
                            <a:srgbClr val="FFFFFF"/>
                          </a:solidFill>
                          <a:latin typeface="Open Sans"/>
                          <a:ea typeface="Open Sans"/>
                          <a:cs typeface="Open Sans"/>
                          <a:sym typeface="Open Sans"/>
                        </a:rPr>
                        <a:t>Total</a:t>
                      </a:r>
                      <a:endParaRPr b="1" sz="1300">
                        <a:solidFill>
                          <a:srgbClr val="FFFFFF"/>
                        </a:solidFill>
                        <a:latin typeface="Open Sans"/>
                        <a:ea typeface="Open Sans"/>
                        <a:cs typeface="Open Sans"/>
                        <a:sym typeface="Open Sans"/>
                      </a:endParaRPr>
                    </a:p>
                  </a:txBody>
                  <a:tcPr marT="63500" marB="63500" marR="63500" marL="63500">
                    <a:solidFill>
                      <a:srgbClr val="2015FF"/>
                    </a:solidFill>
                  </a:tcPr>
                </a:tc>
              </a:tr>
              <a:tr h="738550">
                <a:tc>
                  <a:txBody>
                    <a:bodyPr/>
                    <a:lstStyle/>
                    <a:p>
                      <a:pPr indent="0" lvl="0" marL="0" rtl="0" algn="l">
                        <a:spcBef>
                          <a:spcPts val="0"/>
                        </a:spcBef>
                        <a:spcAft>
                          <a:spcPts val="0"/>
                        </a:spcAft>
                        <a:buNone/>
                      </a:pPr>
                      <a:r>
                        <a:rPr lang="en" sz="1300">
                          <a:latin typeface="Open Sans"/>
                          <a:ea typeface="Open Sans"/>
                          <a:cs typeface="Open Sans"/>
                          <a:sym typeface="Open Sans"/>
                        </a:rPr>
                        <a:t>[Itemized service provided]</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[Clear description of service provided, be as specific as possible]</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[Amount of hours spent on service]</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[$X]</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(Hours spent) x (Amount per hour) = [$X]</a:t>
                      </a:r>
                      <a:endParaRPr sz="1300">
                        <a:latin typeface="Open Sans"/>
                        <a:ea typeface="Open Sans"/>
                        <a:cs typeface="Open Sans"/>
                        <a:sym typeface="Open Sans"/>
                      </a:endParaRPr>
                    </a:p>
                  </a:txBody>
                  <a:tcPr marT="63500" marB="63500" marR="63500" marL="63500"/>
                </a:tc>
              </a:tr>
              <a:tr h="738550">
                <a:tc>
                  <a:txBody>
                    <a:bodyPr/>
                    <a:lstStyle/>
                    <a:p>
                      <a:pPr indent="0" lvl="0" marL="0" rtl="0" algn="l">
                        <a:spcBef>
                          <a:spcPts val="0"/>
                        </a:spcBef>
                        <a:spcAft>
                          <a:spcPts val="0"/>
                        </a:spcAft>
                        <a:buNone/>
                      </a:pPr>
                      <a:r>
                        <a:rPr lang="en" sz="1300">
                          <a:latin typeface="Open Sans"/>
                          <a:ea typeface="Open Sans"/>
                          <a:cs typeface="Open Sans"/>
                          <a:sym typeface="Open Sans"/>
                        </a:rPr>
                        <a:t>[Itemized service provided]</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[Clear description of service provided, be as specific as possible]</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[Amount of hours spent on service]</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[$X]</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(Hours spent) x (Amount per hour) = [$X]</a:t>
                      </a:r>
                      <a:endParaRPr sz="1300">
                        <a:latin typeface="Open Sans"/>
                        <a:ea typeface="Open Sans"/>
                        <a:cs typeface="Open Sans"/>
                        <a:sym typeface="Open Sans"/>
                      </a:endParaRPr>
                    </a:p>
                  </a:txBody>
                  <a:tcPr marT="63500" marB="63500" marR="63500" marL="63500"/>
                </a:tc>
              </a:tr>
              <a:tr h="738550">
                <a:tc>
                  <a:txBody>
                    <a:bodyPr/>
                    <a:lstStyle/>
                    <a:p>
                      <a:pPr indent="0" lvl="0" marL="0" rtl="0" algn="l">
                        <a:spcBef>
                          <a:spcPts val="0"/>
                        </a:spcBef>
                        <a:spcAft>
                          <a:spcPts val="0"/>
                        </a:spcAft>
                        <a:buNone/>
                      </a:pPr>
                      <a:r>
                        <a:rPr lang="en" sz="1300">
                          <a:latin typeface="Open Sans"/>
                          <a:ea typeface="Open Sans"/>
                          <a:cs typeface="Open Sans"/>
                          <a:sym typeface="Open Sans"/>
                        </a:rPr>
                        <a:t>[Itemized service provided]</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[Clear description of service provided, be as specific as possible]</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[Amount of hours spent on service]</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[$X]</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(Hours spent) x (Amount per hour) = [$X]</a:t>
                      </a:r>
                      <a:endParaRPr sz="1300">
                        <a:latin typeface="Open Sans"/>
                        <a:ea typeface="Open Sans"/>
                        <a:cs typeface="Open Sans"/>
                        <a:sym typeface="Open Sans"/>
                      </a:endParaRPr>
                    </a:p>
                  </a:txBody>
                  <a:tcPr marT="63500" marB="63500" marR="63500" marL="63500"/>
                </a:tc>
              </a:tr>
              <a:tr h="738550">
                <a:tc>
                  <a:txBody>
                    <a:bodyPr/>
                    <a:lstStyle/>
                    <a:p>
                      <a:pPr indent="0" lvl="0" marL="0" rtl="0" algn="l">
                        <a:spcBef>
                          <a:spcPts val="0"/>
                        </a:spcBef>
                        <a:spcAft>
                          <a:spcPts val="0"/>
                        </a:spcAft>
                        <a:buNone/>
                      </a:pPr>
                      <a:r>
                        <a:rPr lang="en" sz="1300">
                          <a:latin typeface="Open Sans"/>
                          <a:ea typeface="Open Sans"/>
                          <a:cs typeface="Open Sans"/>
                          <a:sym typeface="Open Sans"/>
                        </a:rPr>
                        <a:t>[Itemized service provided]</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[Clear description of service provided, be as specific as possible]</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[Amount of hours spent on service]</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[$X]</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(Hours spent) x (Amount per hour) = [$X]</a:t>
                      </a:r>
                      <a:endParaRPr sz="1300">
                        <a:latin typeface="Open Sans"/>
                        <a:ea typeface="Open Sans"/>
                        <a:cs typeface="Open Sans"/>
                        <a:sym typeface="Open Sans"/>
                      </a:endParaRPr>
                    </a:p>
                  </a:txBody>
                  <a:tcPr marT="63500" marB="63500" marR="63500" marL="6350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6"/>
          <p:cNvSpPr txBox="1"/>
          <p:nvPr>
            <p:ph type="title"/>
          </p:nvPr>
        </p:nvSpPr>
        <p:spPr>
          <a:xfrm>
            <a:off x="117575" y="204950"/>
            <a:ext cx="7389900" cy="11199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SzPts val="1100"/>
              <a:buNone/>
            </a:pPr>
            <a:r>
              <a:rPr lang="en" sz="1200">
                <a:solidFill>
                  <a:schemeClr val="dk1"/>
                </a:solidFill>
              </a:rPr>
              <a:t>[Your Full Name or Your Company Name]</a:t>
            </a:r>
            <a:endParaRPr sz="1200">
              <a:solidFill>
                <a:schemeClr val="dk1"/>
              </a:solidFill>
            </a:endParaRPr>
          </a:p>
          <a:p>
            <a:pPr indent="0" lvl="0" marL="0" rtl="0" algn="r">
              <a:lnSpc>
                <a:spcPct val="115000"/>
              </a:lnSpc>
              <a:spcBef>
                <a:spcPts val="0"/>
              </a:spcBef>
              <a:spcAft>
                <a:spcPts val="0"/>
              </a:spcAft>
              <a:buSzPts val="1100"/>
              <a:buNone/>
            </a:pPr>
            <a:r>
              <a:rPr lang="en" sz="1200">
                <a:solidFill>
                  <a:schemeClr val="dk1"/>
                </a:solidFill>
              </a:rPr>
              <a:t>[Your Address or Address Your Company is Registered to]</a:t>
            </a:r>
            <a:endParaRPr sz="3100">
              <a:solidFill>
                <a:schemeClr val="dk1"/>
              </a:solidFill>
            </a:endParaRPr>
          </a:p>
          <a:p>
            <a:pPr indent="0" lvl="0" marL="0" rtl="0" algn="just">
              <a:lnSpc>
                <a:spcPct val="115000"/>
              </a:lnSpc>
              <a:spcBef>
                <a:spcPts val="0"/>
              </a:spcBef>
              <a:spcAft>
                <a:spcPts val="0"/>
              </a:spcAft>
              <a:buSzPts val="1100"/>
              <a:buNone/>
            </a:pPr>
            <a:r>
              <a:rPr b="1" lang="en" sz="3400">
                <a:solidFill>
                  <a:schemeClr val="dk1"/>
                </a:solidFill>
              </a:rPr>
              <a:t>Invoice</a:t>
            </a:r>
            <a:endParaRPr b="1" sz="4800">
              <a:solidFill>
                <a:schemeClr val="dk1"/>
              </a:solidFill>
            </a:endParaRPr>
          </a:p>
        </p:txBody>
      </p:sp>
      <p:cxnSp>
        <p:nvCxnSpPr>
          <p:cNvPr id="230" name="Google Shape;230;p46"/>
          <p:cNvCxnSpPr/>
          <p:nvPr/>
        </p:nvCxnSpPr>
        <p:spPr>
          <a:xfrm>
            <a:off x="215425" y="1468775"/>
            <a:ext cx="7416600" cy="39300"/>
          </a:xfrm>
          <a:prstGeom prst="straightConnector1">
            <a:avLst/>
          </a:prstGeom>
          <a:noFill/>
          <a:ln cap="flat" cmpd="sng" w="19050">
            <a:solidFill>
              <a:srgbClr val="2015FF"/>
            </a:solidFill>
            <a:prstDash val="solid"/>
            <a:round/>
            <a:headEnd len="med" w="med" type="none"/>
            <a:tailEnd len="med" w="med" type="none"/>
          </a:ln>
        </p:spPr>
      </p:cxnSp>
      <p:sp>
        <p:nvSpPr>
          <p:cNvPr id="231" name="Google Shape;231;p46"/>
          <p:cNvSpPr txBox="1"/>
          <p:nvPr/>
        </p:nvSpPr>
        <p:spPr>
          <a:xfrm>
            <a:off x="132450" y="1741825"/>
            <a:ext cx="7507500" cy="96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5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b="1" lang="en" sz="1700">
                <a:solidFill>
                  <a:schemeClr val="dk1"/>
                </a:solidFill>
                <a:latin typeface="Open Sans"/>
                <a:ea typeface="Open Sans"/>
                <a:cs typeface="Open Sans"/>
                <a:sym typeface="Open Sans"/>
              </a:rPr>
              <a:t>Services Rendered (continued)</a:t>
            </a:r>
            <a:endParaRPr sz="17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Light"/>
              <a:ea typeface="Open Sans Light"/>
              <a:cs typeface="Open Sans Light"/>
              <a:sym typeface="Open Sans Light"/>
            </a:endParaRPr>
          </a:p>
        </p:txBody>
      </p:sp>
      <p:graphicFrame>
        <p:nvGraphicFramePr>
          <p:cNvPr id="232" name="Google Shape;232;p46"/>
          <p:cNvGraphicFramePr/>
          <p:nvPr/>
        </p:nvGraphicFramePr>
        <p:xfrm>
          <a:off x="206100" y="2512725"/>
          <a:ext cx="3000000" cy="3000000"/>
        </p:xfrm>
        <a:graphic>
          <a:graphicData uri="http://schemas.openxmlformats.org/drawingml/2006/table">
            <a:tbl>
              <a:tblPr>
                <a:noFill/>
                <a:tableStyleId>{53D6227A-8FEB-42AE-A451-A2E36D6E7CDF}</a:tableStyleId>
              </a:tblPr>
              <a:tblGrid>
                <a:gridCol w="1865675"/>
                <a:gridCol w="2662275"/>
                <a:gridCol w="869950"/>
                <a:gridCol w="958025"/>
                <a:gridCol w="886675"/>
              </a:tblGrid>
              <a:tr h="551700">
                <a:tc>
                  <a:txBody>
                    <a:bodyPr/>
                    <a:lstStyle/>
                    <a:p>
                      <a:pPr indent="0" lvl="0" marL="0" rtl="0" algn="ctr">
                        <a:spcBef>
                          <a:spcPts val="0"/>
                        </a:spcBef>
                        <a:spcAft>
                          <a:spcPts val="0"/>
                        </a:spcAft>
                        <a:buNone/>
                      </a:pPr>
                      <a:r>
                        <a:rPr b="1" lang="en" sz="1300">
                          <a:solidFill>
                            <a:srgbClr val="FFFFFF"/>
                          </a:solidFill>
                          <a:latin typeface="Open Sans"/>
                          <a:ea typeface="Open Sans"/>
                          <a:cs typeface="Open Sans"/>
                          <a:sym typeface="Open Sans"/>
                        </a:rPr>
                        <a:t>Service</a:t>
                      </a:r>
                      <a:endParaRPr b="1" sz="1300">
                        <a:solidFill>
                          <a:srgbClr val="FFFFFF"/>
                        </a:solidFill>
                        <a:latin typeface="Open Sans"/>
                        <a:ea typeface="Open Sans"/>
                        <a:cs typeface="Open Sans"/>
                        <a:sym typeface="Open Sans"/>
                      </a:endParaRPr>
                    </a:p>
                  </a:txBody>
                  <a:tcPr marT="63500" marB="63500" marR="63500" marL="63500">
                    <a:solidFill>
                      <a:srgbClr val="2015FF"/>
                    </a:solidFill>
                  </a:tcPr>
                </a:tc>
                <a:tc>
                  <a:txBody>
                    <a:bodyPr/>
                    <a:lstStyle/>
                    <a:p>
                      <a:pPr indent="0" lvl="0" marL="0" rtl="0" algn="ctr">
                        <a:spcBef>
                          <a:spcPts val="0"/>
                        </a:spcBef>
                        <a:spcAft>
                          <a:spcPts val="0"/>
                        </a:spcAft>
                        <a:buNone/>
                      </a:pPr>
                      <a:r>
                        <a:rPr b="1" lang="en" sz="1300">
                          <a:solidFill>
                            <a:srgbClr val="FFFFFF"/>
                          </a:solidFill>
                          <a:latin typeface="Open Sans"/>
                          <a:ea typeface="Open Sans"/>
                          <a:cs typeface="Open Sans"/>
                          <a:sym typeface="Open Sans"/>
                        </a:rPr>
                        <a:t>Description of Work Done</a:t>
                      </a:r>
                      <a:endParaRPr b="1" sz="1300">
                        <a:solidFill>
                          <a:srgbClr val="FFFFFF"/>
                        </a:solidFill>
                        <a:latin typeface="Open Sans"/>
                        <a:ea typeface="Open Sans"/>
                        <a:cs typeface="Open Sans"/>
                        <a:sym typeface="Open Sans"/>
                      </a:endParaRPr>
                    </a:p>
                  </a:txBody>
                  <a:tcPr marT="63500" marB="63500" marR="63500" marL="63500">
                    <a:solidFill>
                      <a:srgbClr val="2015FF"/>
                    </a:solidFill>
                  </a:tcPr>
                </a:tc>
                <a:tc>
                  <a:txBody>
                    <a:bodyPr/>
                    <a:lstStyle/>
                    <a:p>
                      <a:pPr indent="0" lvl="0" marL="0" rtl="0" algn="ctr">
                        <a:spcBef>
                          <a:spcPts val="0"/>
                        </a:spcBef>
                        <a:spcAft>
                          <a:spcPts val="0"/>
                        </a:spcAft>
                        <a:buNone/>
                      </a:pPr>
                      <a:r>
                        <a:rPr b="1" lang="en" sz="1300">
                          <a:solidFill>
                            <a:srgbClr val="FFFFFF"/>
                          </a:solidFill>
                          <a:latin typeface="Open Sans"/>
                          <a:ea typeface="Open Sans"/>
                          <a:cs typeface="Open Sans"/>
                          <a:sym typeface="Open Sans"/>
                        </a:rPr>
                        <a:t>Hours Spent </a:t>
                      </a:r>
                      <a:endParaRPr b="1" sz="1300">
                        <a:solidFill>
                          <a:srgbClr val="FFFFFF"/>
                        </a:solidFill>
                        <a:latin typeface="Open Sans"/>
                        <a:ea typeface="Open Sans"/>
                        <a:cs typeface="Open Sans"/>
                        <a:sym typeface="Open Sans"/>
                      </a:endParaRPr>
                    </a:p>
                  </a:txBody>
                  <a:tcPr marT="63500" marB="63500" marR="63500" marL="63500">
                    <a:solidFill>
                      <a:srgbClr val="2015FF"/>
                    </a:solidFill>
                  </a:tcPr>
                </a:tc>
                <a:tc>
                  <a:txBody>
                    <a:bodyPr/>
                    <a:lstStyle/>
                    <a:p>
                      <a:pPr indent="0" lvl="0" marL="0" rtl="0" algn="ctr">
                        <a:spcBef>
                          <a:spcPts val="0"/>
                        </a:spcBef>
                        <a:spcAft>
                          <a:spcPts val="0"/>
                        </a:spcAft>
                        <a:buNone/>
                      </a:pPr>
                      <a:r>
                        <a:rPr b="1" lang="en" sz="1300">
                          <a:solidFill>
                            <a:srgbClr val="FFFFFF"/>
                          </a:solidFill>
                          <a:latin typeface="Open Sans"/>
                          <a:ea typeface="Open Sans"/>
                          <a:cs typeface="Open Sans"/>
                          <a:sym typeface="Open Sans"/>
                        </a:rPr>
                        <a:t>Amount Per Hour</a:t>
                      </a:r>
                      <a:endParaRPr b="1" sz="1300">
                        <a:solidFill>
                          <a:srgbClr val="FFFFFF"/>
                        </a:solidFill>
                        <a:latin typeface="Open Sans"/>
                        <a:ea typeface="Open Sans"/>
                        <a:cs typeface="Open Sans"/>
                        <a:sym typeface="Open Sans"/>
                      </a:endParaRPr>
                    </a:p>
                  </a:txBody>
                  <a:tcPr marT="63500" marB="63500" marR="63500" marL="63500">
                    <a:solidFill>
                      <a:srgbClr val="2015FF"/>
                    </a:solidFill>
                  </a:tcPr>
                </a:tc>
                <a:tc>
                  <a:txBody>
                    <a:bodyPr/>
                    <a:lstStyle/>
                    <a:p>
                      <a:pPr indent="0" lvl="0" marL="0" rtl="0" algn="ctr">
                        <a:spcBef>
                          <a:spcPts val="0"/>
                        </a:spcBef>
                        <a:spcAft>
                          <a:spcPts val="0"/>
                        </a:spcAft>
                        <a:buNone/>
                      </a:pPr>
                      <a:r>
                        <a:rPr b="1" lang="en" sz="1300">
                          <a:solidFill>
                            <a:srgbClr val="FFFFFF"/>
                          </a:solidFill>
                          <a:latin typeface="Open Sans"/>
                          <a:ea typeface="Open Sans"/>
                          <a:cs typeface="Open Sans"/>
                          <a:sym typeface="Open Sans"/>
                        </a:rPr>
                        <a:t>Total</a:t>
                      </a:r>
                      <a:endParaRPr b="1" sz="1300">
                        <a:solidFill>
                          <a:srgbClr val="FFFFFF"/>
                        </a:solidFill>
                        <a:latin typeface="Open Sans"/>
                        <a:ea typeface="Open Sans"/>
                        <a:cs typeface="Open Sans"/>
                        <a:sym typeface="Open Sans"/>
                      </a:endParaRPr>
                    </a:p>
                  </a:txBody>
                  <a:tcPr marT="63500" marB="63500" marR="63500" marL="63500">
                    <a:solidFill>
                      <a:srgbClr val="2015FF"/>
                    </a:solidFill>
                  </a:tcPr>
                </a:tc>
              </a:tr>
              <a:tr h="738550">
                <a:tc>
                  <a:txBody>
                    <a:bodyPr/>
                    <a:lstStyle/>
                    <a:p>
                      <a:pPr indent="0" lvl="0" marL="0" rtl="0" algn="l">
                        <a:spcBef>
                          <a:spcPts val="0"/>
                        </a:spcBef>
                        <a:spcAft>
                          <a:spcPts val="0"/>
                        </a:spcAft>
                        <a:buNone/>
                      </a:pPr>
                      <a:r>
                        <a:rPr lang="en" sz="1300">
                          <a:latin typeface="Open Sans"/>
                          <a:ea typeface="Open Sans"/>
                          <a:cs typeface="Open Sans"/>
                          <a:sym typeface="Open Sans"/>
                        </a:rPr>
                        <a:t>[Itemized service provided]</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[Clear description of service provided, be as specific as possible]</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[Amount of hours spent on service]</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[$X]</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(Hours spent) x (Amount per hour) = [$X]</a:t>
                      </a:r>
                      <a:endParaRPr sz="1300">
                        <a:latin typeface="Open Sans"/>
                        <a:ea typeface="Open Sans"/>
                        <a:cs typeface="Open Sans"/>
                        <a:sym typeface="Open Sans"/>
                      </a:endParaRPr>
                    </a:p>
                  </a:txBody>
                  <a:tcPr marT="63500" marB="63500" marR="63500" marL="63500"/>
                </a:tc>
              </a:tr>
              <a:tr h="738550">
                <a:tc>
                  <a:txBody>
                    <a:bodyPr/>
                    <a:lstStyle/>
                    <a:p>
                      <a:pPr indent="0" lvl="0" marL="0" rtl="0" algn="l">
                        <a:spcBef>
                          <a:spcPts val="0"/>
                        </a:spcBef>
                        <a:spcAft>
                          <a:spcPts val="0"/>
                        </a:spcAft>
                        <a:buNone/>
                      </a:pPr>
                      <a:r>
                        <a:rPr lang="en" sz="1300">
                          <a:latin typeface="Open Sans"/>
                          <a:ea typeface="Open Sans"/>
                          <a:cs typeface="Open Sans"/>
                          <a:sym typeface="Open Sans"/>
                        </a:rPr>
                        <a:t>[Itemized service provided]</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[Clear description of service provided, be as specific as possible]</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[Amount of hours spent on service]</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[$X]</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(Hours spent) x (Amount per hour) = [$X]</a:t>
                      </a:r>
                      <a:endParaRPr sz="1300">
                        <a:latin typeface="Open Sans"/>
                        <a:ea typeface="Open Sans"/>
                        <a:cs typeface="Open Sans"/>
                        <a:sym typeface="Open Sans"/>
                      </a:endParaRPr>
                    </a:p>
                  </a:txBody>
                  <a:tcPr marT="63500" marB="63500" marR="63500" marL="63500"/>
                </a:tc>
              </a:tr>
              <a:tr h="738550">
                <a:tc>
                  <a:txBody>
                    <a:bodyPr/>
                    <a:lstStyle/>
                    <a:p>
                      <a:pPr indent="0" lvl="0" marL="0" rtl="0" algn="l">
                        <a:spcBef>
                          <a:spcPts val="0"/>
                        </a:spcBef>
                        <a:spcAft>
                          <a:spcPts val="0"/>
                        </a:spcAft>
                        <a:buNone/>
                      </a:pPr>
                      <a:r>
                        <a:rPr lang="en" sz="1300">
                          <a:latin typeface="Open Sans"/>
                          <a:ea typeface="Open Sans"/>
                          <a:cs typeface="Open Sans"/>
                          <a:sym typeface="Open Sans"/>
                        </a:rPr>
                        <a:t>[Itemized service provided]</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[Clear description of service provided, be as specific as possible]</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[Amount of hours spent on service]</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[$X]</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(Hours spent) x (Amount per hour) = [$X]</a:t>
                      </a:r>
                      <a:endParaRPr sz="1300">
                        <a:latin typeface="Open Sans"/>
                        <a:ea typeface="Open Sans"/>
                        <a:cs typeface="Open Sans"/>
                        <a:sym typeface="Open Sans"/>
                      </a:endParaRPr>
                    </a:p>
                  </a:txBody>
                  <a:tcPr marT="63500" marB="63500" marR="63500" marL="63500"/>
                </a:tc>
              </a:tr>
              <a:tr h="738550">
                <a:tc>
                  <a:txBody>
                    <a:bodyPr/>
                    <a:lstStyle/>
                    <a:p>
                      <a:pPr indent="0" lvl="0" marL="0" rtl="0" algn="l">
                        <a:spcBef>
                          <a:spcPts val="0"/>
                        </a:spcBef>
                        <a:spcAft>
                          <a:spcPts val="0"/>
                        </a:spcAft>
                        <a:buNone/>
                      </a:pPr>
                      <a:r>
                        <a:rPr lang="en" sz="1300">
                          <a:latin typeface="Open Sans"/>
                          <a:ea typeface="Open Sans"/>
                          <a:cs typeface="Open Sans"/>
                          <a:sym typeface="Open Sans"/>
                        </a:rPr>
                        <a:t>[Itemized service provided]</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[Clear description of service provided, be as specific as possible]</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[Amount of hours spent on service]</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[$X]</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(Hours spent) x (Amount per hour) = [$X]</a:t>
                      </a:r>
                      <a:endParaRPr sz="1300">
                        <a:latin typeface="Open Sans"/>
                        <a:ea typeface="Open Sans"/>
                        <a:cs typeface="Open Sans"/>
                        <a:sym typeface="Open Sans"/>
                      </a:endParaRPr>
                    </a:p>
                  </a:txBody>
                  <a:tcPr marT="63500" marB="63500" marR="63500" marL="63500"/>
                </a:tc>
              </a:tr>
            </a:tbl>
          </a:graphicData>
        </a:graphic>
      </p:graphicFrame>
      <p:sp>
        <p:nvSpPr>
          <p:cNvPr id="233" name="Google Shape;233;p46"/>
          <p:cNvSpPr txBox="1"/>
          <p:nvPr/>
        </p:nvSpPr>
        <p:spPr>
          <a:xfrm>
            <a:off x="1567325" y="9094700"/>
            <a:ext cx="44904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pen Sans"/>
                <a:ea typeface="Open Sans"/>
                <a:cs typeface="Open Sans"/>
                <a:sym typeface="Open Sans"/>
              </a:rPr>
              <a:t>Total Payment Due:</a:t>
            </a:r>
            <a:r>
              <a:rPr lang="en">
                <a:latin typeface="Open Sans Light"/>
                <a:ea typeface="Open Sans Light"/>
                <a:cs typeface="Open Sans Light"/>
                <a:sym typeface="Open Sans Light"/>
              </a:rPr>
              <a:t> [Total Payment in Dollars]</a:t>
            </a:r>
            <a:endParaRPr>
              <a:latin typeface="Open Sans Light"/>
              <a:ea typeface="Open Sans Light"/>
              <a:cs typeface="Open Sans Light"/>
              <a:sym typeface="Open Sans Light"/>
            </a:endParaRPr>
          </a:p>
          <a:p>
            <a:pPr indent="0" lvl="0" marL="0" rtl="0" algn="ctr">
              <a:spcBef>
                <a:spcPts val="0"/>
              </a:spcBef>
              <a:spcAft>
                <a:spcPts val="0"/>
              </a:spcAft>
              <a:buNone/>
            </a:pPr>
            <a:r>
              <a:rPr b="1" lang="en">
                <a:latin typeface="Open Sans"/>
                <a:ea typeface="Open Sans"/>
                <a:cs typeface="Open Sans"/>
                <a:sym typeface="Open Sans"/>
              </a:rPr>
              <a:t>Payment Options: </a:t>
            </a:r>
            <a:endParaRPr b="1">
              <a:latin typeface="Open Sans"/>
              <a:ea typeface="Open Sans"/>
              <a:cs typeface="Open Sans"/>
              <a:sym typeface="Open Sans"/>
            </a:endParaRPr>
          </a:p>
          <a:p>
            <a:pPr indent="0" lvl="0" marL="0" rtl="0" algn="l">
              <a:spcBef>
                <a:spcPts val="0"/>
              </a:spcBef>
              <a:spcAft>
                <a:spcPts val="0"/>
              </a:spcAft>
              <a:buNone/>
            </a:pPr>
            <a:r>
              <a:t/>
            </a:r>
            <a:endParaRPr>
              <a:latin typeface="Open Sans Light"/>
              <a:ea typeface="Open Sans Light"/>
              <a:cs typeface="Open Sans Light"/>
              <a:sym typeface="Open Sans Light"/>
            </a:endParaRPr>
          </a:p>
          <a:p>
            <a:pPr indent="0" lvl="0" marL="0" rtl="0" algn="l">
              <a:spcBef>
                <a:spcPts val="0"/>
              </a:spcBef>
              <a:spcAft>
                <a:spcPts val="0"/>
              </a:spcAft>
              <a:buNone/>
            </a:pPr>
            <a:r>
              <a:t/>
            </a:r>
            <a:endParaRPr>
              <a:latin typeface="Open Sans Light"/>
              <a:ea typeface="Open Sans Light"/>
              <a:cs typeface="Open Sans Light"/>
              <a:sym typeface="Open Sans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7"/>
          <p:cNvSpPr txBox="1"/>
          <p:nvPr>
            <p:ph type="title"/>
          </p:nvPr>
        </p:nvSpPr>
        <p:spPr>
          <a:xfrm>
            <a:off x="117575" y="204950"/>
            <a:ext cx="7389900" cy="11199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SzPts val="1100"/>
              <a:buNone/>
            </a:pPr>
            <a:r>
              <a:rPr lang="en" sz="1200">
                <a:solidFill>
                  <a:schemeClr val="dk1"/>
                </a:solidFill>
              </a:rPr>
              <a:t>[Your Full Name or Your Company Name]</a:t>
            </a:r>
            <a:endParaRPr sz="1200">
              <a:solidFill>
                <a:schemeClr val="dk1"/>
              </a:solidFill>
            </a:endParaRPr>
          </a:p>
          <a:p>
            <a:pPr indent="0" lvl="0" marL="0" rtl="0" algn="r">
              <a:lnSpc>
                <a:spcPct val="115000"/>
              </a:lnSpc>
              <a:spcBef>
                <a:spcPts val="0"/>
              </a:spcBef>
              <a:spcAft>
                <a:spcPts val="0"/>
              </a:spcAft>
              <a:buSzPts val="1100"/>
              <a:buNone/>
            </a:pPr>
            <a:r>
              <a:rPr lang="en" sz="1200">
                <a:solidFill>
                  <a:schemeClr val="dk1"/>
                </a:solidFill>
              </a:rPr>
              <a:t>[Your Address or Address Your Company is Registered to]</a:t>
            </a:r>
            <a:endParaRPr sz="3100">
              <a:solidFill>
                <a:schemeClr val="dk1"/>
              </a:solidFill>
            </a:endParaRPr>
          </a:p>
          <a:p>
            <a:pPr indent="0" lvl="0" marL="0" rtl="0" algn="just">
              <a:lnSpc>
                <a:spcPct val="115000"/>
              </a:lnSpc>
              <a:spcBef>
                <a:spcPts val="0"/>
              </a:spcBef>
              <a:spcAft>
                <a:spcPts val="0"/>
              </a:spcAft>
              <a:buSzPts val="1100"/>
              <a:buNone/>
            </a:pPr>
            <a:r>
              <a:rPr b="1" lang="en" sz="3400">
                <a:solidFill>
                  <a:schemeClr val="dk1"/>
                </a:solidFill>
              </a:rPr>
              <a:t>Invoice</a:t>
            </a:r>
            <a:endParaRPr b="1" sz="4800">
              <a:solidFill>
                <a:schemeClr val="dk1"/>
              </a:solidFill>
            </a:endParaRPr>
          </a:p>
        </p:txBody>
      </p:sp>
      <p:cxnSp>
        <p:nvCxnSpPr>
          <p:cNvPr id="239" name="Google Shape;239;p47"/>
          <p:cNvCxnSpPr/>
          <p:nvPr/>
        </p:nvCxnSpPr>
        <p:spPr>
          <a:xfrm>
            <a:off x="215425" y="1468775"/>
            <a:ext cx="7416600" cy="39300"/>
          </a:xfrm>
          <a:prstGeom prst="straightConnector1">
            <a:avLst/>
          </a:prstGeom>
          <a:noFill/>
          <a:ln cap="flat" cmpd="sng" w="19050">
            <a:solidFill>
              <a:srgbClr val="2015FF"/>
            </a:solidFill>
            <a:prstDash val="solid"/>
            <a:round/>
            <a:headEnd len="med" w="med" type="none"/>
            <a:tailEnd len="med" w="med" type="none"/>
          </a:ln>
        </p:spPr>
      </p:cxnSp>
      <p:sp>
        <p:nvSpPr>
          <p:cNvPr id="240" name="Google Shape;240;p47"/>
          <p:cNvSpPr txBox="1"/>
          <p:nvPr/>
        </p:nvSpPr>
        <p:spPr>
          <a:xfrm>
            <a:off x="132450" y="1741825"/>
            <a:ext cx="7507500" cy="96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5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b="1" lang="en" sz="1700">
                <a:solidFill>
                  <a:schemeClr val="dk1"/>
                </a:solidFill>
                <a:latin typeface="Open Sans"/>
                <a:ea typeface="Open Sans"/>
                <a:cs typeface="Open Sans"/>
                <a:sym typeface="Open Sans"/>
              </a:rPr>
              <a:t>Services Rendered (</a:t>
            </a:r>
            <a:r>
              <a:rPr b="1" lang="en" sz="1700">
                <a:solidFill>
                  <a:schemeClr val="dk1"/>
                </a:solidFill>
                <a:latin typeface="Open Sans"/>
                <a:ea typeface="Open Sans"/>
                <a:cs typeface="Open Sans"/>
                <a:sym typeface="Open Sans"/>
              </a:rPr>
              <a:t>continued if needed, delete if not)</a:t>
            </a:r>
            <a:endParaRPr sz="17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Light"/>
              <a:ea typeface="Open Sans Light"/>
              <a:cs typeface="Open Sans Light"/>
              <a:sym typeface="Open Sans Light"/>
            </a:endParaRPr>
          </a:p>
        </p:txBody>
      </p:sp>
      <p:graphicFrame>
        <p:nvGraphicFramePr>
          <p:cNvPr id="241" name="Google Shape;241;p47"/>
          <p:cNvGraphicFramePr/>
          <p:nvPr/>
        </p:nvGraphicFramePr>
        <p:xfrm>
          <a:off x="206100" y="2512725"/>
          <a:ext cx="3000000" cy="3000000"/>
        </p:xfrm>
        <a:graphic>
          <a:graphicData uri="http://schemas.openxmlformats.org/drawingml/2006/table">
            <a:tbl>
              <a:tblPr>
                <a:noFill/>
                <a:tableStyleId>{53D6227A-8FEB-42AE-A451-A2E36D6E7CDF}</a:tableStyleId>
              </a:tblPr>
              <a:tblGrid>
                <a:gridCol w="1865675"/>
                <a:gridCol w="2662275"/>
                <a:gridCol w="869950"/>
                <a:gridCol w="958025"/>
                <a:gridCol w="886675"/>
              </a:tblGrid>
              <a:tr h="551700">
                <a:tc>
                  <a:txBody>
                    <a:bodyPr/>
                    <a:lstStyle/>
                    <a:p>
                      <a:pPr indent="0" lvl="0" marL="0" rtl="0" algn="ctr">
                        <a:spcBef>
                          <a:spcPts val="0"/>
                        </a:spcBef>
                        <a:spcAft>
                          <a:spcPts val="0"/>
                        </a:spcAft>
                        <a:buNone/>
                      </a:pPr>
                      <a:r>
                        <a:rPr b="1" lang="en" sz="1300">
                          <a:solidFill>
                            <a:srgbClr val="FFFFFF"/>
                          </a:solidFill>
                          <a:latin typeface="Open Sans"/>
                          <a:ea typeface="Open Sans"/>
                          <a:cs typeface="Open Sans"/>
                          <a:sym typeface="Open Sans"/>
                        </a:rPr>
                        <a:t>Service</a:t>
                      </a:r>
                      <a:endParaRPr b="1" sz="1300">
                        <a:solidFill>
                          <a:srgbClr val="FFFFFF"/>
                        </a:solidFill>
                        <a:latin typeface="Open Sans"/>
                        <a:ea typeface="Open Sans"/>
                        <a:cs typeface="Open Sans"/>
                        <a:sym typeface="Open Sans"/>
                      </a:endParaRPr>
                    </a:p>
                  </a:txBody>
                  <a:tcPr marT="63500" marB="63500" marR="63500" marL="63500">
                    <a:solidFill>
                      <a:srgbClr val="2015FF"/>
                    </a:solidFill>
                  </a:tcPr>
                </a:tc>
                <a:tc>
                  <a:txBody>
                    <a:bodyPr/>
                    <a:lstStyle/>
                    <a:p>
                      <a:pPr indent="0" lvl="0" marL="0" rtl="0" algn="ctr">
                        <a:spcBef>
                          <a:spcPts val="0"/>
                        </a:spcBef>
                        <a:spcAft>
                          <a:spcPts val="0"/>
                        </a:spcAft>
                        <a:buNone/>
                      </a:pPr>
                      <a:r>
                        <a:rPr b="1" lang="en" sz="1300">
                          <a:solidFill>
                            <a:srgbClr val="FFFFFF"/>
                          </a:solidFill>
                          <a:latin typeface="Open Sans"/>
                          <a:ea typeface="Open Sans"/>
                          <a:cs typeface="Open Sans"/>
                          <a:sym typeface="Open Sans"/>
                        </a:rPr>
                        <a:t>Description of Work Done</a:t>
                      </a:r>
                      <a:endParaRPr b="1" sz="1300">
                        <a:solidFill>
                          <a:srgbClr val="FFFFFF"/>
                        </a:solidFill>
                        <a:latin typeface="Open Sans"/>
                        <a:ea typeface="Open Sans"/>
                        <a:cs typeface="Open Sans"/>
                        <a:sym typeface="Open Sans"/>
                      </a:endParaRPr>
                    </a:p>
                  </a:txBody>
                  <a:tcPr marT="63500" marB="63500" marR="63500" marL="63500">
                    <a:solidFill>
                      <a:srgbClr val="2015FF"/>
                    </a:solidFill>
                  </a:tcPr>
                </a:tc>
                <a:tc>
                  <a:txBody>
                    <a:bodyPr/>
                    <a:lstStyle/>
                    <a:p>
                      <a:pPr indent="0" lvl="0" marL="0" rtl="0" algn="ctr">
                        <a:spcBef>
                          <a:spcPts val="0"/>
                        </a:spcBef>
                        <a:spcAft>
                          <a:spcPts val="0"/>
                        </a:spcAft>
                        <a:buNone/>
                      </a:pPr>
                      <a:r>
                        <a:rPr b="1" lang="en" sz="1300">
                          <a:solidFill>
                            <a:srgbClr val="FFFFFF"/>
                          </a:solidFill>
                          <a:latin typeface="Open Sans"/>
                          <a:ea typeface="Open Sans"/>
                          <a:cs typeface="Open Sans"/>
                          <a:sym typeface="Open Sans"/>
                        </a:rPr>
                        <a:t>Hours Spent </a:t>
                      </a:r>
                      <a:endParaRPr b="1" sz="1300">
                        <a:solidFill>
                          <a:srgbClr val="FFFFFF"/>
                        </a:solidFill>
                        <a:latin typeface="Open Sans"/>
                        <a:ea typeface="Open Sans"/>
                        <a:cs typeface="Open Sans"/>
                        <a:sym typeface="Open Sans"/>
                      </a:endParaRPr>
                    </a:p>
                  </a:txBody>
                  <a:tcPr marT="63500" marB="63500" marR="63500" marL="63500">
                    <a:solidFill>
                      <a:srgbClr val="2015FF"/>
                    </a:solidFill>
                  </a:tcPr>
                </a:tc>
                <a:tc>
                  <a:txBody>
                    <a:bodyPr/>
                    <a:lstStyle/>
                    <a:p>
                      <a:pPr indent="0" lvl="0" marL="0" rtl="0" algn="ctr">
                        <a:spcBef>
                          <a:spcPts val="0"/>
                        </a:spcBef>
                        <a:spcAft>
                          <a:spcPts val="0"/>
                        </a:spcAft>
                        <a:buNone/>
                      </a:pPr>
                      <a:r>
                        <a:rPr b="1" lang="en" sz="1300">
                          <a:solidFill>
                            <a:srgbClr val="FFFFFF"/>
                          </a:solidFill>
                          <a:latin typeface="Open Sans"/>
                          <a:ea typeface="Open Sans"/>
                          <a:cs typeface="Open Sans"/>
                          <a:sym typeface="Open Sans"/>
                        </a:rPr>
                        <a:t>Amount Per Hour</a:t>
                      </a:r>
                      <a:endParaRPr b="1" sz="1300">
                        <a:solidFill>
                          <a:srgbClr val="FFFFFF"/>
                        </a:solidFill>
                        <a:latin typeface="Open Sans"/>
                        <a:ea typeface="Open Sans"/>
                        <a:cs typeface="Open Sans"/>
                        <a:sym typeface="Open Sans"/>
                      </a:endParaRPr>
                    </a:p>
                  </a:txBody>
                  <a:tcPr marT="63500" marB="63500" marR="63500" marL="63500">
                    <a:solidFill>
                      <a:srgbClr val="2015FF"/>
                    </a:solidFill>
                  </a:tcPr>
                </a:tc>
                <a:tc>
                  <a:txBody>
                    <a:bodyPr/>
                    <a:lstStyle/>
                    <a:p>
                      <a:pPr indent="0" lvl="0" marL="0" rtl="0" algn="ctr">
                        <a:spcBef>
                          <a:spcPts val="0"/>
                        </a:spcBef>
                        <a:spcAft>
                          <a:spcPts val="0"/>
                        </a:spcAft>
                        <a:buNone/>
                      </a:pPr>
                      <a:r>
                        <a:rPr b="1" lang="en" sz="1300">
                          <a:solidFill>
                            <a:srgbClr val="FFFFFF"/>
                          </a:solidFill>
                          <a:latin typeface="Open Sans"/>
                          <a:ea typeface="Open Sans"/>
                          <a:cs typeface="Open Sans"/>
                          <a:sym typeface="Open Sans"/>
                        </a:rPr>
                        <a:t>Total</a:t>
                      </a:r>
                      <a:endParaRPr b="1" sz="1300">
                        <a:solidFill>
                          <a:srgbClr val="FFFFFF"/>
                        </a:solidFill>
                        <a:latin typeface="Open Sans"/>
                        <a:ea typeface="Open Sans"/>
                        <a:cs typeface="Open Sans"/>
                        <a:sym typeface="Open Sans"/>
                      </a:endParaRPr>
                    </a:p>
                  </a:txBody>
                  <a:tcPr marT="63500" marB="63500" marR="63500" marL="63500">
                    <a:solidFill>
                      <a:srgbClr val="2015FF"/>
                    </a:solidFill>
                  </a:tcPr>
                </a:tc>
              </a:tr>
              <a:tr h="738550">
                <a:tc>
                  <a:txBody>
                    <a:bodyPr/>
                    <a:lstStyle/>
                    <a:p>
                      <a:pPr indent="0" lvl="0" marL="0" rtl="0" algn="l">
                        <a:spcBef>
                          <a:spcPts val="0"/>
                        </a:spcBef>
                        <a:spcAft>
                          <a:spcPts val="0"/>
                        </a:spcAft>
                        <a:buNone/>
                      </a:pPr>
                      <a:r>
                        <a:rPr lang="en" sz="1300">
                          <a:latin typeface="Open Sans"/>
                          <a:ea typeface="Open Sans"/>
                          <a:cs typeface="Open Sans"/>
                          <a:sym typeface="Open Sans"/>
                        </a:rPr>
                        <a:t>[Itemized service provided]</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[Clear description of service provided, be as specific as possible]</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[Amount of hours spent on service]</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[$X]</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(Hours spent) x (Amount per hour) = [$X]</a:t>
                      </a:r>
                      <a:endParaRPr sz="1300">
                        <a:latin typeface="Open Sans"/>
                        <a:ea typeface="Open Sans"/>
                        <a:cs typeface="Open Sans"/>
                        <a:sym typeface="Open Sans"/>
                      </a:endParaRPr>
                    </a:p>
                  </a:txBody>
                  <a:tcPr marT="63500" marB="63500" marR="63500" marL="63500"/>
                </a:tc>
              </a:tr>
              <a:tr h="738550">
                <a:tc>
                  <a:txBody>
                    <a:bodyPr/>
                    <a:lstStyle/>
                    <a:p>
                      <a:pPr indent="0" lvl="0" marL="0" rtl="0" algn="l">
                        <a:spcBef>
                          <a:spcPts val="0"/>
                        </a:spcBef>
                        <a:spcAft>
                          <a:spcPts val="0"/>
                        </a:spcAft>
                        <a:buNone/>
                      </a:pPr>
                      <a:r>
                        <a:rPr lang="en" sz="1300">
                          <a:latin typeface="Open Sans"/>
                          <a:ea typeface="Open Sans"/>
                          <a:cs typeface="Open Sans"/>
                          <a:sym typeface="Open Sans"/>
                        </a:rPr>
                        <a:t>[Itemized service provided]</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[Clear description of service provided, be as specific as possible]</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[Amount of hours spent on service]</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[$X]</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(Hours spent) x (Amount per hour) = [$X]</a:t>
                      </a:r>
                      <a:endParaRPr sz="1300">
                        <a:latin typeface="Open Sans"/>
                        <a:ea typeface="Open Sans"/>
                        <a:cs typeface="Open Sans"/>
                        <a:sym typeface="Open Sans"/>
                      </a:endParaRPr>
                    </a:p>
                  </a:txBody>
                  <a:tcPr marT="63500" marB="63500" marR="63500" marL="63500"/>
                </a:tc>
              </a:tr>
              <a:tr h="738550">
                <a:tc>
                  <a:txBody>
                    <a:bodyPr/>
                    <a:lstStyle/>
                    <a:p>
                      <a:pPr indent="0" lvl="0" marL="0" rtl="0" algn="l">
                        <a:spcBef>
                          <a:spcPts val="0"/>
                        </a:spcBef>
                        <a:spcAft>
                          <a:spcPts val="0"/>
                        </a:spcAft>
                        <a:buNone/>
                      </a:pPr>
                      <a:r>
                        <a:rPr lang="en" sz="1300">
                          <a:latin typeface="Open Sans"/>
                          <a:ea typeface="Open Sans"/>
                          <a:cs typeface="Open Sans"/>
                          <a:sym typeface="Open Sans"/>
                        </a:rPr>
                        <a:t>[Itemized service provided]</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[Clear description of service provided, be as specific as possible]</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[Amount of hours spent on service]</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[$X]</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(Hours spent) x (Amount per hour) = [$X]</a:t>
                      </a:r>
                      <a:endParaRPr sz="1300">
                        <a:latin typeface="Open Sans"/>
                        <a:ea typeface="Open Sans"/>
                        <a:cs typeface="Open Sans"/>
                        <a:sym typeface="Open Sans"/>
                      </a:endParaRPr>
                    </a:p>
                  </a:txBody>
                  <a:tcPr marT="63500" marB="63500" marR="63500" marL="63500"/>
                </a:tc>
              </a:tr>
              <a:tr h="738550">
                <a:tc>
                  <a:txBody>
                    <a:bodyPr/>
                    <a:lstStyle/>
                    <a:p>
                      <a:pPr indent="0" lvl="0" marL="0" rtl="0" algn="l">
                        <a:spcBef>
                          <a:spcPts val="0"/>
                        </a:spcBef>
                        <a:spcAft>
                          <a:spcPts val="0"/>
                        </a:spcAft>
                        <a:buNone/>
                      </a:pPr>
                      <a:r>
                        <a:rPr lang="en" sz="1300">
                          <a:latin typeface="Open Sans"/>
                          <a:ea typeface="Open Sans"/>
                          <a:cs typeface="Open Sans"/>
                          <a:sym typeface="Open Sans"/>
                        </a:rPr>
                        <a:t>[Itemized service provided]</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[Clear description of service provided, be as specific as possible]</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[Amount of hours spent on service]</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[$X]</a:t>
                      </a:r>
                      <a:endParaRPr sz="1300">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latin typeface="Open Sans"/>
                          <a:ea typeface="Open Sans"/>
                          <a:cs typeface="Open Sans"/>
                          <a:sym typeface="Open Sans"/>
                        </a:rPr>
                        <a:t>(Hours spent) x (Amount per hour) = [$X]</a:t>
                      </a:r>
                      <a:endParaRPr sz="1300">
                        <a:latin typeface="Open Sans"/>
                        <a:ea typeface="Open Sans"/>
                        <a:cs typeface="Open Sans"/>
                        <a:sym typeface="Open Sans"/>
                      </a:endParaRPr>
                    </a:p>
                  </a:txBody>
                  <a:tcPr marT="63500" marB="63500" marR="63500" marL="63500"/>
                </a:tc>
              </a:tr>
            </a:tbl>
          </a:graphicData>
        </a:graphic>
      </p:graphicFrame>
      <p:sp>
        <p:nvSpPr>
          <p:cNvPr id="242" name="Google Shape;242;p47"/>
          <p:cNvSpPr txBox="1"/>
          <p:nvPr/>
        </p:nvSpPr>
        <p:spPr>
          <a:xfrm>
            <a:off x="1641000" y="9148575"/>
            <a:ext cx="44904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pen Sans"/>
                <a:ea typeface="Open Sans"/>
                <a:cs typeface="Open Sans"/>
                <a:sym typeface="Open Sans"/>
              </a:rPr>
              <a:t>Total Payment Due:</a:t>
            </a:r>
            <a:r>
              <a:rPr lang="en">
                <a:latin typeface="Open Sans Light"/>
                <a:ea typeface="Open Sans Light"/>
                <a:cs typeface="Open Sans Light"/>
                <a:sym typeface="Open Sans Light"/>
              </a:rPr>
              <a:t> [Total Payment in Dollars]</a:t>
            </a:r>
            <a:endParaRPr>
              <a:latin typeface="Open Sans Light"/>
              <a:ea typeface="Open Sans Light"/>
              <a:cs typeface="Open Sans Light"/>
              <a:sym typeface="Open Sans Light"/>
            </a:endParaRPr>
          </a:p>
          <a:p>
            <a:pPr indent="0" lvl="0" marL="0" rtl="0" algn="ctr">
              <a:spcBef>
                <a:spcPts val="0"/>
              </a:spcBef>
              <a:spcAft>
                <a:spcPts val="0"/>
              </a:spcAft>
              <a:buClr>
                <a:schemeClr val="dk1"/>
              </a:buClr>
              <a:buSzPts val="1100"/>
              <a:buFont typeface="Arial"/>
              <a:buNone/>
            </a:pPr>
            <a:r>
              <a:rPr b="1" lang="en">
                <a:solidFill>
                  <a:schemeClr val="dk1"/>
                </a:solidFill>
                <a:latin typeface="Open Sans"/>
                <a:ea typeface="Open Sans"/>
                <a:cs typeface="Open Sans"/>
                <a:sym typeface="Open Sans"/>
              </a:rPr>
              <a:t>Payment Options: </a:t>
            </a:r>
            <a:endParaRPr b="1">
              <a:solidFill>
                <a:schemeClr val="dk1"/>
              </a:solidFill>
              <a:latin typeface="Open Sans"/>
              <a:ea typeface="Open Sans"/>
              <a:cs typeface="Open Sans"/>
              <a:sym typeface="Open Sans"/>
            </a:endParaRPr>
          </a:p>
          <a:p>
            <a:pPr indent="0" lvl="0" marL="0" rtl="0" algn="ctr">
              <a:spcBef>
                <a:spcPts val="0"/>
              </a:spcBef>
              <a:spcAft>
                <a:spcPts val="0"/>
              </a:spcAft>
              <a:buNone/>
            </a:pPr>
            <a:r>
              <a:t/>
            </a:r>
            <a:endParaRPr>
              <a:latin typeface="Open Sans Light"/>
              <a:ea typeface="Open Sans Light"/>
              <a:cs typeface="Open Sans Light"/>
              <a:sym typeface="Open Sans Light"/>
            </a:endParaRPr>
          </a:p>
          <a:p>
            <a:pPr indent="0" lvl="0" marL="0" rtl="0" algn="l">
              <a:spcBef>
                <a:spcPts val="0"/>
              </a:spcBef>
              <a:spcAft>
                <a:spcPts val="0"/>
              </a:spcAft>
              <a:buNone/>
            </a:pPr>
            <a:r>
              <a:t/>
            </a:r>
            <a:endParaRPr>
              <a:latin typeface="Open Sans Light"/>
              <a:ea typeface="Open Sans Light"/>
              <a:cs typeface="Open Sans Light"/>
              <a:sym typeface="Open Sans Light"/>
            </a:endParaRPr>
          </a:p>
          <a:p>
            <a:pPr indent="0" lvl="0" marL="0" rtl="0" algn="l">
              <a:spcBef>
                <a:spcPts val="0"/>
              </a:spcBef>
              <a:spcAft>
                <a:spcPts val="0"/>
              </a:spcAft>
              <a:buNone/>
            </a:pPr>
            <a:r>
              <a:t/>
            </a:r>
            <a:endParaRPr>
              <a:latin typeface="Open Sans Light"/>
              <a:ea typeface="Open Sans Light"/>
              <a:cs typeface="Open Sans Light"/>
              <a:sym typeface="Open Sa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5FF"/>
        </a:solidFill>
      </p:bgPr>
    </p:bg>
    <p:spTree>
      <p:nvGrpSpPr>
        <p:cNvPr id="109" name="Shape 109"/>
        <p:cNvGrpSpPr/>
        <p:nvPr/>
      </p:nvGrpSpPr>
      <p:grpSpPr>
        <a:xfrm>
          <a:off x="0" y="0"/>
          <a:ext cx="0" cy="0"/>
          <a:chOff x="0" y="0"/>
          <a:chExt cx="0" cy="0"/>
        </a:xfrm>
      </p:grpSpPr>
      <p:sp>
        <p:nvSpPr>
          <p:cNvPr id="110" name="Google Shape;110;p28"/>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Part 1</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P</a:t>
            </a:r>
            <a:r>
              <a:rPr lang="en" sz="3000">
                <a:solidFill>
                  <a:srgbClr val="FFFFFF"/>
                </a:solidFill>
                <a:latin typeface="Open Sans"/>
                <a:ea typeface="Open Sans"/>
                <a:cs typeface="Open Sans"/>
                <a:sym typeface="Open Sans"/>
              </a:rPr>
              <a:t>roject Listing</a:t>
            </a:r>
            <a:endParaRPr b="0" i="0" sz="2000" u="none" cap="none" strike="noStrike">
              <a:solidFill>
                <a:srgbClr val="000000"/>
              </a:solidFill>
              <a:latin typeface="Arial"/>
              <a:ea typeface="Arial"/>
              <a:cs typeface="Arial"/>
              <a:sym typeface="Arial"/>
            </a:endParaRPr>
          </a:p>
        </p:txBody>
      </p:sp>
      <p:sp>
        <p:nvSpPr>
          <p:cNvPr id="111" name="Google Shape;111;p28"/>
          <p:cNvSpPr/>
          <p:nvPr/>
        </p:nvSpPr>
        <p:spPr>
          <a:xfrm>
            <a:off x="3582591" y="3663029"/>
            <a:ext cx="607200" cy="74400"/>
          </a:xfrm>
          <a:prstGeom prst="rect">
            <a:avLst/>
          </a:prstGeom>
          <a:solidFill>
            <a:srgbClr val="DBE2E8"/>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9"/>
          <p:cNvSpPr txBox="1"/>
          <p:nvPr>
            <p:ph type="title"/>
          </p:nvPr>
        </p:nvSpPr>
        <p:spPr>
          <a:xfrm>
            <a:off x="264945" y="490307"/>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b="1" lang="en"/>
              <a:t>Project Listing</a:t>
            </a:r>
            <a:r>
              <a:rPr b="1" lang="en"/>
              <a:t>:</a:t>
            </a:r>
            <a:r>
              <a:rPr lang="en"/>
              <a:t> </a:t>
            </a:r>
            <a:endParaRPr/>
          </a:p>
        </p:txBody>
      </p:sp>
      <p:sp>
        <p:nvSpPr>
          <p:cNvPr id="117" name="Google Shape;117;p29"/>
          <p:cNvSpPr txBox="1"/>
          <p:nvPr>
            <p:ph idx="1" type="body"/>
          </p:nvPr>
        </p:nvSpPr>
        <p:spPr>
          <a:xfrm>
            <a:off x="323250" y="1520778"/>
            <a:ext cx="7242600" cy="5346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100"/>
              </a:spcBef>
              <a:spcAft>
                <a:spcPts val="0"/>
              </a:spcAft>
              <a:buNone/>
            </a:pPr>
            <a:r>
              <a:rPr lang="en" sz="2300">
                <a:solidFill>
                  <a:srgbClr val="525C65"/>
                </a:solidFill>
                <a:highlight>
                  <a:schemeClr val="lt1"/>
                </a:highlight>
              </a:rPr>
              <a:t>For this portion of the project, you may either: </a:t>
            </a:r>
            <a:endParaRPr sz="2300">
              <a:solidFill>
                <a:srgbClr val="525C65"/>
              </a:solidFill>
              <a:highlight>
                <a:schemeClr val="lt1"/>
              </a:highlight>
            </a:endParaRPr>
          </a:p>
          <a:p>
            <a:pPr indent="-374650" lvl="0" marL="457200" rtl="0" algn="l">
              <a:lnSpc>
                <a:spcPct val="150000"/>
              </a:lnSpc>
              <a:spcBef>
                <a:spcPts val="1100"/>
              </a:spcBef>
              <a:spcAft>
                <a:spcPts val="0"/>
              </a:spcAft>
              <a:buClr>
                <a:srgbClr val="525C65"/>
              </a:buClr>
              <a:buSzPts val="2300"/>
              <a:buChar char="●"/>
            </a:pPr>
            <a:r>
              <a:rPr lang="en" sz="2300">
                <a:solidFill>
                  <a:srgbClr val="525C65"/>
                </a:solidFill>
                <a:highlight>
                  <a:schemeClr val="lt1"/>
                </a:highlight>
              </a:rPr>
              <a:t>Use one of the provided project listings</a:t>
            </a:r>
            <a:endParaRPr sz="2300">
              <a:solidFill>
                <a:srgbClr val="525C65"/>
              </a:solidFill>
              <a:highlight>
                <a:schemeClr val="lt1"/>
              </a:highlight>
            </a:endParaRPr>
          </a:p>
          <a:p>
            <a:pPr indent="-374650" lvl="0" marL="457200" rtl="0" algn="l">
              <a:lnSpc>
                <a:spcPct val="150000"/>
              </a:lnSpc>
              <a:spcBef>
                <a:spcPts val="0"/>
              </a:spcBef>
              <a:spcAft>
                <a:spcPts val="0"/>
              </a:spcAft>
              <a:buClr>
                <a:srgbClr val="525C65"/>
              </a:buClr>
              <a:buSzPts val="2300"/>
              <a:buChar char="●"/>
            </a:pPr>
            <a:r>
              <a:rPr lang="en" sz="2300">
                <a:solidFill>
                  <a:srgbClr val="525C65"/>
                </a:solidFill>
                <a:highlight>
                  <a:schemeClr val="lt1"/>
                </a:highlight>
              </a:rPr>
              <a:t>Find your own project listing on the freelancer marketplace. </a:t>
            </a:r>
            <a:endParaRPr sz="2300">
              <a:solidFill>
                <a:srgbClr val="525C65"/>
              </a:solidFill>
              <a:highlight>
                <a:schemeClr val="lt1"/>
              </a:highlight>
            </a:endParaRPr>
          </a:p>
          <a:p>
            <a:pPr indent="0" lvl="0" marL="0" rtl="0" algn="l">
              <a:lnSpc>
                <a:spcPct val="100000"/>
              </a:lnSpc>
              <a:spcBef>
                <a:spcPts val="1100"/>
              </a:spcBef>
              <a:spcAft>
                <a:spcPts val="0"/>
              </a:spcAft>
              <a:buClr>
                <a:schemeClr val="dk1"/>
              </a:buClr>
              <a:buSzPts val="1100"/>
              <a:buFont typeface="Arial"/>
              <a:buNone/>
            </a:pPr>
            <a:r>
              <a:t/>
            </a:r>
            <a:endParaRPr sz="1400">
              <a:solidFill>
                <a:srgbClr val="525C65"/>
              </a:solidFill>
              <a:highlight>
                <a:schemeClr val="lt1"/>
              </a:highlight>
            </a:endParaRPr>
          </a:p>
          <a:p>
            <a:pPr indent="0" lvl="0" marL="0" rtl="0" algn="l">
              <a:lnSpc>
                <a:spcPct val="100000"/>
              </a:lnSpc>
              <a:spcBef>
                <a:spcPts val="1100"/>
              </a:spcBef>
              <a:spcAft>
                <a:spcPts val="0"/>
              </a:spcAft>
              <a:buClr>
                <a:schemeClr val="dk1"/>
              </a:buClr>
              <a:buSzPts val="1100"/>
              <a:buFont typeface="Arial"/>
              <a:buNone/>
            </a:pPr>
            <a:r>
              <a:t/>
            </a:r>
            <a:endParaRPr sz="1400">
              <a:solidFill>
                <a:srgbClr val="525C65"/>
              </a:solidFill>
              <a:highlight>
                <a:schemeClr val="lt1"/>
              </a:highlight>
            </a:endParaRPr>
          </a:p>
          <a:p>
            <a:pPr indent="0" lvl="0" marL="0" rtl="0" algn="l">
              <a:lnSpc>
                <a:spcPct val="160000"/>
              </a:lnSpc>
              <a:spcBef>
                <a:spcPts val="0"/>
              </a:spcBef>
              <a:spcAft>
                <a:spcPts val="0"/>
              </a:spcAft>
              <a:buClr>
                <a:schemeClr val="dk1"/>
              </a:buClr>
              <a:buSzPts val="1100"/>
              <a:buFont typeface="Arial"/>
              <a:buNone/>
            </a:pPr>
            <a:r>
              <a:t/>
            </a:r>
            <a:endParaRPr sz="1400">
              <a:solidFill>
                <a:srgbClr val="525C65"/>
              </a:solidFill>
              <a:highlight>
                <a:schemeClr val="lt1"/>
              </a:highlight>
            </a:endParaRPr>
          </a:p>
          <a:p>
            <a:pPr indent="0" lvl="0" marL="0" rtl="0" algn="l">
              <a:lnSpc>
                <a:spcPct val="160000"/>
              </a:lnSpc>
              <a:spcBef>
                <a:spcPts val="1100"/>
              </a:spcBef>
              <a:spcAft>
                <a:spcPts val="1100"/>
              </a:spcAft>
              <a:buSzPts val="3000"/>
              <a:buNone/>
            </a:pPr>
            <a:r>
              <a:t/>
            </a:r>
            <a:endParaRPr sz="2200">
              <a:solidFill>
                <a:srgbClr val="525C65"/>
              </a:solidFill>
              <a:highlight>
                <a:schemeClr val="lt1"/>
              </a:highlight>
            </a:endParaRPr>
          </a:p>
        </p:txBody>
      </p:sp>
      <p:pic>
        <p:nvPicPr>
          <p:cNvPr id="118" name="Google Shape;118;p29"/>
          <p:cNvPicPr preferRelativeResize="0"/>
          <p:nvPr/>
        </p:nvPicPr>
        <p:blipFill rotWithShape="1">
          <a:blip r:embed="rId3">
            <a:alphaModFix/>
          </a:blip>
          <a:srcRect b="11823" l="18073" r="14486" t="20988"/>
          <a:stretch/>
        </p:blipFill>
        <p:spPr>
          <a:xfrm>
            <a:off x="374325" y="8184025"/>
            <a:ext cx="7023750" cy="174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0"/>
          <p:cNvSpPr txBox="1"/>
          <p:nvPr>
            <p:ph type="title"/>
          </p:nvPr>
        </p:nvSpPr>
        <p:spPr>
          <a:xfrm>
            <a:off x="264945" y="490307"/>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b="1" lang="en"/>
              <a:t>Project Listing (Provided):</a:t>
            </a:r>
            <a:r>
              <a:rPr lang="en"/>
              <a:t> </a:t>
            </a:r>
            <a:endParaRPr/>
          </a:p>
        </p:txBody>
      </p:sp>
      <p:sp>
        <p:nvSpPr>
          <p:cNvPr id="124" name="Google Shape;124;p30"/>
          <p:cNvSpPr txBox="1"/>
          <p:nvPr>
            <p:ph idx="1" type="body"/>
          </p:nvPr>
        </p:nvSpPr>
        <p:spPr>
          <a:xfrm>
            <a:off x="323250" y="1520778"/>
            <a:ext cx="7242600" cy="534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2100">
                <a:solidFill>
                  <a:srgbClr val="525C65"/>
                </a:solidFill>
                <a:highlight>
                  <a:schemeClr val="lt1"/>
                </a:highlight>
              </a:rPr>
              <a:t>Read each of the provided project listings and select one to work on:</a:t>
            </a:r>
            <a:endParaRPr sz="2100">
              <a:solidFill>
                <a:srgbClr val="525C65"/>
              </a:solidFill>
              <a:highlight>
                <a:schemeClr val="lt1"/>
              </a:highlight>
            </a:endParaRPr>
          </a:p>
          <a:p>
            <a:pPr indent="-361950" lvl="0" marL="457200" rtl="0" algn="l">
              <a:lnSpc>
                <a:spcPct val="115000"/>
              </a:lnSpc>
              <a:spcBef>
                <a:spcPts val="1100"/>
              </a:spcBef>
              <a:spcAft>
                <a:spcPts val="0"/>
              </a:spcAft>
              <a:buClr>
                <a:srgbClr val="525C65"/>
              </a:buClr>
              <a:buSzPts val="2100"/>
              <a:buChar char="●"/>
            </a:pPr>
            <a:r>
              <a:rPr lang="en" sz="2100">
                <a:solidFill>
                  <a:srgbClr val="525C65"/>
                </a:solidFill>
                <a:highlight>
                  <a:schemeClr val="lt1"/>
                </a:highlight>
              </a:rPr>
              <a:t>You will be provided a mock project listing from a prospective client. </a:t>
            </a:r>
            <a:endParaRPr sz="2100">
              <a:solidFill>
                <a:srgbClr val="525C65"/>
              </a:solidFill>
              <a:highlight>
                <a:schemeClr val="lt1"/>
              </a:highlight>
            </a:endParaRPr>
          </a:p>
          <a:p>
            <a:pPr indent="-361950" lvl="0" marL="457200" rtl="0" algn="l">
              <a:lnSpc>
                <a:spcPct val="115000"/>
              </a:lnSpc>
              <a:spcBef>
                <a:spcPts val="0"/>
              </a:spcBef>
              <a:spcAft>
                <a:spcPts val="0"/>
              </a:spcAft>
              <a:buClr>
                <a:srgbClr val="525C65"/>
              </a:buClr>
              <a:buSzPts val="2100"/>
              <a:buChar char="●"/>
            </a:pPr>
            <a:r>
              <a:rPr lang="en" sz="2100">
                <a:solidFill>
                  <a:srgbClr val="525C65"/>
                </a:solidFill>
                <a:highlight>
                  <a:schemeClr val="lt1"/>
                </a:highlight>
              </a:rPr>
              <a:t>It’s your responsibility to read and understand the content of the listing in order to compile your first message to the client. </a:t>
            </a:r>
            <a:endParaRPr sz="2100">
              <a:solidFill>
                <a:srgbClr val="525C65"/>
              </a:solidFill>
              <a:highlight>
                <a:schemeClr val="lt1"/>
              </a:highlight>
            </a:endParaRPr>
          </a:p>
          <a:p>
            <a:pPr indent="-361950" lvl="0" marL="457200" rtl="0" algn="l">
              <a:lnSpc>
                <a:spcPct val="115000"/>
              </a:lnSpc>
              <a:spcBef>
                <a:spcPts val="0"/>
              </a:spcBef>
              <a:spcAft>
                <a:spcPts val="0"/>
              </a:spcAft>
              <a:buClr>
                <a:srgbClr val="525C65"/>
              </a:buClr>
              <a:buSzPts val="2100"/>
              <a:buChar char="●"/>
            </a:pPr>
            <a:r>
              <a:rPr lang="en" sz="2100">
                <a:solidFill>
                  <a:srgbClr val="525C65"/>
                </a:solidFill>
                <a:highlight>
                  <a:schemeClr val="lt1"/>
                </a:highlight>
              </a:rPr>
              <a:t>Imagine that you have at least one year of experience in the field described in the listing. </a:t>
            </a:r>
            <a:endParaRPr sz="2100">
              <a:solidFill>
                <a:srgbClr val="525C65"/>
              </a:solidFill>
              <a:highlight>
                <a:schemeClr val="lt1"/>
              </a:highlight>
            </a:endParaRPr>
          </a:p>
          <a:p>
            <a:pPr indent="-361950" lvl="0" marL="457200" rtl="0" algn="l">
              <a:lnSpc>
                <a:spcPct val="115000"/>
              </a:lnSpc>
              <a:spcBef>
                <a:spcPts val="0"/>
              </a:spcBef>
              <a:spcAft>
                <a:spcPts val="0"/>
              </a:spcAft>
              <a:buClr>
                <a:srgbClr val="525C65"/>
              </a:buClr>
              <a:buSzPts val="2100"/>
              <a:buChar char="●"/>
            </a:pPr>
            <a:r>
              <a:rPr i="1" lang="en" sz="2100">
                <a:solidFill>
                  <a:srgbClr val="525C65"/>
                </a:solidFill>
                <a:highlight>
                  <a:schemeClr val="lt1"/>
                </a:highlight>
              </a:rPr>
              <a:t>Note: You may need to your own research to respond to the client. You won’t always know every single technology a client is requesting, so it’s good to get into the habit of doing some initial research. </a:t>
            </a:r>
            <a:endParaRPr i="1" sz="2100">
              <a:solidFill>
                <a:srgbClr val="525C65"/>
              </a:solidFill>
              <a:highlight>
                <a:schemeClr val="lt1"/>
              </a:highlight>
            </a:endParaRPr>
          </a:p>
          <a:p>
            <a:pPr indent="0" lvl="0" marL="0" rtl="0" algn="l">
              <a:lnSpc>
                <a:spcPct val="100000"/>
              </a:lnSpc>
              <a:spcBef>
                <a:spcPts val="1100"/>
              </a:spcBef>
              <a:spcAft>
                <a:spcPts val="0"/>
              </a:spcAft>
              <a:buClr>
                <a:schemeClr val="dk1"/>
              </a:buClr>
              <a:buSzPts val="1100"/>
              <a:buFont typeface="Arial"/>
              <a:buNone/>
            </a:pPr>
            <a:r>
              <a:t/>
            </a:r>
            <a:endParaRPr sz="1400">
              <a:solidFill>
                <a:srgbClr val="525C65"/>
              </a:solidFill>
              <a:highlight>
                <a:schemeClr val="lt1"/>
              </a:highlight>
            </a:endParaRPr>
          </a:p>
          <a:p>
            <a:pPr indent="0" lvl="0" marL="0" rtl="0" algn="l">
              <a:lnSpc>
                <a:spcPct val="100000"/>
              </a:lnSpc>
              <a:spcBef>
                <a:spcPts val="1100"/>
              </a:spcBef>
              <a:spcAft>
                <a:spcPts val="0"/>
              </a:spcAft>
              <a:buClr>
                <a:schemeClr val="dk1"/>
              </a:buClr>
              <a:buSzPts val="1100"/>
              <a:buFont typeface="Arial"/>
              <a:buNone/>
            </a:pPr>
            <a:r>
              <a:t/>
            </a:r>
            <a:endParaRPr sz="1400">
              <a:solidFill>
                <a:srgbClr val="525C65"/>
              </a:solidFill>
              <a:highlight>
                <a:schemeClr val="lt1"/>
              </a:highlight>
            </a:endParaRPr>
          </a:p>
          <a:p>
            <a:pPr indent="0" lvl="0" marL="0" rtl="0" algn="l">
              <a:lnSpc>
                <a:spcPct val="160000"/>
              </a:lnSpc>
              <a:spcBef>
                <a:spcPts val="0"/>
              </a:spcBef>
              <a:spcAft>
                <a:spcPts val="0"/>
              </a:spcAft>
              <a:buClr>
                <a:schemeClr val="dk1"/>
              </a:buClr>
              <a:buSzPts val="1100"/>
              <a:buFont typeface="Arial"/>
              <a:buNone/>
            </a:pPr>
            <a:r>
              <a:t/>
            </a:r>
            <a:endParaRPr sz="1400">
              <a:solidFill>
                <a:srgbClr val="525C65"/>
              </a:solidFill>
              <a:highlight>
                <a:schemeClr val="lt1"/>
              </a:highlight>
            </a:endParaRPr>
          </a:p>
          <a:p>
            <a:pPr indent="0" lvl="0" marL="0" rtl="0" algn="l">
              <a:lnSpc>
                <a:spcPct val="160000"/>
              </a:lnSpc>
              <a:spcBef>
                <a:spcPts val="1100"/>
              </a:spcBef>
              <a:spcAft>
                <a:spcPts val="1100"/>
              </a:spcAft>
              <a:buSzPts val="3000"/>
              <a:buNone/>
            </a:pPr>
            <a:r>
              <a:t/>
            </a:r>
            <a:endParaRPr sz="2200">
              <a:solidFill>
                <a:srgbClr val="525C65"/>
              </a:solidFill>
              <a:highlight>
                <a:schemeClr val="lt1"/>
              </a:highlight>
            </a:endParaRPr>
          </a:p>
        </p:txBody>
      </p:sp>
      <p:pic>
        <p:nvPicPr>
          <p:cNvPr id="125" name="Google Shape;125;p30"/>
          <p:cNvPicPr preferRelativeResize="0"/>
          <p:nvPr/>
        </p:nvPicPr>
        <p:blipFill rotWithShape="1">
          <a:blip r:embed="rId3">
            <a:alphaModFix/>
          </a:blip>
          <a:srcRect b="11824" l="18073" r="14486" t="20988"/>
          <a:stretch/>
        </p:blipFill>
        <p:spPr>
          <a:xfrm>
            <a:off x="374325" y="8184025"/>
            <a:ext cx="7023750" cy="1749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1"/>
          <p:cNvSpPr txBox="1"/>
          <p:nvPr>
            <p:ph type="title"/>
          </p:nvPr>
        </p:nvSpPr>
        <p:spPr>
          <a:xfrm>
            <a:off x="264945" y="490307"/>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b="1" lang="en"/>
              <a:t>Project Listing (Own):</a:t>
            </a:r>
            <a:r>
              <a:rPr lang="en"/>
              <a:t> </a:t>
            </a:r>
            <a:endParaRPr/>
          </a:p>
        </p:txBody>
      </p:sp>
      <p:sp>
        <p:nvSpPr>
          <p:cNvPr id="131" name="Google Shape;131;p31"/>
          <p:cNvSpPr txBox="1"/>
          <p:nvPr>
            <p:ph idx="1" type="body"/>
          </p:nvPr>
        </p:nvSpPr>
        <p:spPr>
          <a:xfrm>
            <a:off x="323250" y="1520778"/>
            <a:ext cx="7242600" cy="534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2100">
                <a:solidFill>
                  <a:srgbClr val="525C65"/>
                </a:solidFill>
                <a:highlight>
                  <a:schemeClr val="lt1"/>
                </a:highlight>
              </a:rPr>
              <a:t>You may also find your own project listing to use in this project instead of the three provided. Using the freelancer marketplace of your choice, please pick a project listing that includes the following requirements: </a:t>
            </a:r>
            <a:endParaRPr sz="2100">
              <a:solidFill>
                <a:srgbClr val="525C65"/>
              </a:solidFill>
              <a:highlight>
                <a:schemeClr val="lt1"/>
              </a:highlight>
            </a:endParaRPr>
          </a:p>
          <a:p>
            <a:pPr indent="-361950" lvl="0" marL="457200" rtl="0" algn="l">
              <a:lnSpc>
                <a:spcPct val="115000"/>
              </a:lnSpc>
              <a:spcBef>
                <a:spcPts val="1100"/>
              </a:spcBef>
              <a:spcAft>
                <a:spcPts val="0"/>
              </a:spcAft>
              <a:buClr>
                <a:srgbClr val="525C65"/>
              </a:buClr>
              <a:buSzPts val="2100"/>
              <a:buChar char="●"/>
            </a:pPr>
            <a:r>
              <a:rPr lang="en" sz="2100">
                <a:solidFill>
                  <a:srgbClr val="525C65"/>
                </a:solidFill>
                <a:highlight>
                  <a:schemeClr val="lt1"/>
                </a:highlight>
              </a:rPr>
              <a:t>Project listing must be in English. </a:t>
            </a:r>
            <a:endParaRPr sz="2100">
              <a:solidFill>
                <a:srgbClr val="525C65"/>
              </a:solidFill>
              <a:highlight>
                <a:schemeClr val="lt1"/>
              </a:highlight>
            </a:endParaRPr>
          </a:p>
          <a:p>
            <a:pPr indent="-361950" lvl="0" marL="457200" rtl="0" algn="l">
              <a:lnSpc>
                <a:spcPct val="115000"/>
              </a:lnSpc>
              <a:spcBef>
                <a:spcPts val="0"/>
              </a:spcBef>
              <a:spcAft>
                <a:spcPts val="0"/>
              </a:spcAft>
              <a:buClr>
                <a:srgbClr val="525C65"/>
              </a:buClr>
              <a:buSzPts val="2100"/>
              <a:buChar char="●"/>
            </a:pPr>
            <a:r>
              <a:rPr lang="en" sz="2100">
                <a:solidFill>
                  <a:srgbClr val="525C65"/>
                </a:solidFill>
                <a:highlight>
                  <a:schemeClr val="lt1"/>
                </a:highlight>
              </a:rPr>
              <a:t>It </a:t>
            </a:r>
            <a:r>
              <a:rPr b="1" i="1" lang="en" sz="2100">
                <a:solidFill>
                  <a:srgbClr val="525C65"/>
                </a:solidFill>
                <a:highlight>
                  <a:schemeClr val="lt1"/>
                </a:highlight>
                <a:latin typeface="Open Sans"/>
                <a:ea typeface="Open Sans"/>
                <a:cs typeface="Open Sans"/>
                <a:sym typeface="Open Sans"/>
              </a:rPr>
              <a:t>must</a:t>
            </a:r>
            <a:r>
              <a:rPr lang="en" sz="2100">
                <a:solidFill>
                  <a:srgbClr val="525C65"/>
                </a:solidFill>
                <a:highlight>
                  <a:schemeClr val="lt1"/>
                </a:highlight>
              </a:rPr>
              <a:t> be a project in a relevant technical field. </a:t>
            </a:r>
            <a:endParaRPr sz="2100">
              <a:solidFill>
                <a:srgbClr val="525C65"/>
              </a:solidFill>
              <a:highlight>
                <a:schemeClr val="lt1"/>
              </a:highlight>
            </a:endParaRPr>
          </a:p>
          <a:p>
            <a:pPr indent="-361950" lvl="0" marL="457200" rtl="0" algn="l">
              <a:lnSpc>
                <a:spcPct val="115000"/>
              </a:lnSpc>
              <a:spcBef>
                <a:spcPts val="0"/>
              </a:spcBef>
              <a:spcAft>
                <a:spcPts val="0"/>
              </a:spcAft>
              <a:buClr>
                <a:srgbClr val="525C65"/>
              </a:buClr>
              <a:buSzPts val="2100"/>
              <a:buChar char="●"/>
            </a:pPr>
            <a:r>
              <a:rPr lang="en" sz="2100">
                <a:solidFill>
                  <a:srgbClr val="525C65"/>
                </a:solidFill>
                <a:highlight>
                  <a:schemeClr val="lt1"/>
                </a:highlight>
              </a:rPr>
              <a:t>The listing must be </a:t>
            </a:r>
            <a:r>
              <a:rPr i="1" lang="en" sz="2100">
                <a:solidFill>
                  <a:srgbClr val="525C65"/>
                </a:solidFill>
                <a:highlight>
                  <a:schemeClr val="lt1"/>
                </a:highlight>
              </a:rPr>
              <a:t>at least</a:t>
            </a:r>
            <a:r>
              <a:rPr lang="en" sz="2100">
                <a:solidFill>
                  <a:srgbClr val="525C65"/>
                </a:solidFill>
                <a:highlight>
                  <a:schemeClr val="lt1"/>
                </a:highlight>
              </a:rPr>
              <a:t> a paragraph, and have a </a:t>
            </a:r>
            <a:r>
              <a:rPr b="1" lang="en" sz="2100">
                <a:solidFill>
                  <a:srgbClr val="525C65"/>
                </a:solidFill>
                <a:highlight>
                  <a:schemeClr val="lt1"/>
                </a:highlight>
                <a:latin typeface="Open Sans"/>
                <a:ea typeface="Open Sans"/>
                <a:cs typeface="Open Sans"/>
                <a:sym typeface="Open Sans"/>
              </a:rPr>
              <a:t>clear deliverable</a:t>
            </a:r>
            <a:r>
              <a:rPr lang="en" sz="2100">
                <a:solidFill>
                  <a:srgbClr val="525C65"/>
                </a:solidFill>
                <a:highlight>
                  <a:schemeClr val="lt1"/>
                </a:highlight>
              </a:rPr>
              <a:t> and </a:t>
            </a:r>
            <a:r>
              <a:rPr b="1" lang="en" sz="2100">
                <a:solidFill>
                  <a:srgbClr val="525C65"/>
                </a:solidFill>
                <a:highlight>
                  <a:schemeClr val="lt1"/>
                </a:highlight>
                <a:latin typeface="Open Sans"/>
                <a:ea typeface="Open Sans"/>
                <a:cs typeface="Open Sans"/>
                <a:sym typeface="Open Sans"/>
              </a:rPr>
              <a:t>description of work</a:t>
            </a:r>
            <a:r>
              <a:rPr lang="en" sz="2100">
                <a:solidFill>
                  <a:srgbClr val="525C65"/>
                </a:solidFill>
                <a:highlight>
                  <a:schemeClr val="lt1"/>
                </a:highlight>
              </a:rPr>
              <a:t>. </a:t>
            </a:r>
            <a:endParaRPr sz="2100">
              <a:solidFill>
                <a:srgbClr val="525C65"/>
              </a:solidFill>
              <a:highlight>
                <a:schemeClr val="lt1"/>
              </a:highlight>
            </a:endParaRPr>
          </a:p>
          <a:p>
            <a:pPr indent="0" lvl="0" marL="0" rtl="0" algn="l">
              <a:lnSpc>
                <a:spcPct val="115000"/>
              </a:lnSpc>
              <a:spcBef>
                <a:spcPts val="1100"/>
              </a:spcBef>
              <a:spcAft>
                <a:spcPts val="0"/>
              </a:spcAft>
              <a:buNone/>
            </a:pPr>
            <a:r>
              <a:t/>
            </a:r>
            <a:endParaRPr i="1" sz="2100">
              <a:solidFill>
                <a:srgbClr val="525C65"/>
              </a:solidFill>
              <a:highlight>
                <a:schemeClr val="lt1"/>
              </a:highlight>
            </a:endParaRPr>
          </a:p>
          <a:p>
            <a:pPr indent="0" lvl="0" marL="0" rtl="0" algn="l">
              <a:lnSpc>
                <a:spcPct val="100000"/>
              </a:lnSpc>
              <a:spcBef>
                <a:spcPts val="1100"/>
              </a:spcBef>
              <a:spcAft>
                <a:spcPts val="0"/>
              </a:spcAft>
              <a:buClr>
                <a:schemeClr val="dk1"/>
              </a:buClr>
              <a:buSzPts val="1100"/>
              <a:buFont typeface="Arial"/>
              <a:buNone/>
            </a:pPr>
            <a:r>
              <a:t/>
            </a:r>
            <a:endParaRPr sz="1400">
              <a:solidFill>
                <a:srgbClr val="525C65"/>
              </a:solidFill>
              <a:highlight>
                <a:schemeClr val="lt1"/>
              </a:highlight>
            </a:endParaRPr>
          </a:p>
          <a:p>
            <a:pPr indent="0" lvl="0" marL="0" rtl="0" algn="l">
              <a:lnSpc>
                <a:spcPct val="100000"/>
              </a:lnSpc>
              <a:spcBef>
                <a:spcPts val="1100"/>
              </a:spcBef>
              <a:spcAft>
                <a:spcPts val="0"/>
              </a:spcAft>
              <a:buClr>
                <a:schemeClr val="dk1"/>
              </a:buClr>
              <a:buSzPts val="1100"/>
              <a:buFont typeface="Arial"/>
              <a:buNone/>
            </a:pPr>
            <a:r>
              <a:t/>
            </a:r>
            <a:endParaRPr sz="1400">
              <a:solidFill>
                <a:srgbClr val="525C65"/>
              </a:solidFill>
              <a:highlight>
                <a:schemeClr val="lt1"/>
              </a:highlight>
            </a:endParaRPr>
          </a:p>
          <a:p>
            <a:pPr indent="0" lvl="0" marL="0" rtl="0" algn="l">
              <a:lnSpc>
                <a:spcPct val="160000"/>
              </a:lnSpc>
              <a:spcBef>
                <a:spcPts val="0"/>
              </a:spcBef>
              <a:spcAft>
                <a:spcPts val="0"/>
              </a:spcAft>
              <a:buClr>
                <a:schemeClr val="dk1"/>
              </a:buClr>
              <a:buSzPts val="1100"/>
              <a:buFont typeface="Arial"/>
              <a:buNone/>
            </a:pPr>
            <a:r>
              <a:t/>
            </a:r>
            <a:endParaRPr sz="1400">
              <a:solidFill>
                <a:srgbClr val="525C65"/>
              </a:solidFill>
              <a:highlight>
                <a:schemeClr val="lt1"/>
              </a:highlight>
            </a:endParaRPr>
          </a:p>
          <a:p>
            <a:pPr indent="0" lvl="0" marL="0" rtl="0" algn="l">
              <a:lnSpc>
                <a:spcPct val="160000"/>
              </a:lnSpc>
              <a:spcBef>
                <a:spcPts val="1100"/>
              </a:spcBef>
              <a:spcAft>
                <a:spcPts val="1100"/>
              </a:spcAft>
              <a:buSzPts val="3000"/>
              <a:buNone/>
            </a:pPr>
            <a:r>
              <a:t/>
            </a:r>
            <a:endParaRPr sz="2200">
              <a:solidFill>
                <a:srgbClr val="525C65"/>
              </a:solidFill>
              <a:highlight>
                <a:schemeClr val="lt1"/>
              </a:highlight>
            </a:endParaRPr>
          </a:p>
        </p:txBody>
      </p:sp>
      <p:pic>
        <p:nvPicPr>
          <p:cNvPr id="132" name="Google Shape;132;p31"/>
          <p:cNvPicPr preferRelativeResize="0"/>
          <p:nvPr/>
        </p:nvPicPr>
        <p:blipFill rotWithShape="1">
          <a:blip r:embed="rId3">
            <a:alphaModFix/>
          </a:blip>
          <a:srcRect b="11824" l="18073" r="14486" t="20988"/>
          <a:stretch/>
        </p:blipFill>
        <p:spPr>
          <a:xfrm>
            <a:off x="374325" y="8184025"/>
            <a:ext cx="7023750" cy="1749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solidFill>
                  <a:schemeClr val="dk1"/>
                </a:solidFill>
              </a:rPr>
              <a:t>Sample Project Listing #1:</a:t>
            </a:r>
            <a:br>
              <a:rPr lang="en">
                <a:solidFill>
                  <a:srgbClr val="2015FF"/>
                </a:solidFill>
              </a:rPr>
            </a:br>
            <a:r>
              <a:rPr lang="en">
                <a:solidFill>
                  <a:srgbClr val="2015FF"/>
                </a:solidFill>
              </a:rPr>
              <a:t>Web Development</a:t>
            </a:r>
            <a:endParaRPr>
              <a:solidFill>
                <a:srgbClr val="2015FF"/>
              </a:solidFill>
            </a:endParaRPr>
          </a:p>
        </p:txBody>
      </p:sp>
      <p:sp>
        <p:nvSpPr>
          <p:cNvPr id="138" name="Google Shape;138;p32"/>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solidFill>
                  <a:schemeClr val="dk1"/>
                </a:solidFill>
                <a:latin typeface="Open Sans"/>
                <a:ea typeface="Open Sans"/>
                <a:cs typeface="Open Sans"/>
                <a:sym typeface="Open Sans"/>
              </a:rPr>
              <a:t>Web application development support needed for healthcare application.</a:t>
            </a:r>
            <a:endParaRPr sz="23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solidFill>
                  <a:schemeClr val="dk1"/>
                </a:solidFill>
                <a:latin typeface="Open Sans"/>
                <a:ea typeface="Open Sans"/>
                <a:cs typeface="Open Sans"/>
                <a:sym typeface="Open Sans"/>
              </a:rPr>
              <a:t>Posted 2 hours ago</a:t>
            </a:r>
            <a:endParaRPr sz="19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900">
                <a:solidFill>
                  <a:schemeClr val="dk1"/>
                </a:solidFill>
                <a:latin typeface="Open Sans"/>
                <a:ea typeface="Open Sans"/>
                <a:cs typeface="Open Sans"/>
                <a:sym typeface="Open Sans"/>
              </a:rPr>
              <a:t>Hourly:</a:t>
            </a:r>
            <a:r>
              <a:rPr lang="en" sz="1900">
                <a:solidFill>
                  <a:schemeClr val="dk1"/>
                </a:solidFill>
                <a:latin typeface="Open Sans"/>
                <a:ea typeface="Open Sans"/>
                <a:cs typeface="Open Sans"/>
                <a:sym typeface="Open Sans"/>
              </a:rPr>
              <a:t> $35.00 - $65.00 Based on experience.</a:t>
            </a:r>
            <a:endParaRPr sz="19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900">
                <a:solidFill>
                  <a:schemeClr val="dk1"/>
                </a:solidFill>
                <a:latin typeface="Open Sans"/>
                <a:ea typeface="Open Sans"/>
                <a:cs typeface="Open Sans"/>
                <a:sym typeface="Open Sans"/>
              </a:rPr>
              <a:t>Project Time</a:t>
            </a:r>
            <a:r>
              <a:rPr lang="en" sz="1900">
                <a:solidFill>
                  <a:schemeClr val="dk1"/>
                </a:solidFill>
                <a:latin typeface="Open Sans"/>
                <a:ea typeface="Open Sans"/>
                <a:cs typeface="Open Sans"/>
                <a:sym typeface="Open Sans"/>
              </a:rPr>
              <a:t>: 3 months, 25 hours a week. </a:t>
            </a:r>
            <a:endParaRPr sz="19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2100">
                <a:solidFill>
                  <a:schemeClr val="dk1"/>
                </a:solidFill>
                <a:latin typeface="Open Sans"/>
                <a:ea typeface="Open Sans"/>
                <a:cs typeface="Open Sans"/>
                <a:sym typeface="Open Sans"/>
              </a:rPr>
              <a:t>Project Description:</a:t>
            </a:r>
            <a:endParaRPr sz="21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1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100">
                <a:solidFill>
                  <a:schemeClr val="dk1"/>
                </a:solidFill>
                <a:latin typeface="Open Sans"/>
                <a:ea typeface="Open Sans"/>
                <a:cs typeface="Open Sans"/>
                <a:sym typeface="Open Sans"/>
              </a:rPr>
              <a:t>We are a web development company working with a healthcare client looking to connect patients directly with their doctors. We need someone to be able to take PSD mockup files from our designer and convert them into custom code using HTML, CSS, and JavaScript. We have not decided on which JavaScript library to use, but will be open to working with the one you’re most familiar with. We have the designs for 10 pages and will need them to be completed in 3 months. We are open to working with all levels of experience, but the pay will be adjusted based on your experience. </a:t>
            </a:r>
            <a:endParaRPr sz="3900"/>
          </a:p>
          <a:p>
            <a:pPr indent="0" lvl="0" marL="0" rtl="0" algn="l">
              <a:lnSpc>
                <a:spcPct val="115000"/>
              </a:lnSpc>
              <a:spcBef>
                <a:spcPts val="1600"/>
              </a:spcBef>
              <a:spcAft>
                <a:spcPts val="1600"/>
              </a:spcAft>
              <a:buSzPts val="3000"/>
              <a:buNone/>
            </a:pPr>
            <a:r>
              <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Sample Project Listing #2:</a:t>
            </a:r>
            <a:endParaRPr/>
          </a:p>
          <a:p>
            <a:pPr indent="0" lvl="0" marL="0" rtl="0" algn="l">
              <a:lnSpc>
                <a:spcPct val="100000"/>
              </a:lnSpc>
              <a:spcBef>
                <a:spcPts val="0"/>
              </a:spcBef>
              <a:spcAft>
                <a:spcPts val="0"/>
              </a:spcAft>
              <a:buSzPts val="4000"/>
              <a:buNone/>
            </a:pPr>
            <a:r>
              <a:rPr lang="en">
                <a:solidFill>
                  <a:srgbClr val="2015FF"/>
                </a:solidFill>
              </a:rPr>
              <a:t>Digital Marketing</a:t>
            </a:r>
            <a:endParaRPr>
              <a:solidFill>
                <a:srgbClr val="2015FF"/>
              </a:solidFill>
            </a:endParaRPr>
          </a:p>
        </p:txBody>
      </p:sp>
      <p:sp>
        <p:nvSpPr>
          <p:cNvPr id="144" name="Google Shape;144;p33"/>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latin typeface="Open Sans"/>
                <a:ea typeface="Open Sans"/>
                <a:cs typeface="Open Sans"/>
                <a:sym typeface="Open Sans"/>
              </a:rPr>
              <a:t>Email Marketer for Annual Fundraising Event. </a:t>
            </a:r>
            <a:endParaRPr sz="24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solidFill>
                  <a:schemeClr val="dk1"/>
                </a:solidFill>
                <a:latin typeface="Open Sans"/>
                <a:ea typeface="Open Sans"/>
                <a:cs typeface="Open Sans"/>
                <a:sym typeface="Open Sans"/>
              </a:rPr>
              <a:t>Posted 2 days ago</a:t>
            </a:r>
            <a:endParaRPr sz="20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2000">
                <a:solidFill>
                  <a:schemeClr val="dk1"/>
                </a:solidFill>
                <a:latin typeface="Open Sans"/>
                <a:ea typeface="Open Sans"/>
                <a:cs typeface="Open Sans"/>
                <a:sym typeface="Open Sans"/>
              </a:rPr>
              <a:t>Hourly:</a:t>
            </a:r>
            <a:r>
              <a:rPr lang="en" sz="2000">
                <a:solidFill>
                  <a:schemeClr val="dk1"/>
                </a:solidFill>
                <a:latin typeface="Open Sans"/>
                <a:ea typeface="Open Sans"/>
                <a:cs typeface="Open Sans"/>
                <a:sym typeface="Open Sans"/>
              </a:rPr>
              <a:t> $30.00 - $40.00.</a:t>
            </a:r>
            <a:endParaRPr sz="20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2000">
                <a:solidFill>
                  <a:schemeClr val="dk1"/>
                </a:solidFill>
                <a:latin typeface="Open Sans"/>
                <a:ea typeface="Open Sans"/>
                <a:cs typeface="Open Sans"/>
                <a:sym typeface="Open Sans"/>
              </a:rPr>
              <a:t>Project Time</a:t>
            </a:r>
            <a:r>
              <a:rPr lang="en" sz="2000">
                <a:solidFill>
                  <a:schemeClr val="dk1"/>
                </a:solidFill>
                <a:latin typeface="Open Sans"/>
                <a:ea typeface="Open Sans"/>
                <a:cs typeface="Open Sans"/>
                <a:sym typeface="Open Sans"/>
              </a:rPr>
              <a:t>: 1 month, 10 - 15 hours a week. </a:t>
            </a:r>
            <a:endParaRPr sz="20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2200">
                <a:solidFill>
                  <a:schemeClr val="dk1"/>
                </a:solidFill>
                <a:latin typeface="Open Sans"/>
                <a:ea typeface="Open Sans"/>
                <a:cs typeface="Open Sans"/>
                <a:sym typeface="Open Sans"/>
              </a:rPr>
              <a:t>Project Description:</a:t>
            </a:r>
            <a:endParaRPr sz="22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200">
                <a:solidFill>
                  <a:schemeClr val="dk1"/>
                </a:solidFill>
                <a:latin typeface="Open Sans"/>
                <a:ea typeface="Open Sans"/>
                <a:cs typeface="Open Sans"/>
                <a:sym typeface="Open Sans"/>
              </a:rPr>
              <a:t>We are looking for someone to create a drip email campaign to help us sell tickets for our annual fundraising event for our non-profit. This would require audience segmentation, custom email creation, and call-to-action development. We are to reach our goal of 700 tickets sold. We haven’t decided on the best tool to do this yet and would be open to your recommendations. Serious inquiries only. </a:t>
            </a:r>
            <a:endParaRPr sz="22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a:p>
          <a:p>
            <a:pPr indent="0" lvl="0" marL="0" rtl="0" algn="l">
              <a:lnSpc>
                <a:spcPct val="115000"/>
              </a:lnSpc>
              <a:spcBef>
                <a:spcPts val="1600"/>
              </a:spcBef>
              <a:spcAft>
                <a:spcPts val="1600"/>
              </a:spcAft>
              <a:buSzPts val="3000"/>
              <a:buNone/>
            </a:pPr>
            <a:r>
              <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4"/>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Sample Project Listing #3:</a:t>
            </a:r>
            <a:br>
              <a:rPr lang="en"/>
            </a:br>
            <a:r>
              <a:rPr lang="en">
                <a:solidFill>
                  <a:srgbClr val="2015FF"/>
                </a:solidFill>
              </a:rPr>
              <a:t>Data Analyst</a:t>
            </a:r>
            <a:endParaRPr>
              <a:solidFill>
                <a:srgbClr val="2015FF"/>
              </a:solidFill>
            </a:endParaRPr>
          </a:p>
        </p:txBody>
      </p:sp>
      <p:sp>
        <p:nvSpPr>
          <p:cNvPr id="150" name="Google Shape;150;p34"/>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500">
                <a:solidFill>
                  <a:schemeClr val="dk1"/>
                </a:solidFill>
                <a:latin typeface="Open Sans"/>
                <a:ea typeface="Open Sans"/>
                <a:cs typeface="Open Sans"/>
                <a:sym typeface="Open Sans"/>
              </a:rPr>
              <a:t>Seeking experienced Data Analyst to build dashboard for local insurance company.</a:t>
            </a:r>
            <a:endParaRPr sz="25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100">
                <a:solidFill>
                  <a:schemeClr val="dk1"/>
                </a:solidFill>
                <a:latin typeface="Open Sans"/>
                <a:ea typeface="Open Sans"/>
                <a:cs typeface="Open Sans"/>
                <a:sym typeface="Open Sans"/>
              </a:rPr>
              <a:t>Posted 1 week ago</a:t>
            </a:r>
            <a:endParaRPr sz="21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1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2100">
                <a:solidFill>
                  <a:schemeClr val="dk1"/>
                </a:solidFill>
                <a:latin typeface="Open Sans"/>
                <a:ea typeface="Open Sans"/>
                <a:cs typeface="Open Sans"/>
                <a:sym typeface="Open Sans"/>
              </a:rPr>
              <a:t>Hourly:</a:t>
            </a:r>
            <a:r>
              <a:rPr lang="en" sz="2100">
                <a:solidFill>
                  <a:schemeClr val="dk1"/>
                </a:solidFill>
                <a:latin typeface="Open Sans"/>
                <a:ea typeface="Open Sans"/>
                <a:cs typeface="Open Sans"/>
                <a:sym typeface="Open Sans"/>
              </a:rPr>
              <a:t> $90.00 Based on experience.</a:t>
            </a:r>
            <a:endParaRPr sz="21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2100">
                <a:solidFill>
                  <a:schemeClr val="dk1"/>
                </a:solidFill>
                <a:latin typeface="Open Sans"/>
                <a:ea typeface="Open Sans"/>
                <a:cs typeface="Open Sans"/>
                <a:sym typeface="Open Sans"/>
              </a:rPr>
              <a:t>Project Time</a:t>
            </a:r>
            <a:r>
              <a:rPr lang="en" sz="2100">
                <a:solidFill>
                  <a:schemeClr val="dk1"/>
                </a:solidFill>
                <a:latin typeface="Open Sans"/>
                <a:ea typeface="Open Sans"/>
                <a:cs typeface="Open Sans"/>
                <a:sym typeface="Open Sans"/>
              </a:rPr>
              <a:t>: 1 year, 20 hours a week. </a:t>
            </a:r>
            <a:endParaRPr sz="21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1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2300">
                <a:solidFill>
                  <a:schemeClr val="dk1"/>
                </a:solidFill>
                <a:latin typeface="Open Sans"/>
                <a:ea typeface="Open Sans"/>
                <a:cs typeface="Open Sans"/>
                <a:sym typeface="Open Sans"/>
              </a:rPr>
              <a:t>Project Description:</a:t>
            </a:r>
            <a:endParaRPr sz="23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300">
                <a:solidFill>
                  <a:schemeClr val="dk1"/>
                </a:solidFill>
                <a:latin typeface="Open Sans"/>
                <a:ea typeface="Open Sans"/>
                <a:cs typeface="Open Sans"/>
                <a:sym typeface="Open Sans"/>
              </a:rPr>
              <a:t>I have taken over a local car insurance company from my parents and have inherited hundreds of Excel spreadsheets with past and current customer information. I need help organizing this data and creating a dashboard to allow me to filter the data and create reports as needed. I would also need guidance on how to transfer the data to the tool of your choice. Looking forward to working together! </a:t>
            </a:r>
            <a:endParaRPr sz="23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a:p>
          <a:p>
            <a:pPr indent="0" lvl="0" marL="0" rtl="0" algn="l">
              <a:lnSpc>
                <a:spcPct val="115000"/>
              </a:lnSpc>
              <a:spcBef>
                <a:spcPts val="1600"/>
              </a:spcBef>
              <a:spcAft>
                <a:spcPts val="1600"/>
              </a:spcAft>
              <a:buSzPts val="3000"/>
              <a:buNone/>
            </a:pPr>
            <a:r>
              <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