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7"/>
  </p:notesMasterIdLst>
  <p:sldIdLst>
    <p:sldId id="256" r:id="rId3"/>
    <p:sldId id="258" r:id="rId4"/>
    <p:sldId id="262" r:id="rId5"/>
    <p:sldId id="263" r:id="rId6"/>
    <p:sldId id="264" r:id="rId7"/>
    <p:sldId id="265" r:id="rId8"/>
    <p:sldId id="266" r:id="rId9"/>
    <p:sldId id="267" r:id="rId10"/>
    <p:sldId id="270" r:id="rId11"/>
    <p:sldId id="272" r:id="rId12"/>
    <p:sldId id="273" r:id="rId13"/>
    <p:sldId id="275" r:id="rId14"/>
    <p:sldId id="276" r:id="rId15"/>
    <p:sldId id="277" r:id="rId16"/>
  </p:sldIdLst>
  <p:sldSz cx="7772400" cy="10058400"/>
  <p:notesSz cx="6858000" cy="9144000"/>
  <p:embeddedFontLst>
    <p:embeddedFont>
      <p:font typeface="Helvetica Neue" panose="020B0604020202020204"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Open Sans Light" panose="020B0306030504020204" pitchFamily="34" charset="0"/>
      <p:regular r:id="rId26"/>
      <p:bold r:id="rId27"/>
      <p:italic r:id="rId28"/>
      <p:boldItalic r:id="rId29"/>
    </p:embeddedFont>
    <p:embeddedFont>
      <p:font typeface="Open Sans SemiBold" panose="020B0706030804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D6227A-8FEB-42AE-A451-A2E36D6E7CDF}">
  <a:tblStyle styleId="{53D6227A-8FEB-42AE-A451-A2E36D6E7CDF}"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248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56d98ae89_0_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56d98ae8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56d98ae89_0_1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1156d98ae89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56d98ae89_0_6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206" name="Google Shape;206;g1156d98ae89_0_6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56d98ae89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156d98ae89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56d98ae89_0_9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1156d98ae89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56d98ae89_0_9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1156d98ae89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85380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08" name="Google Shape;108;p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156d98ae89_0_2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1156d98ae89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56d98ae89_0_3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1156d98ae89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53" name="Google Shape;153;p8: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56d98ae89_0_5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156d98ae89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85" name="Google Shape;185;p2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264945" y="2163089"/>
            <a:ext cx="7242600" cy="3839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 name="Google Shape;37;p11"/>
          <p:cNvSpPr txBox="1">
            <a:spLocks noGrp="1"/>
          </p:cNvSpPr>
          <p:nvPr>
            <p:ph type="body" idx="1"/>
          </p:nvPr>
        </p:nvSpPr>
        <p:spPr>
          <a:xfrm>
            <a:off x="264945" y="6164351"/>
            <a:ext cx="7242600" cy="25437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5" name="Google Shape;45;p14"/>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6" name="Google Shape;46;p1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47"/>
        <p:cNvGrpSpPr/>
        <p:nvPr/>
      </p:nvGrpSpPr>
      <p:grpSpPr>
        <a:xfrm>
          <a:off x="0" y="0"/>
          <a:ext cx="0" cy="0"/>
          <a:chOff x="0" y="0"/>
          <a:chExt cx="0" cy="0"/>
        </a:xfrm>
      </p:grpSpPr>
      <p:sp>
        <p:nvSpPr>
          <p:cNvPr id="48" name="Google Shape;48;p15"/>
          <p:cNvSpPr>
            <a:spLocks noGrp="1"/>
          </p:cNvSpPr>
          <p:nvPr>
            <p:ph type="pic" idx="2"/>
          </p:nvPr>
        </p:nvSpPr>
        <p:spPr>
          <a:xfrm>
            <a:off x="1691673" y="654843"/>
            <a:ext cx="4383300" cy="6103200"/>
          </a:xfrm>
          <a:prstGeom prst="rect">
            <a:avLst/>
          </a:prstGeom>
          <a:noFill/>
          <a:ln>
            <a:noFill/>
          </a:ln>
        </p:spPr>
      </p:sp>
      <p:sp>
        <p:nvSpPr>
          <p:cNvPr id="49" name="Google Shape;49;p15"/>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0" name="Google Shape;50;p15"/>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1" name="Google Shape;51;p15"/>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4" name="Google Shape;54;p1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55"/>
        <p:cNvGrpSpPr/>
        <p:nvPr/>
      </p:nvGrpSpPr>
      <p:grpSpPr>
        <a:xfrm>
          <a:off x="0" y="0"/>
          <a:ext cx="0" cy="0"/>
          <a:chOff x="0" y="0"/>
          <a:chExt cx="0" cy="0"/>
        </a:xfrm>
      </p:grpSpPr>
      <p:sp>
        <p:nvSpPr>
          <p:cNvPr id="56" name="Google Shape;56;p17"/>
          <p:cNvSpPr>
            <a:spLocks noGrp="1"/>
          </p:cNvSpPr>
          <p:nvPr>
            <p:ph type="pic" idx="2"/>
          </p:nvPr>
        </p:nvSpPr>
        <p:spPr>
          <a:xfrm>
            <a:off x="3982975" y="654843"/>
            <a:ext cx="2391000" cy="8486700"/>
          </a:xfrm>
          <a:prstGeom prst="rect">
            <a:avLst/>
          </a:prstGeom>
          <a:noFill/>
          <a:ln>
            <a:noFill/>
          </a:ln>
        </p:spPr>
      </p:sp>
      <p:sp>
        <p:nvSpPr>
          <p:cNvPr id="57" name="Google Shape;57;p17"/>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8" name="Google Shape;58;p17"/>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9" name="Google Shape;59;p1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60"/>
        <p:cNvGrpSpPr/>
        <p:nvPr/>
      </p:nvGrpSpPr>
      <p:grpSpPr>
        <a:xfrm>
          <a:off x="0" y="0"/>
          <a:ext cx="0" cy="0"/>
          <a:chOff x="0" y="0"/>
          <a:chExt cx="0" cy="0"/>
        </a:xfrm>
      </p:grpSpPr>
      <p:sp>
        <p:nvSpPr>
          <p:cNvPr id="61" name="Google Shape;61;p18"/>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2" name="Google Shape;62;p1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5" name="Google Shape;65;p19"/>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1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67"/>
        <p:cNvGrpSpPr/>
        <p:nvPr/>
      </p:nvGrpSpPr>
      <p:grpSpPr>
        <a:xfrm>
          <a:off x="0" y="0"/>
          <a:ext cx="0" cy="0"/>
          <a:chOff x="0" y="0"/>
          <a:chExt cx="0" cy="0"/>
        </a:xfrm>
      </p:grpSpPr>
      <p:sp>
        <p:nvSpPr>
          <p:cNvPr id="68" name="Google Shape;68;p20"/>
          <p:cNvSpPr>
            <a:spLocks noGrp="1"/>
          </p:cNvSpPr>
          <p:nvPr>
            <p:ph type="pic" idx="2"/>
          </p:nvPr>
        </p:nvSpPr>
        <p:spPr>
          <a:xfrm>
            <a:off x="3982975" y="2684859"/>
            <a:ext cx="2391000" cy="6482700"/>
          </a:xfrm>
          <a:prstGeom prst="rect">
            <a:avLst/>
          </a:prstGeom>
          <a:noFill/>
          <a:ln>
            <a:noFill/>
          </a:ln>
        </p:spPr>
      </p:sp>
      <p:sp>
        <p:nvSpPr>
          <p:cNvPr id="69" name="Google Shape;69;p20"/>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0" name="Google Shape;70;p20"/>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1" name="Google Shape;71;p2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72"/>
        <p:cNvGrpSpPr/>
        <p:nvPr/>
      </p:nvGrpSpPr>
      <p:grpSpPr>
        <a:xfrm>
          <a:off x="0" y="0"/>
          <a:ext cx="0" cy="0"/>
          <a:chOff x="0" y="0"/>
          <a:chExt cx="0" cy="0"/>
        </a:xfrm>
      </p:grpSpPr>
      <p:sp>
        <p:nvSpPr>
          <p:cNvPr id="73" name="Google Shape;73;p21"/>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4" name="Google Shape;74;p2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p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419100" algn="l">
              <a:lnSpc>
                <a:spcPct val="115000"/>
              </a:lnSpc>
              <a:spcBef>
                <a:spcPts val="0"/>
              </a:spcBef>
              <a:spcAft>
                <a:spcPts val="0"/>
              </a:spcAft>
              <a:buSzPts val="3000"/>
              <a:buChar char="●"/>
              <a:defRPr sz="3000"/>
            </a:lvl1pPr>
            <a:lvl2pPr marL="914400" lvl="1" indent="-381000" algn="l">
              <a:lnSpc>
                <a:spcPct val="115000"/>
              </a:lnSpc>
              <a:spcBef>
                <a:spcPts val="1600"/>
              </a:spcBef>
              <a:spcAft>
                <a:spcPts val="0"/>
              </a:spcAft>
              <a:buSzPts val="2400"/>
              <a:buChar char="○"/>
              <a:defRPr sz="2400"/>
            </a:lvl2pPr>
            <a:lvl3pPr marL="1371600" lvl="2" indent="-342900" algn="l">
              <a:lnSpc>
                <a:spcPct val="115000"/>
              </a:lnSpc>
              <a:spcBef>
                <a:spcPts val="1600"/>
              </a:spcBef>
              <a:spcAft>
                <a:spcPts val="0"/>
              </a:spcAft>
              <a:buSzPts val="1800"/>
              <a:buChar char="■"/>
              <a:defRPr sz="1800"/>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75"/>
        <p:cNvGrpSpPr/>
        <p:nvPr/>
      </p:nvGrpSpPr>
      <p:grpSpPr>
        <a:xfrm>
          <a:off x="0" y="0"/>
          <a:ext cx="0" cy="0"/>
          <a:chOff x="0" y="0"/>
          <a:chExt cx="0" cy="0"/>
        </a:xfrm>
      </p:grpSpPr>
      <p:sp>
        <p:nvSpPr>
          <p:cNvPr id="76" name="Google Shape;76;p22"/>
          <p:cNvSpPr>
            <a:spLocks noGrp="1"/>
          </p:cNvSpPr>
          <p:nvPr>
            <p:ph type="pic" idx="2"/>
          </p:nvPr>
        </p:nvSpPr>
        <p:spPr>
          <a:xfrm>
            <a:off x="3982975" y="5251847"/>
            <a:ext cx="2391000" cy="3889500"/>
          </a:xfrm>
          <a:prstGeom prst="rect">
            <a:avLst/>
          </a:prstGeom>
          <a:noFill/>
          <a:ln>
            <a:noFill/>
          </a:ln>
        </p:spPr>
      </p:sp>
      <p:sp>
        <p:nvSpPr>
          <p:cNvPr id="77" name="Google Shape;77;p22"/>
          <p:cNvSpPr>
            <a:spLocks noGrp="1"/>
          </p:cNvSpPr>
          <p:nvPr>
            <p:ph type="pic" idx="3"/>
          </p:nvPr>
        </p:nvSpPr>
        <p:spPr>
          <a:xfrm>
            <a:off x="3985763" y="916781"/>
            <a:ext cx="2391000" cy="3889500"/>
          </a:xfrm>
          <a:prstGeom prst="rect">
            <a:avLst/>
          </a:prstGeom>
          <a:noFill/>
          <a:ln>
            <a:noFill/>
          </a:ln>
        </p:spPr>
      </p:sp>
      <p:sp>
        <p:nvSpPr>
          <p:cNvPr id="78" name="Google Shape;78;p22"/>
          <p:cNvSpPr>
            <a:spLocks noGrp="1"/>
          </p:cNvSpPr>
          <p:nvPr>
            <p:ph type="pic" idx="4"/>
          </p:nvPr>
        </p:nvSpPr>
        <p:spPr>
          <a:xfrm>
            <a:off x="1398501" y="916781"/>
            <a:ext cx="2391000" cy="8225100"/>
          </a:xfrm>
          <a:prstGeom prst="rect">
            <a:avLst/>
          </a:prstGeom>
          <a:noFill/>
          <a:ln>
            <a:noFill/>
          </a:ln>
        </p:spPr>
      </p:sp>
      <p:sp>
        <p:nvSpPr>
          <p:cNvPr id="79" name="Google Shape;79;p2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sp>
        <p:nvSpPr>
          <p:cNvPr id="81" name="Google Shape;81;p23"/>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2" name="Google Shape;82;p23"/>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3" name="Google Shape;83;p2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84"/>
        <p:cNvGrpSpPr/>
        <p:nvPr/>
      </p:nvGrpSpPr>
      <p:grpSpPr>
        <a:xfrm>
          <a:off x="0" y="0"/>
          <a:ext cx="0" cy="0"/>
          <a:chOff x="0" y="0"/>
          <a:chExt cx="0" cy="0"/>
        </a:xfrm>
      </p:grpSpPr>
      <p:sp>
        <p:nvSpPr>
          <p:cNvPr id="85" name="Google Shape;85;p24"/>
          <p:cNvSpPr>
            <a:spLocks noGrp="1"/>
          </p:cNvSpPr>
          <p:nvPr>
            <p:ph type="pic" idx="2"/>
          </p:nvPr>
        </p:nvSpPr>
        <p:spPr>
          <a:xfrm>
            <a:off x="971550" y="0"/>
            <a:ext cx="5829300" cy="10058400"/>
          </a:xfrm>
          <a:prstGeom prst="rect">
            <a:avLst/>
          </a:prstGeom>
          <a:noFill/>
          <a:ln>
            <a:noFill/>
          </a:ln>
        </p:spPr>
      </p:sp>
      <p:sp>
        <p:nvSpPr>
          <p:cNvPr id="86" name="Google Shape;86;p2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7"/>
        <p:cNvGrpSpPr/>
        <p:nvPr/>
      </p:nvGrpSpPr>
      <p:grpSpPr>
        <a:xfrm>
          <a:off x="0" y="0"/>
          <a:ext cx="0" cy="0"/>
          <a:chOff x="0" y="0"/>
          <a:chExt cx="0" cy="0"/>
        </a:xfrm>
      </p:grpSpPr>
      <p:sp>
        <p:nvSpPr>
          <p:cNvPr id="88" name="Google Shape;88;p2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264945" y="4206107"/>
            <a:ext cx="72426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264945"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107540"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264945" y="1086507"/>
            <a:ext cx="2386800" cy="14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7"/>
          <p:cNvSpPr txBox="1">
            <a:spLocks noGrp="1"/>
          </p:cNvSpPr>
          <p:nvPr>
            <p:ph type="body" idx="1"/>
          </p:nvPr>
        </p:nvSpPr>
        <p:spPr>
          <a:xfrm>
            <a:off x="264945" y="2717440"/>
            <a:ext cx="2386800" cy="6217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16713" y="880293"/>
            <a:ext cx="5412600" cy="79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9"/>
          <p:cNvSpPr txBox="1">
            <a:spLocks noGrp="1"/>
          </p:cNvSpPr>
          <p:nvPr>
            <p:ph type="title"/>
          </p:nvPr>
        </p:nvSpPr>
        <p:spPr>
          <a:xfrm>
            <a:off x="225675" y="2411542"/>
            <a:ext cx="3438300" cy="2898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1" name="Google Shape;31;p9"/>
          <p:cNvSpPr txBox="1">
            <a:spLocks noGrp="1"/>
          </p:cNvSpPr>
          <p:nvPr>
            <p:ph type="subTitle" idx="1"/>
          </p:nvPr>
        </p:nvSpPr>
        <p:spPr>
          <a:xfrm>
            <a:off x="225675" y="5481569"/>
            <a:ext cx="3438300" cy="241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4198575" y="1415969"/>
            <a:ext cx="3261300" cy="7226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0"/>
          <p:cNvSpPr txBox="1">
            <a:spLocks noGrp="1"/>
          </p:cNvSpPr>
          <p:nvPr>
            <p:ph type="body" idx="1"/>
          </p:nvPr>
        </p:nvSpPr>
        <p:spPr>
          <a:xfrm>
            <a:off x="264945" y="8273124"/>
            <a:ext cx="5099100" cy="1183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E3D49"/>
              </a:buClr>
              <a:buSzPts val="4000"/>
              <a:buFont typeface="Open Sans"/>
              <a:buNone/>
              <a:defRPr sz="4000" b="0"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1pPr>
            <a:lvl2pPr marL="914400" marR="0" lvl="1"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2pPr>
            <a:lvl3pPr marL="1371600" marR="0" lvl="2"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endParaRPr/>
          </a:p>
        </p:txBody>
      </p:sp>
      <p:sp>
        <p:nvSpPr>
          <p:cNvPr id="8" name="Google Shape;8;p1"/>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1" name="Google Shape;41;p1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2" name="Google Shape;42;p1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trello.com/b/Jzmj2YWz/health-care-projec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92"/>
        <p:cNvGrpSpPr/>
        <p:nvPr/>
      </p:nvGrpSpPr>
      <p:grpSpPr>
        <a:xfrm>
          <a:off x="0" y="0"/>
          <a:ext cx="0" cy="0"/>
          <a:chOff x="0" y="0"/>
          <a:chExt cx="0" cy="0"/>
        </a:xfrm>
      </p:grpSpPr>
      <p:sp>
        <p:nvSpPr>
          <p:cNvPr id="93" name="Google Shape;93;p26"/>
          <p:cNvSpPr/>
          <p:nvPr/>
        </p:nvSpPr>
        <p:spPr>
          <a:xfrm>
            <a:off x="293700" y="255500"/>
            <a:ext cx="7242600" cy="96279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6"/>
          <p:cNvSpPr txBox="1">
            <a:spLocks noGrp="1"/>
          </p:cNvSpPr>
          <p:nvPr>
            <p:ph type="ctrTitle"/>
          </p:nvPr>
        </p:nvSpPr>
        <p:spPr>
          <a:xfrm>
            <a:off x="0" y="2456316"/>
            <a:ext cx="7772400" cy="141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solidFill>
                  <a:schemeClr val="lt1"/>
                </a:solidFill>
              </a:rPr>
              <a:t>Digital Freelancer: </a:t>
            </a:r>
            <a:endParaRPr sz="4500">
              <a:solidFill>
                <a:schemeClr val="lt1"/>
              </a:solidFill>
            </a:endParaRPr>
          </a:p>
          <a:p>
            <a:pPr marL="0" lvl="0" indent="0" algn="ctr" rtl="0">
              <a:spcBef>
                <a:spcPts val="0"/>
              </a:spcBef>
              <a:spcAft>
                <a:spcPts val="0"/>
              </a:spcAft>
              <a:buNone/>
            </a:pPr>
            <a:r>
              <a:rPr lang="en" sz="3300">
                <a:solidFill>
                  <a:schemeClr val="lt1"/>
                </a:solidFill>
                <a:latin typeface="Open Sans Light"/>
                <a:ea typeface="Open Sans Light"/>
                <a:cs typeface="Open Sans Light"/>
                <a:sym typeface="Open Sans Light"/>
              </a:rPr>
              <a:t>Managing Freelancing Projects</a:t>
            </a:r>
            <a:endParaRPr sz="3300">
              <a:solidFill>
                <a:schemeClr val="lt1"/>
              </a:solidFill>
              <a:latin typeface="Open Sans Light"/>
              <a:ea typeface="Open Sans Light"/>
              <a:cs typeface="Open Sans Light"/>
              <a:sym typeface="Open Sans Light"/>
            </a:endParaRPr>
          </a:p>
        </p:txBody>
      </p:sp>
      <p:sp>
        <p:nvSpPr>
          <p:cNvPr id="95" name="Google Shape;95;p26"/>
          <p:cNvSpPr txBox="1">
            <a:spLocks noGrp="1"/>
          </p:cNvSpPr>
          <p:nvPr>
            <p:ph type="subTitle" idx="1"/>
          </p:nvPr>
        </p:nvSpPr>
        <p:spPr>
          <a:xfrm>
            <a:off x="264900" y="6051984"/>
            <a:ext cx="7242600" cy="15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Open Sans SemiBold"/>
                <a:ea typeface="Open Sans SemiBold"/>
                <a:cs typeface="Open Sans SemiBold"/>
                <a:sym typeface="Open Sans SemiBold"/>
              </a:rPr>
              <a:t>Project: Working with a Mock Client</a:t>
            </a:r>
            <a:endParaRPr>
              <a:solidFill>
                <a:schemeClr val="lt1"/>
              </a:solidFill>
              <a:latin typeface="Open Sans SemiBold"/>
              <a:ea typeface="Open Sans SemiBold"/>
              <a:cs typeface="Open Sans SemiBold"/>
              <a:sym typeface="Open Sans SemiBold"/>
            </a:endParaRPr>
          </a:p>
        </p:txBody>
      </p:sp>
      <p:pic>
        <p:nvPicPr>
          <p:cNvPr id="96" name="Google Shape;96;p26"/>
          <p:cNvPicPr preferRelativeResize="0"/>
          <p:nvPr/>
        </p:nvPicPr>
        <p:blipFill>
          <a:blip r:embed="rId3">
            <a:alphaModFix/>
          </a:blip>
          <a:stretch>
            <a:fillRect/>
          </a:stretch>
        </p:blipFill>
        <p:spPr>
          <a:xfrm>
            <a:off x="2945756" y="4018695"/>
            <a:ext cx="1880889" cy="1880889"/>
          </a:xfrm>
          <a:prstGeom prst="rect">
            <a:avLst/>
          </a:prstGeom>
          <a:noFill/>
          <a:ln>
            <a:noFill/>
          </a:ln>
        </p:spPr>
      </p:pic>
      <p:pic>
        <p:nvPicPr>
          <p:cNvPr id="97" name="Google Shape;97;p26"/>
          <p:cNvPicPr preferRelativeResize="0"/>
          <p:nvPr/>
        </p:nvPicPr>
        <p:blipFill>
          <a:blip r:embed="rId4">
            <a:alphaModFix/>
          </a:blip>
          <a:stretch>
            <a:fillRect/>
          </a:stretch>
        </p:blipFill>
        <p:spPr>
          <a:xfrm>
            <a:off x="2650338" y="9257200"/>
            <a:ext cx="2471724" cy="469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Trello Board</a:t>
            </a:r>
            <a:endParaRPr b="1"/>
          </a:p>
        </p:txBody>
      </p:sp>
      <p:sp>
        <p:nvSpPr>
          <p:cNvPr id="201" name="Google Shape;201;p42"/>
          <p:cNvSpPr txBox="1">
            <a:spLocks noGrp="1"/>
          </p:cNvSpPr>
          <p:nvPr>
            <p:ph type="body" idx="1"/>
          </p:nvPr>
        </p:nvSpPr>
        <p:spPr>
          <a:xfrm>
            <a:off x="264950" y="1990175"/>
            <a:ext cx="7242600" cy="14850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2000" dirty="0">
                <a:solidFill>
                  <a:srgbClr val="2E3D49"/>
                </a:solidFill>
                <a:highlight>
                  <a:schemeClr val="lt1"/>
                </a:highlight>
              </a:rPr>
              <a:t>Please include the following information for your Trello board: </a:t>
            </a:r>
            <a:endParaRPr sz="2000" dirty="0">
              <a:solidFill>
                <a:srgbClr val="2E3D49"/>
              </a:solidFill>
              <a:highlight>
                <a:schemeClr val="lt1"/>
              </a:highlight>
            </a:endParaRPr>
          </a:p>
          <a:p>
            <a:pPr marL="0" lvl="0" indent="0" algn="l" rtl="0">
              <a:lnSpc>
                <a:spcPct val="160000"/>
              </a:lnSpc>
              <a:spcBef>
                <a:spcPts val="0"/>
              </a:spcBef>
              <a:spcAft>
                <a:spcPts val="0"/>
              </a:spcAft>
              <a:buSzPts val="1100"/>
              <a:buNone/>
            </a:pP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r>
              <a:rPr lang="en" sz="1800" dirty="0">
                <a:solidFill>
                  <a:srgbClr val="525C65"/>
                </a:solidFill>
                <a:highlight>
                  <a:schemeClr val="lt1"/>
                </a:highlight>
              </a:rPr>
              <a:t>A link to your public Trello board should be provided here: </a:t>
            </a: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r>
              <a:rPr lang="en-US" sz="1800" b="1" dirty="0">
                <a:solidFill>
                  <a:srgbClr val="525C65"/>
                </a:solidFill>
                <a:highlight>
                  <a:schemeClr val="lt1"/>
                </a:highlight>
                <a:latin typeface="Open Sans"/>
                <a:ea typeface="Open Sans"/>
                <a:cs typeface="Open Sans"/>
                <a:sym typeface="Open Sans"/>
                <a:hlinkClick r:id="rId3"/>
              </a:rPr>
              <a:t>https://trello.com/b/Jzmj2YWz/health-care-project</a:t>
            </a:r>
            <a:r>
              <a:rPr lang="en-US" sz="1800" b="1" dirty="0">
                <a:solidFill>
                  <a:srgbClr val="525C65"/>
                </a:solidFill>
                <a:highlight>
                  <a:schemeClr val="lt1"/>
                </a:highlight>
                <a:latin typeface="Open Sans"/>
                <a:ea typeface="Open Sans"/>
                <a:cs typeface="Open Sans"/>
                <a:sym typeface="Open Sans"/>
              </a:rPr>
              <a:t> </a:t>
            </a: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1600" dirty="0">
              <a:solidFill>
                <a:srgbClr val="525C65"/>
              </a:solidFill>
              <a:highlight>
                <a:schemeClr val="lt1"/>
              </a:highlight>
            </a:endParaRPr>
          </a:p>
          <a:p>
            <a:pPr marL="0" lvl="0" indent="0" algn="l" rtl="0">
              <a:lnSpc>
                <a:spcPct val="160000"/>
              </a:lnSpc>
              <a:spcBef>
                <a:spcPts val="0"/>
              </a:spcBef>
              <a:spcAft>
                <a:spcPts val="0"/>
              </a:spcAft>
              <a:buSzPts val="3000"/>
              <a:buNone/>
            </a:pPr>
            <a:endParaRPr sz="16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202" name="Google Shape;202;p42"/>
          <p:cNvSpPr txBox="1"/>
          <p:nvPr/>
        </p:nvSpPr>
        <p:spPr>
          <a:xfrm>
            <a:off x="412700" y="5049875"/>
            <a:ext cx="6947100" cy="4063500"/>
          </a:xfrm>
          <a:prstGeom prst="rect">
            <a:avLst/>
          </a:prstGeom>
          <a:noFill/>
          <a:ln w="9525" cap="flat" cmpd="sng">
            <a:solidFill>
              <a:srgbClr val="2015F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r>
              <a:rPr lang="en" dirty="0">
                <a:latin typeface="Open Sans Light"/>
                <a:ea typeface="Open Sans Light"/>
                <a:cs typeface="Open Sans Light"/>
                <a:sym typeface="Open Sans Light"/>
              </a:rPr>
              <a:t>Paste screenshot here</a:t>
            </a: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p:txBody>
      </p:sp>
      <p:sp>
        <p:nvSpPr>
          <p:cNvPr id="203" name="Google Shape;203;p42"/>
          <p:cNvSpPr txBox="1"/>
          <p:nvPr/>
        </p:nvSpPr>
        <p:spPr>
          <a:xfrm>
            <a:off x="264950" y="4231938"/>
            <a:ext cx="694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2E3D49"/>
                </a:solidFill>
                <a:latin typeface="Open Sans Light"/>
                <a:ea typeface="Open Sans Light"/>
                <a:cs typeface="Open Sans Light"/>
                <a:sym typeface="Open Sans Light"/>
              </a:rPr>
              <a:t>Include a screenshot of the board below: </a:t>
            </a:r>
            <a:endParaRPr sz="1800">
              <a:solidFill>
                <a:srgbClr val="2E3D49"/>
              </a:solidFill>
              <a:latin typeface="Open Sans Light"/>
              <a:ea typeface="Open Sans Light"/>
              <a:cs typeface="Open Sans Light"/>
              <a:sym typeface="Open Sans Light"/>
            </a:endParaRPr>
          </a:p>
        </p:txBody>
      </p:sp>
      <p:pic>
        <p:nvPicPr>
          <p:cNvPr id="3" name="Picture 2">
            <a:extLst>
              <a:ext uri="{FF2B5EF4-FFF2-40B4-BE49-F238E27FC236}">
                <a16:creationId xmlns:a16="http://schemas.microsoft.com/office/drawing/2014/main" id="{1AE96B8C-B594-88EB-12D5-2F6EEDB5BEE8}"/>
              </a:ext>
            </a:extLst>
          </p:cNvPr>
          <p:cNvPicPr>
            <a:picLocks noChangeAspect="1"/>
          </p:cNvPicPr>
          <p:nvPr/>
        </p:nvPicPr>
        <p:blipFill>
          <a:blip r:embed="rId4"/>
          <a:stretch>
            <a:fillRect/>
          </a:stretch>
        </p:blipFill>
        <p:spPr>
          <a:xfrm>
            <a:off x="412600" y="5049875"/>
            <a:ext cx="6947100" cy="406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207"/>
        <p:cNvGrpSpPr/>
        <p:nvPr/>
      </p:nvGrpSpPr>
      <p:grpSpPr>
        <a:xfrm>
          <a:off x="0" y="0"/>
          <a:ext cx="0" cy="0"/>
          <a:chOff x="0" y="0"/>
          <a:chExt cx="0" cy="0"/>
        </a:xfrm>
      </p:grpSpPr>
      <p:sp>
        <p:nvSpPr>
          <p:cNvPr id="208" name="Google Shape;208;p43"/>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4</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Invoice and Payment Options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209" name="Google Shape;209;p43"/>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p:nvPr>
        </p:nvSpPr>
        <p:spPr>
          <a:xfrm>
            <a:off x="117575" y="204950"/>
            <a:ext cx="7389900" cy="1119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Clr>
                <a:schemeClr val="dk1"/>
              </a:buClr>
              <a:buSzPts val="1100"/>
              <a:buFont typeface="Arial"/>
              <a:buNone/>
            </a:pPr>
            <a:r>
              <a:rPr lang="en-US" sz="1200" dirty="0">
                <a:solidFill>
                  <a:schemeClr val="dk1"/>
                </a:solidFill>
              </a:rPr>
              <a:t>Dummy Company</a:t>
            </a:r>
            <a:br>
              <a:rPr lang="en-US" sz="1200" dirty="0">
                <a:solidFill>
                  <a:schemeClr val="dk1"/>
                </a:solidFill>
              </a:rPr>
            </a:br>
            <a:r>
              <a:rPr lang="en-US" sz="1200" dirty="0">
                <a:solidFill>
                  <a:schemeClr val="dk1"/>
                </a:solidFill>
              </a:rPr>
              <a:t>25 </a:t>
            </a:r>
            <a:r>
              <a:rPr lang="en-US" sz="1200" dirty="0" err="1">
                <a:solidFill>
                  <a:schemeClr val="dk1"/>
                </a:solidFill>
              </a:rPr>
              <a:t>el</a:t>
            </a:r>
            <a:r>
              <a:rPr lang="en-US" sz="1200" dirty="0">
                <a:solidFill>
                  <a:schemeClr val="dk1"/>
                </a:solidFill>
              </a:rPr>
              <a:t> haram street / Giza governorate / Egypt</a:t>
            </a:r>
            <a:endParaRPr sz="12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3400" b="1" dirty="0">
                <a:solidFill>
                  <a:schemeClr val="dk1"/>
                </a:solidFill>
              </a:rPr>
              <a:t>Invoice</a:t>
            </a:r>
            <a:endParaRPr sz="4800" b="1" dirty="0">
              <a:solidFill>
                <a:schemeClr val="dk1"/>
              </a:solidFill>
            </a:endParaRPr>
          </a:p>
        </p:txBody>
      </p:sp>
      <p:cxnSp>
        <p:nvCxnSpPr>
          <p:cNvPr id="222" name="Google Shape;222;p45"/>
          <p:cNvCxnSpPr/>
          <p:nvPr/>
        </p:nvCxnSpPr>
        <p:spPr>
          <a:xfrm>
            <a:off x="215425" y="1468775"/>
            <a:ext cx="7416600" cy="39300"/>
          </a:xfrm>
          <a:prstGeom prst="straightConnector1">
            <a:avLst/>
          </a:prstGeom>
          <a:noFill/>
          <a:ln w="19050" cap="flat" cmpd="sng">
            <a:solidFill>
              <a:srgbClr val="2015FF"/>
            </a:solidFill>
            <a:prstDash val="solid"/>
            <a:round/>
            <a:headEnd type="none" w="med" len="med"/>
            <a:tailEnd type="none" w="med" len="med"/>
          </a:ln>
        </p:spPr>
      </p:cxnSp>
      <p:sp>
        <p:nvSpPr>
          <p:cNvPr id="223" name="Google Shape;223;p45"/>
          <p:cNvSpPr txBox="1"/>
          <p:nvPr/>
        </p:nvSpPr>
        <p:spPr>
          <a:xfrm>
            <a:off x="117575" y="1618300"/>
            <a:ext cx="7507500" cy="2824589"/>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Recipient: </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dk1"/>
                </a:solidFill>
                <a:latin typeface="Open Sans"/>
                <a:ea typeface="Open Sans"/>
                <a:cs typeface="Open Sans"/>
                <a:sym typeface="Open Sans"/>
              </a:rPr>
              <a:t>John holmes</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dk1"/>
                </a:solidFill>
                <a:latin typeface="Open Sans"/>
                <a:ea typeface="Open Sans"/>
                <a:cs typeface="Open Sans"/>
                <a:sym typeface="Open Sans"/>
              </a:rPr>
              <a:t>23 baker st / Newyork city / united states of america</a:t>
            </a:r>
            <a:endParaRPr sz="3300" b="1" dirty="0">
              <a:solidFill>
                <a:schemeClr val="dk1"/>
              </a:solidFill>
              <a:latin typeface="Open Sans"/>
              <a:ea typeface="Open Sans"/>
              <a:cs typeface="Open Sans"/>
              <a:sym typeface="Open Sans"/>
            </a:endParaRPr>
          </a:p>
          <a:p>
            <a:pPr marL="0" lvl="0" indent="0" algn="just" rtl="0">
              <a:lnSpc>
                <a:spcPct val="115000"/>
              </a:lnSpc>
              <a:spcBef>
                <a:spcPts val="0"/>
              </a:spcBef>
              <a:spcAft>
                <a:spcPts val="0"/>
              </a:spcAft>
              <a:buClr>
                <a:schemeClr val="dk1"/>
              </a:buClr>
              <a:buSzPts val="1100"/>
              <a:buFont typeface="Arial"/>
              <a:buNone/>
            </a:pPr>
            <a:endParaRPr sz="1500" b="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Invoice #</a:t>
            </a:r>
            <a:r>
              <a:rPr lang="en" sz="1500" dirty="0">
                <a:solidFill>
                  <a:schemeClr val="dk1"/>
                </a:solidFill>
                <a:latin typeface="Open Sans"/>
                <a:ea typeface="Open Sans"/>
                <a:cs typeface="Open Sans"/>
                <a:sym typeface="Open Sans"/>
              </a:rPr>
              <a:t>: </a:t>
            </a:r>
            <a:r>
              <a:rPr lang="en-US" sz="1500" dirty="0">
                <a:solidFill>
                  <a:schemeClr val="dk1"/>
                </a:solidFill>
                <a:latin typeface="Open Sans"/>
                <a:ea typeface="Open Sans"/>
                <a:cs typeface="Open Sans"/>
                <a:sym typeface="Open Sans"/>
              </a:rPr>
              <a:t>456126421</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Date issued</a:t>
            </a:r>
            <a:r>
              <a:rPr lang="en" sz="1500" dirty="0">
                <a:solidFill>
                  <a:schemeClr val="dk1"/>
                </a:solidFill>
                <a:latin typeface="Open Sans"/>
                <a:ea typeface="Open Sans"/>
                <a:cs typeface="Open Sans"/>
                <a:sym typeface="Open Sans"/>
              </a:rPr>
              <a:t>: </a:t>
            </a:r>
            <a:r>
              <a:rPr lang="en-US" sz="1500" dirty="0">
                <a:solidFill>
                  <a:schemeClr val="dk1"/>
                </a:solidFill>
                <a:latin typeface="Open Sans"/>
                <a:ea typeface="Open Sans"/>
                <a:cs typeface="Open Sans"/>
                <a:sym typeface="Open Sans"/>
              </a:rPr>
              <a:t>18/12/2022</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Date due:</a:t>
            </a:r>
            <a:r>
              <a:rPr lang="en" sz="1500" dirty="0">
                <a:solidFill>
                  <a:schemeClr val="dk1"/>
                </a:solidFill>
                <a:latin typeface="Open Sans"/>
                <a:ea typeface="Open Sans"/>
                <a:cs typeface="Open Sans"/>
                <a:sym typeface="Open Sans"/>
              </a:rPr>
              <a:t> </a:t>
            </a:r>
            <a:r>
              <a:rPr lang="en-US" sz="1500" dirty="0">
                <a:solidFill>
                  <a:schemeClr val="dk1"/>
                </a:solidFill>
                <a:latin typeface="Open Sans"/>
                <a:ea typeface="Open Sans"/>
                <a:cs typeface="Open Sans"/>
                <a:sym typeface="Open Sans"/>
              </a:rPr>
              <a:t>30/12/2022</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700" b="1" dirty="0">
                <a:solidFill>
                  <a:schemeClr val="dk1"/>
                </a:solidFill>
                <a:latin typeface="Open Sans"/>
                <a:ea typeface="Open Sans"/>
                <a:cs typeface="Open Sans"/>
                <a:sym typeface="Open Sans"/>
              </a:rPr>
              <a:t>Services Rendered (Continue on next page)</a:t>
            </a:r>
            <a:endParaRPr sz="1700" dirty="0">
              <a:solidFill>
                <a:schemeClr val="dk1"/>
              </a:solidFill>
              <a:latin typeface="Open Sans"/>
              <a:ea typeface="Open Sans"/>
              <a:cs typeface="Open Sans"/>
              <a:sym typeface="Open Sans"/>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graphicFrame>
        <p:nvGraphicFramePr>
          <p:cNvPr id="224" name="Google Shape;224;p45"/>
          <p:cNvGraphicFramePr/>
          <p:nvPr>
            <p:extLst>
              <p:ext uri="{D42A27DB-BD31-4B8C-83A1-F6EECF244321}">
                <p14:modId xmlns:p14="http://schemas.microsoft.com/office/powerpoint/2010/main" val="605580936"/>
              </p:ext>
            </p:extLst>
          </p:nvPr>
        </p:nvGraphicFramePr>
        <p:xfrm>
          <a:off x="264900" y="4457550"/>
          <a:ext cx="7242600" cy="4625860"/>
        </p:xfrm>
        <a:graphic>
          <a:graphicData uri="http://schemas.openxmlformats.org/drawingml/2006/table">
            <a:tbl>
              <a:tblPr>
                <a:noFill/>
                <a:tableStyleId>{53D6227A-8FEB-42AE-A451-A2E36D6E7CDF}</a:tableStyleId>
              </a:tblPr>
              <a:tblGrid>
                <a:gridCol w="1865675">
                  <a:extLst>
                    <a:ext uri="{9D8B030D-6E8A-4147-A177-3AD203B41FA5}">
                      <a16:colId xmlns:a16="http://schemas.microsoft.com/office/drawing/2014/main" val="20000"/>
                    </a:ext>
                  </a:extLst>
                </a:gridCol>
                <a:gridCol w="2662275">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58025">
                  <a:extLst>
                    <a:ext uri="{9D8B030D-6E8A-4147-A177-3AD203B41FA5}">
                      <a16:colId xmlns:a16="http://schemas.microsoft.com/office/drawing/2014/main" val="20003"/>
                    </a:ext>
                  </a:extLst>
                </a:gridCol>
                <a:gridCol w="886675">
                  <a:extLst>
                    <a:ext uri="{9D8B030D-6E8A-4147-A177-3AD203B41FA5}">
                      <a16:colId xmlns:a16="http://schemas.microsoft.com/office/drawing/2014/main" val="20004"/>
                    </a:ext>
                  </a:extLst>
                </a:gridCol>
              </a:tblGrid>
              <a:tr h="551700">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Service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Description of Work Done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Hours Spent </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Amount Per Hour</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Total</a:t>
                      </a:r>
                      <a:endParaRPr sz="1300" b="1" dirty="0">
                        <a:solidFill>
                          <a:srgbClr val="FFFFFF"/>
                        </a:solidFill>
                        <a:latin typeface="Open Sans"/>
                        <a:ea typeface="Open Sans"/>
                        <a:cs typeface="Open Sans"/>
                        <a:sym typeface="Open Sans"/>
                      </a:endParaRPr>
                    </a:p>
                  </a:txBody>
                  <a:tcPr marL="63500" marR="63500" marT="63500" marB="63500">
                    <a:solidFill>
                      <a:srgbClr val="2015FF"/>
                    </a:solidFill>
                  </a:tcPr>
                </a:tc>
                <a:extLst>
                  <a:ext uri="{0D108BD9-81ED-4DB2-BD59-A6C34878D82A}">
                    <a16:rowId xmlns:a16="http://schemas.microsoft.com/office/drawing/2014/main" val="10000"/>
                  </a:ext>
                </a:extLst>
              </a:tr>
              <a:tr h="738550">
                <a:tc>
                  <a:txBody>
                    <a:bodyPr/>
                    <a:lstStyle/>
                    <a:p>
                      <a:pPr marL="0" lvl="0" indent="0" algn="l" rtl="0">
                        <a:spcBef>
                          <a:spcPts val="0"/>
                        </a:spcBef>
                        <a:spcAft>
                          <a:spcPts val="0"/>
                        </a:spcAft>
                        <a:buNone/>
                      </a:pPr>
                      <a:r>
                        <a:rPr lang="en-US" sz="1300" dirty="0">
                          <a:latin typeface="Open Sans"/>
                          <a:ea typeface="Open Sans"/>
                          <a:cs typeface="Open Sans"/>
                          <a:sym typeface="Open Sans"/>
                        </a:rPr>
                        <a:t>adding user sign in/out options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this process of making user sign in options like signing in with google/</a:t>
                      </a:r>
                      <a:r>
                        <a:rPr lang="en-US" sz="1300" dirty="0" err="1">
                          <a:latin typeface="Open Sans"/>
                          <a:ea typeface="Open Sans"/>
                          <a:cs typeface="Open Sans"/>
                          <a:sym typeface="Open Sans"/>
                        </a:rPr>
                        <a:t>facebook</a:t>
                      </a:r>
                      <a:r>
                        <a:rPr lang="en-US" sz="1300" dirty="0">
                          <a:latin typeface="Open Sans"/>
                          <a:ea typeface="Open Sans"/>
                          <a:cs typeface="Open Sans"/>
                          <a:sym typeface="Open Sans"/>
                        </a:rPr>
                        <a:t> or just using his normal account and also to sign out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a:latin typeface="Open Sans"/>
                          <a:ea typeface="Open Sans"/>
                          <a:cs typeface="Open Sans"/>
                          <a:sym typeface="Open Sans"/>
                        </a:rPr>
                        <a:t>[Amount of hours spent on service]</a:t>
                      </a:r>
                      <a:endParaRPr sz="130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45$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3 x 45 = 135$</a:t>
                      </a:r>
                    </a:p>
                  </a:txBody>
                  <a:tcPr marL="63500" marR="63500" marT="63500" marB="63500"/>
                </a:tc>
                <a:extLst>
                  <a:ext uri="{0D108BD9-81ED-4DB2-BD59-A6C34878D82A}">
                    <a16:rowId xmlns:a16="http://schemas.microsoft.com/office/drawing/2014/main" val="10001"/>
                  </a:ext>
                </a:extLst>
              </a:tr>
              <a:tr h="738550">
                <a:tc>
                  <a:txBody>
                    <a:bodyPr/>
                    <a:lstStyle/>
                    <a:p>
                      <a:pPr marL="0" lvl="0" indent="0" algn="l" rtl="0">
                        <a:spcBef>
                          <a:spcPts val="0"/>
                        </a:spcBef>
                        <a:spcAft>
                          <a:spcPts val="0"/>
                        </a:spcAft>
                        <a:buNone/>
                      </a:pPr>
                      <a:r>
                        <a:rPr lang="en-US" sz="1300" dirty="0">
                          <a:latin typeface="Open Sans"/>
                          <a:ea typeface="Open Sans"/>
                          <a:cs typeface="Open Sans"/>
                          <a:sym typeface="Open Sans"/>
                        </a:rPr>
                        <a:t>listing the user appointments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this is the feature of listing all user reserved upcoming appointments and the appointments that he done with the doctors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a:latin typeface="Open Sans"/>
                          <a:ea typeface="Open Sans"/>
                          <a:cs typeface="Open Sans"/>
                          <a:sym typeface="Open Sans"/>
                        </a:rPr>
                        <a:t>[Amount of hours spent on service]</a:t>
                      </a:r>
                      <a:endParaRPr sz="130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45$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2 x 45 = 90$</a:t>
                      </a:r>
                    </a:p>
                  </a:txBody>
                  <a:tcPr marL="63500" marR="63500" marT="63500" marB="63500"/>
                </a:tc>
                <a:extLst>
                  <a:ext uri="{0D108BD9-81ED-4DB2-BD59-A6C34878D82A}">
                    <a16:rowId xmlns:a16="http://schemas.microsoft.com/office/drawing/2014/main" val="10002"/>
                  </a:ext>
                </a:extLst>
              </a:tr>
              <a:tr h="738550">
                <a:tc>
                  <a:txBody>
                    <a:bodyPr/>
                    <a:lstStyle/>
                    <a:p>
                      <a:pPr marL="0" lvl="0" indent="0" algn="l" rtl="0">
                        <a:spcBef>
                          <a:spcPts val="0"/>
                        </a:spcBef>
                        <a:spcAft>
                          <a:spcPts val="0"/>
                        </a:spcAft>
                        <a:buNone/>
                      </a:pPr>
                      <a:r>
                        <a:rPr lang="en-US" sz="1300" dirty="0">
                          <a:latin typeface="Open Sans"/>
                          <a:ea typeface="Open Sans"/>
                          <a:cs typeface="Open Sans"/>
                          <a:sym typeface="Open Sans"/>
                        </a:rPr>
                        <a:t>listing user history</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see all previous </a:t>
                      </a:r>
                      <a:r>
                        <a:rPr lang="en-US" sz="1300" dirty="0" err="1">
                          <a:latin typeface="Open Sans"/>
                          <a:ea typeface="Open Sans"/>
                          <a:cs typeface="Open Sans"/>
                          <a:sym typeface="Open Sans"/>
                        </a:rPr>
                        <a:t>previous</a:t>
                      </a:r>
                      <a:r>
                        <a:rPr lang="en-US" sz="1300" dirty="0">
                          <a:latin typeface="Open Sans"/>
                          <a:ea typeface="Open Sans"/>
                          <a:cs typeface="Open Sans"/>
                          <a:sym typeface="Open Sans"/>
                        </a:rPr>
                        <a:t> prescription that was given by old appointments with the doctors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a:latin typeface="Open Sans"/>
                          <a:ea typeface="Open Sans"/>
                          <a:cs typeface="Open Sans"/>
                          <a:sym typeface="Open Sans"/>
                        </a:rPr>
                        <a:t>[Amount of hours spent on service]</a:t>
                      </a:r>
                      <a:endParaRPr sz="130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45$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5 x 45 = 225$</a:t>
                      </a:r>
                    </a:p>
                  </a:txBody>
                  <a:tcPr marL="63500" marR="63500" marT="63500" marB="63500"/>
                </a:tc>
                <a:extLst>
                  <a:ext uri="{0D108BD9-81ED-4DB2-BD59-A6C34878D82A}">
                    <a16:rowId xmlns:a16="http://schemas.microsoft.com/office/drawing/2014/main" val="10003"/>
                  </a:ext>
                </a:extLst>
              </a:tr>
              <a:tr h="738550">
                <a:tc>
                  <a:txBody>
                    <a:bodyPr/>
                    <a:lstStyle/>
                    <a:p>
                      <a:pPr marL="0" lvl="0" indent="0" algn="l" rtl="0">
                        <a:spcBef>
                          <a:spcPts val="0"/>
                        </a:spcBef>
                        <a:spcAft>
                          <a:spcPts val="0"/>
                        </a:spcAft>
                        <a:buNone/>
                      </a:pPr>
                      <a:r>
                        <a:rPr lang="en-US" sz="1300" dirty="0">
                          <a:latin typeface="Open Sans"/>
                          <a:ea typeface="Open Sans"/>
                          <a:cs typeface="Open Sans"/>
                          <a:sym typeface="Open Sans"/>
                        </a:rPr>
                        <a:t>user settings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change the way of the interface looks like, change email account, change username, password, etc...</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a:latin typeface="Open Sans"/>
                          <a:ea typeface="Open Sans"/>
                          <a:cs typeface="Open Sans"/>
                          <a:sym typeface="Open Sans"/>
                        </a:rPr>
                        <a:t>[Amount of hours spent on service]</a:t>
                      </a:r>
                      <a:endParaRPr sz="130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45$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1.5 x 45 = 67.5$</a:t>
                      </a:r>
                    </a:p>
                  </a:txBody>
                  <a:tcPr marL="63500" marR="63500" marT="63500" marB="63500"/>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cxnSp>
        <p:nvCxnSpPr>
          <p:cNvPr id="230" name="Google Shape;230;p46"/>
          <p:cNvCxnSpPr/>
          <p:nvPr/>
        </p:nvCxnSpPr>
        <p:spPr>
          <a:xfrm>
            <a:off x="215425" y="1468775"/>
            <a:ext cx="7416600" cy="39300"/>
          </a:xfrm>
          <a:prstGeom prst="straightConnector1">
            <a:avLst/>
          </a:prstGeom>
          <a:noFill/>
          <a:ln w="19050" cap="flat" cmpd="sng">
            <a:solidFill>
              <a:srgbClr val="2015FF"/>
            </a:solidFill>
            <a:prstDash val="solid"/>
            <a:round/>
            <a:headEnd type="none" w="med" len="med"/>
            <a:tailEnd type="none" w="med" len="med"/>
          </a:ln>
        </p:spPr>
      </p:cxnSp>
      <p:sp>
        <p:nvSpPr>
          <p:cNvPr id="231" name="Google Shape;231;p46"/>
          <p:cNvSpPr txBox="1"/>
          <p:nvPr/>
        </p:nvSpPr>
        <p:spPr>
          <a:xfrm>
            <a:off x="132450" y="1741825"/>
            <a:ext cx="7507500" cy="96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1700" b="1">
                <a:solidFill>
                  <a:schemeClr val="dk1"/>
                </a:solidFill>
                <a:latin typeface="Open Sans"/>
                <a:ea typeface="Open Sans"/>
                <a:cs typeface="Open Sans"/>
                <a:sym typeface="Open Sans"/>
              </a:rPr>
              <a:t>Services Rendered (continued)</a:t>
            </a:r>
            <a:endParaRPr sz="1700">
              <a:solidFill>
                <a:schemeClr val="dk1"/>
              </a:solidFill>
              <a:latin typeface="Open Sans"/>
              <a:ea typeface="Open Sans"/>
              <a:cs typeface="Open Sans"/>
              <a:sym typeface="Open Sans"/>
            </a:endParaRPr>
          </a:p>
          <a:p>
            <a:pPr marL="0" lvl="0" indent="0" algn="l" rtl="0">
              <a:spcBef>
                <a:spcPts val="0"/>
              </a:spcBef>
              <a:spcAft>
                <a:spcPts val="0"/>
              </a:spcAft>
              <a:buNone/>
            </a:pPr>
            <a:endParaRPr>
              <a:latin typeface="Open Sans Light"/>
              <a:ea typeface="Open Sans Light"/>
              <a:cs typeface="Open Sans Light"/>
              <a:sym typeface="Open Sans Light"/>
            </a:endParaRPr>
          </a:p>
        </p:txBody>
      </p:sp>
      <p:graphicFrame>
        <p:nvGraphicFramePr>
          <p:cNvPr id="232" name="Google Shape;232;p46"/>
          <p:cNvGraphicFramePr/>
          <p:nvPr>
            <p:extLst>
              <p:ext uri="{D42A27DB-BD31-4B8C-83A1-F6EECF244321}">
                <p14:modId xmlns:p14="http://schemas.microsoft.com/office/powerpoint/2010/main" val="12215309"/>
              </p:ext>
            </p:extLst>
          </p:nvPr>
        </p:nvGraphicFramePr>
        <p:xfrm>
          <a:off x="206100" y="2512725"/>
          <a:ext cx="7242600" cy="4427740"/>
        </p:xfrm>
        <a:graphic>
          <a:graphicData uri="http://schemas.openxmlformats.org/drawingml/2006/table">
            <a:tbl>
              <a:tblPr>
                <a:noFill/>
                <a:tableStyleId>{53D6227A-8FEB-42AE-A451-A2E36D6E7CDF}</a:tableStyleId>
              </a:tblPr>
              <a:tblGrid>
                <a:gridCol w="1865675">
                  <a:extLst>
                    <a:ext uri="{9D8B030D-6E8A-4147-A177-3AD203B41FA5}">
                      <a16:colId xmlns:a16="http://schemas.microsoft.com/office/drawing/2014/main" val="20000"/>
                    </a:ext>
                  </a:extLst>
                </a:gridCol>
                <a:gridCol w="2662275">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58025">
                  <a:extLst>
                    <a:ext uri="{9D8B030D-6E8A-4147-A177-3AD203B41FA5}">
                      <a16:colId xmlns:a16="http://schemas.microsoft.com/office/drawing/2014/main" val="20003"/>
                    </a:ext>
                  </a:extLst>
                </a:gridCol>
                <a:gridCol w="886675">
                  <a:extLst>
                    <a:ext uri="{9D8B030D-6E8A-4147-A177-3AD203B41FA5}">
                      <a16:colId xmlns:a16="http://schemas.microsoft.com/office/drawing/2014/main" val="20004"/>
                    </a:ext>
                  </a:extLst>
                </a:gridCol>
              </a:tblGrid>
              <a:tr h="551700">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Service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Description of Work Done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Hours Spent </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Amount Per Hour</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Total</a:t>
                      </a:r>
                      <a:endParaRPr sz="1300" b="1" dirty="0">
                        <a:solidFill>
                          <a:srgbClr val="FFFFFF"/>
                        </a:solidFill>
                        <a:latin typeface="Open Sans"/>
                        <a:ea typeface="Open Sans"/>
                        <a:cs typeface="Open Sans"/>
                        <a:sym typeface="Open Sans"/>
                      </a:endParaRPr>
                    </a:p>
                  </a:txBody>
                  <a:tcPr marL="63500" marR="63500" marT="63500" marB="63500">
                    <a:solidFill>
                      <a:srgbClr val="2015FF"/>
                    </a:solidFill>
                  </a:tcPr>
                </a:tc>
                <a:extLst>
                  <a:ext uri="{0D108BD9-81ED-4DB2-BD59-A6C34878D82A}">
                    <a16:rowId xmlns:a16="http://schemas.microsoft.com/office/drawing/2014/main" val="10000"/>
                  </a:ext>
                </a:extLst>
              </a:tr>
              <a:tr h="738550">
                <a:tc>
                  <a:txBody>
                    <a:bodyPr/>
                    <a:lstStyle/>
                    <a:p>
                      <a:pPr marL="0" lvl="0" indent="0" algn="l" rtl="0">
                        <a:spcBef>
                          <a:spcPts val="0"/>
                        </a:spcBef>
                        <a:spcAft>
                          <a:spcPts val="0"/>
                        </a:spcAft>
                        <a:buNone/>
                      </a:pPr>
                      <a:r>
                        <a:rPr lang="en-US" sz="1300" dirty="0">
                          <a:latin typeface="Open Sans"/>
                          <a:ea typeface="Open Sans"/>
                          <a:cs typeface="Open Sans"/>
                          <a:sym typeface="Open Sans"/>
                        </a:rPr>
                        <a:t>user profile</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see all things related to user profile like favorite doctors , diseases that he have and so on</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a:latin typeface="Open Sans"/>
                          <a:ea typeface="Open Sans"/>
                          <a:cs typeface="Open Sans"/>
                          <a:sym typeface="Open Sans"/>
                        </a:rPr>
                        <a:t>[Amount of hours spent on service]</a:t>
                      </a:r>
                      <a:endParaRPr sz="130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45$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2.5 x 45 = 112.5$</a:t>
                      </a:r>
                    </a:p>
                  </a:txBody>
                  <a:tcPr marL="63500" marR="63500" marT="63500" marB="63500"/>
                </a:tc>
                <a:extLst>
                  <a:ext uri="{0D108BD9-81ED-4DB2-BD59-A6C34878D82A}">
                    <a16:rowId xmlns:a16="http://schemas.microsoft.com/office/drawing/2014/main" val="10001"/>
                  </a:ext>
                </a:extLst>
              </a:tr>
              <a:tr h="738550">
                <a:tc>
                  <a:txBody>
                    <a:bodyPr/>
                    <a:lstStyle/>
                    <a:p>
                      <a:pPr marL="0" lvl="0" indent="0" algn="l" rtl="0">
                        <a:spcBef>
                          <a:spcPts val="0"/>
                        </a:spcBef>
                        <a:spcAft>
                          <a:spcPts val="0"/>
                        </a:spcAft>
                        <a:buNone/>
                      </a:pPr>
                      <a:r>
                        <a:rPr lang="en-US" sz="1300" dirty="0">
                          <a:latin typeface="Open Sans"/>
                          <a:ea typeface="Open Sans"/>
                          <a:cs typeface="Open Sans"/>
                          <a:sym typeface="Open Sans"/>
                        </a:rPr>
                        <a:t>doctor appointments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this is the doctors side of the operation where they got to see all the appointments they have with their patients and some information about the patient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a:latin typeface="Open Sans"/>
                          <a:ea typeface="Open Sans"/>
                          <a:cs typeface="Open Sans"/>
                          <a:sym typeface="Open Sans"/>
                        </a:rPr>
                        <a:t>[Amount of hours spent on service]</a:t>
                      </a:r>
                      <a:endParaRPr sz="130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45$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3.5 x 45 = 157.5$</a:t>
                      </a:r>
                    </a:p>
                  </a:txBody>
                  <a:tcPr marL="63500" marR="63500" marT="63500" marB="63500"/>
                </a:tc>
                <a:extLst>
                  <a:ext uri="{0D108BD9-81ED-4DB2-BD59-A6C34878D82A}">
                    <a16:rowId xmlns:a16="http://schemas.microsoft.com/office/drawing/2014/main" val="10002"/>
                  </a:ext>
                </a:extLst>
              </a:tr>
              <a:tr h="738550">
                <a:tc>
                  <a:txBody>
                    <a:bodyPr/>
                    <a:lstStyle/>
                    <a:p>
                      <a:pPr marL="0" lvl="0" indent="0" algn="l" rtl="0">
                        <a:spcBef>
                          <a:spcPts val="0"/>
                        </a:spcBef>
                        <a:spcAft>
                          <a:spcPts val="0"/>
                        </a:spcAft>
                        <a:buNone/>
                      </a:pPr>
                      <a:r>
                        <a:rPr lang="en-US" sz="1300" dirty="0">
                          <a:latin typeface="Open Sans"/>
                          <a:ea typeface="Open Sans"/>
                          <a:cs typeface="Open Sans"/>
                          <a:sym typeface="Open Sans"/>
                        </a:rPr>
                        <a:t>work hours for every doctor</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see the table for the available doctors at the current week</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a:latin typeface="Open Sans"/>
                          <a:ea typeface="Open Sans"/>
                          <a:cs typeface="Open Sans"/>
                          <a:sym typeface="Open Sans"/>
                        </a:rPr>
                        <a:t>[Amount of hours spent on service]</a:t>
                      </a:r>
                      <a:endParaRPr sz="130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45$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3 x 45 = 135$</a:t>
                      </a:r>
                    </a:p>
                  </a:txBody>
                  <a:tcPr marL="63500" marR="63500" marT="63500" marB="63500"/>
                </a:tc>
                <a:extLst>
                  <a:ext uri="{0D108BD9-81ED-4DB2-BD59-A6C34878D82A}">
                    <a16:rowId xmlns:a16="http://schemas.microsoft.com/office/drawing/2014/main" val="10003"/>
                  </a:ext>
                </a:extLst>
              </a:tr>
              <a:tr h="738550">
                <a:tc>
                  <a:txBody>
                    <a:bodyPr/>
                    <a:lstStyle/>
                    <a:p>
                      <a:pPr marL="0" lvl="0" indent="0" algn="l" rtl="0">
                        <a:spcBef>
                          <a:spcPts val="0"/>
                        </a:spcBef>
                        <a:spcAft>
                          <a:spcPts val="0"/>
                        </a:spcAft>
                        <a:buNone/>
                      </a:pPr>
                      <a:r>
                        <a:rPr lang="en-US" sz="1300" dirty="0">
                          <a:latin typeface="Open Sans"/>
                          <a:ea typeface="Open Sans"/>
                          <a:cs typeface="Open Sans"/>
                          <a:sym typeface="Open Sans"/>
                        </a:rPr>
                        <a:t>reserving appointment with a doctor</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making an appointment with the doctor</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a:latin typeface="Open Sans"/>
                          <a:ea typeface="Open Sans"/>
                          <a:cs typeface="Open Sans"/>
                          <a:sym typeface="Open Sans"/>
                        </a:rPr>
                        <a:t>[Amount of hours spent on service]</a:t>
                      </a:r>
                      <a:endParaRPr sz="130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45$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1 x 45 = 45$</a:t>
                      </a:r>
                    </a:p>
                  </a:txBody>
                  <a:tcPr marL="63500" marR="63500" marT="63500" marB="63500"/>
                </a:tc>
                <a:extLst>
                  <a:ext uri="{0D108BD9-81ED-4DB2-BD59-A6C34878D82A}">
                    <a16:rowId xmlns:a16="http://schemas.microsoft.com/office/drawing/2014/main" val="10004"/>
                  </a:ext>
                </a:extLst>
              </a:tr>
            </a:tbl>
          </a:graphicData>
        </a:graphic>
      </p:graphicFrame>
      <p:sp>
        <p:nvSpPr>
          <p:cNvPr id="8" name="Google Shape;221;p45">
            <a:extLst>
              <a:ext uri="{FF2B5EF4-FFF2-40B4-BE49-F238E27FC236}">
                <a16:creationId xmlns:a16="http://schemas.microsoft.com/office/drawing/2014/main" id="{E1103935-2731-5645-B62E-8773D967A677}"/>
              </a:ext>
            </a:extLst>
          </p:cNvPr>
          <p:cNvSpPr txBox="1">
            <a:spLocks/>
          </p:cNvSpPr>
          <p:nvPr/>
        </p:nvSpPr>
        <p:spPr>
          <a:xfrm>
            <a:off x="117575" y="204950"/>
            <a:ext cx="7389900" cy="111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E3D49"/>
              </a:buClr>
              <a:buSzPts val="4000"/>
              <a:buFont typeface="Open Sans"/>
              <a:buNone/>
              <a:defRPr sz="4000" b="0"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lnSpc>
                <a:spcPct val="115000"/>
              </a:lnSpc>
              <a:buClr>
                <a:schemeClr val="dk1"/>
              </a:buClr>
              <a:buSzPts val="1100"/>
              <a:buFont typeface="Arial"/>
              <a:buNone/>
            </a:pPr>
            <a:r>
              <a:rPr lang="en-US" sz="1200">
                <a:solidFill>
                  <a:schemeClr val="dk1"/>
                </a:solidFill>
              </a:rPr>
              <a:t>Dummy Company</a:t>
            </a:r>
            <a:br>
              <a:rPr lang="en-US" sz="1200">
                <a:solidFill>
                  <a:schemeClr val="dk1"/>
                </a:solidFill>
              </a:rPr>
            </a:br>
            <a:r>
              <a:rPr lang="en-US" sz="1200">
                <a:solidFill>
                  <a:schemeClr val="dk1"/>
                </a:solidFill>
              </a:rPr>
              <a:t>25 el haram street / Giza governorate / Egypt</a:t>
            </a:r>
          </a:p>
          <a:p>
            <a:pPr algn="just">
              <a:lnSpc>
                <a:spcPct val="115000"/>
              </a:lnSpc>
              <a:buClr>
                <a:schemeClr val="dk1"/>
              </a:buClr>
              <a:buSzPts val="1100"/>
              <a:buFont typeface="Arial"/>
              <a:buNone/>
            </a:pPr>
            <a:r>
              <a:rPr lang="en-US" sz="3400" b="1">
                <a:solidFill>
                  <a:schemeClr val="dk1"/>
                </a:solidFill>
              </a:rPr>
              <a:t>Invoice</a:t>
            </a:r>
            <a:endParaRPr lang="en-US" sz="4800" b="1" dirty="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cxnSp>
        <p:nvCxnSpPr>
          <p:cNvPr id="230" name="Google Shape;230;p46"/>
          <p:cNvCxnSpPr/>
          <p:nvPr/>
        </p:nvCxnSpPr>
        <p:spPr>
          <a:xfrm>
            <a:off x="215425" y="1468775"/>
            <a:ext cx="7416600" cy="39300"/>
          </a:xfrm>
          <a:prstGeom prst="straightConnector1">
            <a:avLst/>
          </a:prstGeom>
          <a:noFill/>
          <a:ln w="19050" cap="flat" cmpd="sng">
            <a:solidFill>
              <a:srgbClr val="2015FF"/>
            </a:solidFill>
            <a:prstDash val="solid"/>
            <a:round/>
            <a:headEnd type="none" w="med" len="med"/>
            <a:tailEnd type="none" w="med" len="med"/>
          </a:ln>
        </p:spPr>
      </p:cxnSp>
      <p:sp>
        <p:nvSpPr>
          <p:cNvPr id="231" name="Google Shape;231;p46"/>
          <p:cNvSpPr txBox="1"/>
          <p:nvPr/>
        </p:nvSpPr>
        <p:spPr>
          <a:xfrm>
            <a:off x="132450" y="1741825"/>
            <a:ext cx="7507500" cy="96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1700" b="1">
                <a:solidFill>
                  <a:schemeClr val="dk1"/>
                </a:solidFill>
                <a:latin typeface="Open Sans"/>
                <a:ea typeface="Open Sans"/>
                <a:cs typeface="Open Sans"/>
                <a:sym typeface="Open Sans"/>
              </a:rPr>
              <a:t>Services Rendered (continued)</a:t>
            </a:r>
            <a:endParaRPr sz="1700">
              <a:solidFill>
                <a:schemeClr val="dk1"/>
              </a:solidFill>
              <a:latin typeface="Open Sans"/>
              <a:ea typeface="Open Sans"/>
              <a:cs typeface="Open Sans"/>
              <a:sym typeface="Open Sans"/>
            </a:endParaRPr>
          </a:p>
          <a:p>
            <a:pPr marL="0" lvl="0" indent="0" algn="l" rtl="0">
              <a:spcBef>
                <a:spcPts val="0"/>
              </a:spcBef>
              <a:spcAft>
                <a:spcPts val="0"/>
              </a:spcAft>
              <a:buNone/>
            </a:pPr>
            <a:endParaRPr>
              <a:latin typeface="Open Sans Light"/>
              <a:ea typeface="Open Sans Light"/>
              <a:cs typeface="Open Sans Light"/>
              <a:sym typeface="Open Sans Light"/>
            </a:endParaRPr>
          </a:p>
        </p:txBody>
      </p:sp>
      <p:graphicFrame>
        <p:nvGraphicFramePr>
          <p:cNvPr id="232" name="Google Shape;232;p46"/>
          <p:cNvGraphicFramePr/>
          <p:nvPr>
            <p:extLst>
              <p:ext uri="{D42A27DB-BD31-4B8C-83A1-F6EECF244321}">
                <p14:modId xmlns:p14="http://schemas.microsoft.com/office/powerpoint/2010/main" val="1152832161"/>
              </p:ext>
            </p:extLst>
          </p:nvPr>
        </p:nvGraphicFramePr>
        <p:xfrm>
          <a:off x="206100" y="2512725"/>
          <a:ext cx="7242600" cy="4229620"/>
        </p:xfrm>
        <a:graphic>
          <a:graphicData uri="http://schemas.openxmlformats.org/drawingml/2006/table">
            <a:tbl>
              <a:tblPr>
                <a:noFill/>
                <a:tableStyleId>{53D6227A-8FEB-42AE-A451-A2E36D6E7CDF}</a:tableStyleId>
              </a:tblPr>
              <a:tblGrid>
                <a:gridCol w="1865675">
                  <a:extLst>
                    <a:ext uri="{9D8B030D-6E8A-4147-A177-3AD203B41FA5}">
                      <a16:colId xmlns:a16="http://schemas.microsoft.com/office/drawing/2014/main" val="20000"/>
                    </a:ext>
                  </a:extLst>
                </a:gridCol>
                <a:gridCol w="2662275">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58025">
                  <a:extLst>
                    <a:ext uri="{9D8B030D-6E8A-4147-A177-3AD203B41FA5}">
                      <a16:colId xmlns:a16="http://schemas.microsoft.com/office/drawing/2014/main" val="20003"/>
                    </a:ext>
                  </a:extLst>
                </a:gridCol>
                <a:gridCol w="886675">
                  <a:extLst>
                    <a:ext uri="{9D8B030D-6E8A-4147-A177-3AD203B41FA5}">
                      <a16:colId xmlns:a16="http://schemas.microsoft.com/office/drawing/2014/main" val="20004"/>
                    </a:ext>
                  </a:extLst>
                </a:gridCol>
              </a:tblGrid>
              <a:tr h="551700">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Service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Description of Work Done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Hours Spent </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Amount Per Hour</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Total</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extLst>
                  <a:ext uri="{0D108BD9-81ED-4DB2-BD59-A6C34878D82A}">
                    <a16:rowId xmlns:a16="http://schemas.microsoft.com/office/drawing/2014/main" val="10000"/>
                  </a:ext>
                </a:extLst>
              </a:tr>
              <a:tr h="738550">
                <a:tc>
                  <a:txBody>
                    <a:bodyPr/>
                    <a:lstStyle/>
                    <a:p>
                      <a:pPr marL="0" lvl="0" indent="0" algn="l" rtl="0">
                        <a:spcBef>
                          <a:spcPts val="0"/>
                        </a:spcBef>
                        <a:spcAft>
                          <a:spcPts val="0"/>
                        </a:spcAft>
                        <a:buNone/>
                      </a:pPr>
                      <a:r>
                        <a:rPr lang="en-US" sz="1300" dirty="0">
                          <a:latin typeface="Open Sans"/>
                          <a:ea typeface="Open Sans"/>
                          <a:cs typeface="Open Sans"/>
                          <a:sym typeface="Open Sans"/>
                        </a:rPr>
                        <a:t>cancel reservation</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cancel appointment with the doctor</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a:latin typeface="Open Sans"/>
                          <a:ea typeface="Open Sans"/>
                          <a:cs typeface="Open Sans"/>
                          <a:sym typeface="Open Sans"/>
                        </a:rPr>
                        <a:t>[Amount of hours spent on service]</a:t>
                      </a:r>
                      <a:endParaRPr sz="130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45$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1 x 45 = 45$</a:t>
                      </a:r>
                    </a:p>
                  </a:txBody>
                  <a:tcPr marL="63500" marR="63500" marT="63500" marB="63500"/>
                </a:tc>
                <a:extLst>
                  <a:ext uri="{0D108BD9-81ED-4DB2-BD59-A6C34878D82A}">
                    <a16:rowId xmlns:a16="http://schemas.microsoft.com/office/drawing/2014/main" val="10001"/>
                  </a:ext>
                </a:extLst>
              </a:tr>
              <a:tr h="738550">
                <a:tc>
                  <a:txBody>
                    <a:bodyPr/>
                    <a:lstStyle/>
                    <a:p>
                      <a:pPr marL="0" lvl="0" indent="0" algn="l" rtl="0">
                        <a:spcBef>
                          <a:spcPts val="0"/>
                        </a:spcBef>
                        <a:spcAft>
                          <a:spcPts val="0"/>
                        </a:spcAft>
                        <a:buNone/>
                      </a:pPr>
                      <a:r>
                        <a:rPr lang="en-US" sz="1300" dirty="0">
                          <a:latin typeface="Open Sans"/>
                          <a:ea typeface="Open Sans"/>
                          <a:cs typeface="Open Sans"/>
                          <a:sym typeface="Open Sans"/>
                        </a:rPr>
                        <a:t>making bank transaction to pay</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pay when making an appointment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a:latin typeface="Open Sans"/>
                          <a:ea typeface="Open Sans"/>
                          <a:cs typeface="Open Sans"/>
                          <a:sym typeface="Open Sans"/>
                        </a:rPr>
                        <a:t>[Amount of hours spent on service]</a:t>
                      </a:r>
                      <a:endParaRPr sz="130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45$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1.5 x 45 = 67.5$</a:t>
                      </a:r>
                    </a:p>
                  </a:txBody>
                  <a:tcPr marL="63500" marR="63500" marT="63500" marB="63500"/>
                </a:tc>
                <a:extLst>
                  <a:ext uri="{0D108BD9-81ED-4DB2-BD59-A6C34878D82A}">
                    <a16:rowId xmlns:a16="http://schemas.microsoft.com/office/drawing/2014/main" val="10002"/>
                  </a:ext>
                </a:extLst>
              </a:tr>
              <a:tr h="738550">
                <a:tc>
                  <a:txBody>
                    <a:bodyPr/>
                    <a:lstStyle/>
                    <a:p>
                      <a:pPr marL="0" lvl="0" indent="0" algn="l" rtl="0">
                        <a:spcBef>
                          <a:spcPts val="0"/>
                        </a:spcBef>
                        <a:spcAft>
                          <a:spcPts val="0"/>
                        </a:spcAft>
                        <a:buNone/>
                      </a:pPr>
                      <a:r>
                        <a:rPr lang="en-US" sz="1300" dirty="0">
                          <a:latin typeface="Open Sans"/>
                          <a:ea typeface="Open Sans"/>
                          <a:cs typeface="Open Sans"/>
                          <a:sym typeface="Open Sans"/>
                        </a:rPr>
                        <a:t>adding doctors contact numbers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just adding contact numbers for doctors in case of </a:t>
                      </a:r>
                      <a:r>
                        <a:rPr lang="en-US" sz="1300" dirty="0" err="1">
                          <a:latin typeface="Open Sans"/>
                          <a:ea typeface="Open Sans"/>
                          <a:cs typeface="Open Sans"/>
                          <a:sym typeface="Open Sans"/>
                        </a:rPr>
                        <a:t>emmergency</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a:latin typeface="Open Sans"/>
                          <a:ea typeface="Open Sans"/>
                          <a:cs typeface="Open Sans"/>
                          <a:sym typeface="Open Sans"/>
                        </a:rPr>
                        <a:t>[Amount of hours spent on service]</a:t>
                      </a:r>
                      <a:endParaRPr sz="130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45$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0.5 x 45 = 22.5$</a:t>
                      </a:r>
                    </a:p>
                  </a:txBody>
                  <a:tcPr marL="63500" marR="63500" marT="63500" marB="63500"/>
                </a:tc>
                <a:extLst>
                  <a:ext uri="{0D108BD9-81ED-4DB2-BD59-A6C34878D82A}">
                    <a16:rowId xmlns:a16="http://schemas.microsoft.com/office/drawing/2014/main" val="10003"/>
                  </a:ext>
                </a:extLst>
              </a:tr>
              <a:tr h="738550">
                <a:tc>
                  <a:txBody>
                    <a:bodyPr/>
                    <a:lstStyle/>
                    <a:p>
                      <a:pPr marL="0" lvl="0" indent="0" algn="l" rtl="0">
                        <a:spcBef>
                          <a:spcPts val="0"/>
                        </a:spcBef>
                        <a:spcAft>
                          <a:spcPts val="0"/>
                        </a:spcAft>
                        <a:buNone/>
                      </a:pPr>
                      <a:r>
                        <a:rPr lang="en-US" sz="1300" dirty="0">
                          <a:latin typeface="Open Sans"/>
                          <a:ea typeface="Open Sans"/>
                          <a:cs typeface="Open Sans"/>
                          <a:sym typeface="Open Sans"/>
                        </a:rPr>
                        <a:t>sending message notification over </a:t>
                      </a:r>
                      <a:r>
                        <a:rPr lang="en-US" sz="1300" dirty="0" err="1">
                          <a:latin typeface="Open Sans"/>
                          <a:ea typeface="Open Sans"/>
                          <a:cs typeface="Open Sans"/>
                          <a:sym typeface="Open Sans"/>
                        </a:rPr>
                        <a:t>sms</a:t>
                      </a:r>
                      <a:r>
                        <a:rPr lang="en-US" sz="1300" dirty="0">
                          <a:latin typeface="Open Sans"/>
                          <a:ea typeface="Open Sans"/>
                          <a:cs typeface="Open Sans"/>
                          <a:sym typeface="Open Sans"/>
                        </a:rPr>
                        <a:t> to user</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send SMS message to the user in case that he is offline to notify him with important update</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a:latin typeface="Open Sans"/>
                          <a:ea typeface="Open Sans"/>
                          <a:cs typeface="Open Sans"/>
                          <a:sym typeface="Open Sans"/>
                        </a:rPr>
                        <a:t>[Amount of hours spent on service]</a:t>
                      </a:r>
                      <a:endParaRPr sz="130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45$</a:t>
                      </a:r>
                      <a:endParaRPr sz="1300" dirty="0">
                        <a:latin typeface="Open Sans"/>
                        <a:ea typeface="Open Sans"/>
                        <a:cs typeface="Open Sans"/>
                        <a:sym typeface="Open San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dirty="0">
                          <a:latin typeface="Open Sans"/>
                          <a:ea typeface="Open Sans"/>
                          <a:cs typeface="Open Sans"/>
                          <a:sym typeface="Open Sans"/>
                        </a:rPr>
                        <a:t>4 x 45 = 180$</a:t>
                      </a:r>
                    </a:p>
                    <a:p>
                      <a:pPr marL="0" lvl="0" indent="0" algn="l" rtl="0">
                        <a:spcBef>
                          <a:spcPts val="0"/>
                        </a:spcBef>
                        <a:spcAft>
                          <a:spcPts val="0"/>
                        </a:spcAft>
                        <a:buNone/>
                      </a:pP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4"/>
                  </a:ext>
                </a:extLst>
              </a:tr>
            </a:tbl>
          </a:graphicData>
        </a:graphic>
      </p:graphicFrame>
      <p:sp>
        <p:nvSpPr>
          <p:cNvPr id="233" name="Google Shape;233;p46"/>
          <p:cNvSpPr txBox="1"/>
          <p:nvPr/>
        </p:nvSpPr>
        <p:spPr>
          <a:xfrm>
            <a:off x="1511907" y="8581103"/>
            <a:ext cx="4490400" cy="147729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latin typeface="Open Sans"/>
                <a:ea typeface="Open Sans"/>
                <a:cs typeface="Open Sans"/>
                <a:sym typeface="Open Sans"/>
              </a:rPr>
              <a:t>The total amount of hours: </a:t>
            </a:r>
            <a:r>
              <a:rPr lang="en" dirty="0">
                <a:latin typeface="Open Sans"/>
                <a:ea typeface="Open Sans"/>
                <a:cs typeface="Open Sans"/>
                <a:sym typeface="Open Sans"/>
              </a:rPr>
              <a:t>28.5</a:t>
            </a:r>
          </a:p>
          <a:p>
            <a:pPr marL="0" lvl="0" indent="0" algn="ctr" rtl="0">
              <a:spcBef>
                <a:spcPts val="0"/>
              </a:spcBef>
              <a:spcAft>
                <a:spcPts val="0"/>
              </a:spcAft>
              <a:buNone/>
            </a:pPr>
            <a:r>
              <a:rPr lang="en" b="1" dirty="0">
                <a:latin typeface="Open Sans"/>
                <a:ea typeface="Open Sans"/>
                <a:cs typeface="Open Sans"/>
                <a:sym typeface="Open Sans"/>
              </a:rPr>
              <a:t>Total Payment Due: 1282.5$</a:t>
            </a:r>
            <a:r>
              <a:rPr lang="en" dirty="0">
                <a:latin typeface="Open Sans Light"/>
                <a:ea typeface="Open Sans Light"/>
                <a:cs typeface="Open Sans Light"/>
                <a:sym typeface="Open Sans Light"/>
              </a:rPr>
              <a:t> </a:t>
            </a:r>
          </a:p>
          <a:p>
            <a:pPr marL="0" lvl="0" indent="0" algn="ctr" rtl="0">
              <a:spcBef>
                <a:spcPts val="0"/>
              </a:spcBef>
              <a:spcAft>
                <a:spcPts val="0"/>
              </a:spcAft>
              <a:buNone/>
            </a:pPr>
            <a:r>
              <a:rPr lang="en" b="1" dirty="0">
                <a:latin typeface="Open Sans"/>
                <a:ea typeface="Open Sans"/>
                <a:cs typeface="Open Sans"/>
                <a:sym typeface="Open Sans"/>
              </a:rPr>
              <a:t>Payment Options: </a:t>
            </a:r>
          </a:p>
          <a:p>
            <a:pPr marL="0" lvl="0" indent="0" algn="ctr" rtl="0">
              <a:spcBef>
                <a:spcPts val="0"/>
              </a:spcBef>
              <a:spcAft>
                <a:spcPts val="0"/>
              </a:spcAft>
              <a:buNone/>
            </a:pPr>
            <a:r>
              <a:rPr lang="en" b="1" dirty="0">
                <a:latin typeface="Open Sans"/>
                <a:ea typeface="Open Sans"/>
                <a:cs typeface="Open Sans"/>
                <a:sym typeface="Open Sans"/>
              </a:rPr>
              <a:t>Paypal: </a:t>
            </a:r>
            <a:r>
              <a:rPr lang="en" dirty="0">
                <a:latin typeface="Open Sans"/>
                <a:ea typeface="Open Sans"/>
                <a:cs typeface="Open Sans"/>
                <a:sym typeface="Open Sans"/>
              </a:rPr>
              <a:t>dummyAccount@gmail.com</a:t>
            </a:r>
            <a:endParaRPr b="1" dirty="0">
              <a:latin typeface="Open Sans"/>
              <a:ea typeface="Open Sans"/>
              <a:cs typeface="Open Sans"/>
              <a:sym typeface="Open Sans"/>
            </a:endParaRPr>
          </a:p>
          <a:p>
            <a:pPr marL="0" lvl="0" indent="0" algn="l" rtl="0">
              <a:spcBef>
                <a:spcPts val="0"/>
              </a:spcBef>
              <a:spcAft>
                <a:spcPts val="0"/>
              </a:spcAft>
              <a:buNone/>
            </a:pPr>
            <a:endParaRPr dirty="0">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sp>
        <p:nvSpPr>
          <p:cNvPr id="4" name="Google Shape;221;p45">
            <a:extLst>
              <a:ext uri="{FF2B5EF4-FFF2-40B4-BE49-F238E27FC236}">
                <a16:creationId xmlns:a16="http://schemas.microsoft.com/office/drawing/2014/main" id="{1B9346AC-CFBF-E776-4201-1E640F178A3B}"/>
              </a:ext>
            </a:extLst>
          </p:cNvPr>
          <p:cNvSpPr txBox="1">
            <a:spLocks noGrp="1"/>
          </p:cNvSpPr>
          <p:nvPr>
            <p:ph type="title"/>
          </p:nvPr>
        </p:nvSpPr>
        <p:spPr>
          <a:xfrm>
            <a:off x="117575" y="204950"/>
            <a:ext cx="7389900" cy="1119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Clr>
                <a:schemeClr val="dk1"/>
              </a:buClr>
              <a:buSzPts val="1100"/>
              <a:buFont typeface="Arial"/>
              <a:buNone/>
            </a:pPr>
            <a:r>
              <a:rPr lang="en-US" sz="1200" dirty="0">
                <a:solidFill>
                  <a:schemeClr val="dk1"/>
                </a:solidFill>
              </a:rPr>
              <a:t>Dummy Company</a:t>
            </a:r>
            <a:br>
              <a:rPr lang="en-US" sz="1200" dirty="0">
                <a:solidFill>
                  <a:schemeClr val="dk1"/>
                </a:solidFill>
              </a:rPr>
            </a:br>
            <a:r>
              <a:rPr lang="en-US" sz="1200" dirty="0">
                <a:solidFill>
                  <a:schemeClr val="dk1"/>
                </a:solidFill>
              </a:rPr>
              <a:t>25 </a:t>
            </a:r>
            <a:r>
              <a:rPr lang="en-US" sz="1200" dirty="0" err="1">
                <a:solidFill>
                  <a:schemeClr val="dk1"/>
                </a:solidFill>
              </a:rPr>
              <a:t>el</a:t>
            </a:r>
            <a:r>
              <a:rPr lang="en-US" sz="1200" dirty="0">
                <a:solidFill>
                  <a:schemeClr val="dk1"/>
                </a:solidFill>
              </a:rPr>
              <a:t> haram street / Giza governorate / Egypt</a:t>
            </a:r>
            <a:endParaRPr sz="12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3400" b="1" dirty="0">
                <a:solidFill>
                  <a:schemeClr val="dk1"/>
                </a:solidFill>
              </a:rPr>
              <a:t>Invoice</a:t>
            </a:r>
            <a:endParaRPr sz="4800" b="1" dirty="0">
              <a:solidFill>
                <a:schemeClr val="dk1"/>
              </a:solidFill>
            </a:endParaRPr>
          </a:p>
        </p:txBody>
      </p:sp>
    </p:spTree>
    <p:extLst>
      <p:ext uri="{BB962C8B-B14F-4D97-AF65-F5344CB8AC3E}">
        <p14:creationId xmlns:p14="http://schemas.microsoft.com/office/powerpoint/2010/main" val="151260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09"/>
        <p:cNvGrpSpPr/>
        <p:nvPr/>
      </p:nvGrpSpPr>
      <p:grpSpPr>
        <a:xfrm>
          <a:off x="0" y="0"/>
          <a:ext cx="0" cy="0"/>
          <a:chOff x="0" y="0"/>
          <a:chExt cx="0" cy="0"/>
        </a:xfrm>
      </p:grpSpPr>
      <p:sp>
        <p:nvSpPr>
          <p:cNvPr id="110" name="Google Shape;110;p28"/>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1</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P</a:t>
            </a:r>
            <a:r>
              <a:rPr lang="en" sz="3000">
                <a:solidFill>
                  <a:srgbClr val="FFFFFF"/>
                </a:solidFill>
                <a:latin typeface="Open Sans"/>
                <a:ea typeface="Open Sans"/>
                <a:cs typeface="Open Sans"/>
                <a:sym typeface="Open Sans"/>
              </a:rPr>
              <a:t>roject Listing</a:t>
            </a:r>
            <a:endParaRPr sz="2000" b="0" i="0" u="none" strike="noStrike" cap="none">
              <a:solidFill>
                <a:srgbClr val="000000"/>
              </a:solidFill>
              <a:latin typeface="Arial"/>
              <a:ea typeface="Arial"/>
              <a:cs typeface="Arial"/>
              <a:sym typeface="Arial"/>
            </a:endParaRPr>
          </a:p>
        </p:txBody>
      </p:sp>
      <p:sp>
        <p:nvSpPr>
          <p:cNvPr id="111" name="Google Shape;111;p28"/>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dirty="0">
                <a:solidFill>
                  <a:schemeClr val="dk1"/>
                </a:solidFill>
              </a:rPr>
              <a:t>Sample Project Listing #1:</a:t>
            </a:r>
            <a:br>
              <a:rPr lang="en" dirty="0">
                <a:solidFill>
                  <a:srgbClr val="2015FF"/>
                </a:solidFill>
              </a:rPr>
            </a:br>
            <a:r>
              <a:rPr lang="en" dirty="0">
                <a:solidFill>
                  <a:srgbClr val="2015FF"/>
                </a:solidFill>
              </a:rPr>
              <a:t>Web Development</a:t>
            </a:r>
            <a:endParaRPr dirty="0">
              <a:solidFill>
                <a:srgbClr val="2015FF"/>
              </a:solidFill>
            </a:endParaRPr>
          </a:p>
        </p:txBody>
      </p:sp>
      <p:sp>
        <p:nvSpPr>
          <p:cNvPr id="138" name="Google Shape;138;p32"/>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300" dirty="0">
                <a:solidFill>
                  <a:schemeClr val="dk1"/>
                </a:solidFill>
                <a:latin typeface="Open Sans"/>
                <a:ea typeface="Open Sans"/>
                <a:cs typeface="Open Sans"/>
                <a:sym typeface="Open Sans"/>
              </a:rPr>
              <a:t>Web application development support needed for healthcare application.</a:t>
            </a:r>
            <a:endParaRPr sz="23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dirty="0">
                <a:solidFill>
                  <a:schemeClr val="dk1"/>
                </a:solidFill>
                <a:latin typeface="Open Sans"/>
                <a:ea typeface="Open Sans"/>
                <a:cs typeface="Open Sans"/>
                <a:sym typeface="Open Sans"/>
              </a:rPr>
              <a:t>Posted 2 hours ago</a:t>
            </a: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b="1" dirty="0">
                <a:solidFill>
                  <a:schemeClr val="dk1"/>
                </a:solidFill>
                <a:latin typeface="Open Sans"/>
                <a:ea typeface="Open Sans"/>
                <a:cs typeface="Open Sans"/>
                <a:sym typeface="Open Sans"/>
              </a:rPr>
              <a:t>Hourly:</a:t>
            </a:r>
            <a:r>
              <a:rPr lang="en" sz="1900" dirty="0">
                <a:solidFill>
                  <a:schemeClr val="dk1"/>
                </a:solidFill>
                <a:latin typeface="Open Sans"/>
                <a:ea typeface="Open Sans"/>
                <a:cs typeface="Open Sans"/>
                <a:sym typeface="Open Sans"/>
              </a:rPr>
              <a:t> $35.00 - $65.00 Based on experience.</a:t>
            </a: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b="1" dirty="0">
                <a:solidFill>
                  <a:schemeClr val="dk1"/>
                </a:solidFill>
                <a:latin typeface="Open Sans"/>
                <a:ea typeface="Open Sans"/>
                <a:cs typeface="Open Sans"/>
                <a:sym typeface="Open Sans"/>
              </a:rPr>
              <a:t>Project Time</a:t>
            </a:r>
            <a:r>
              <a:rPr lang="en" sz="1900" dirty="0">
                <a:solidFill>
                  <a:schemeClr val="dk1"/>
                </a:solidFill>
                <a:latin typeface="Open Sans"/>
                <a:ea typeface="Open Sans"/>
                <a:cs typeface="Open Sans"/>
                <a:sym typeface="Open Sans"/>
              </a:rPr>
              <a:t>: 3 months, 25 hours a week. </a:t>
            </a: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b="1" dirty="0">
                <a:solidFill>
                  <a:schemeClr val="dk1"/>
                </a:solidFill>
                <a:latin typeface="Open Sans"/>
                <a:ea typeface="Open Sans"/>
                <a:cs typeface="Open Sans"/>
                <a:sym typeface="Open Sans"/>
              </a:rPr>
              <a:t>Project Description:</a:t>
            </a: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dirty="0">
                <a:solidFill>
                  <a:schemeClr val="dk1"/>
                </a:solidFill>
                <a:latin typeface="Open Sans"/>
                <a:ea typeface="Open Sans"/>
                <a:cs typeface="Open Sans"/>
                <a:sym typeface="Open Sans"/>
              </a:rPr>
              <a:t>We are a web development company working with a healthcare client looking to connect patients directly with their doctors. We need someone to be able to take PSD mockup files from our designer and convert them into custom code using HTML, CSS, and JavaScript. We have not decided on which JavaScript library to use, but will be open to working with the one you’re most familiar with. We have the designs for 10 pages and will need them to be completed in 3 months. We are open to working with all levels of experience, but the pay will be adjusted based on your experience. </a:t>
            </a:r>
            <a:endParaRPr sz="3900" dirty="0"/>
          </a:p>
          <a:p>
            <a:pPr marL="0" lvl="0" indent="0" algn="l" rtl="0">
              <a:lnSpc>
                <a:spcPct val="115000"/>
              </a:lnSpc>
              <a:spcBef>
                <a:spcPts val="1600"/>
              </a:spcBef>
              <a:spcAft>
                <a:spcPts val="1600"/>
              </a:spcAft>
              <a:buSzPts val="3000"/>
              <a:buNone/>
            </a:pPr>
            <a:endParaRPr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Sample Project Listing #2:</a:t>
            </a:r>
            <a:endParaRPr/>
          </a:p>
          <a:p>
            <a:pPr marL="0" lvl="0" indent="0" algn="l" rtl="0">
              <a:lnSpc>
                <a:spcPct val="100000"/>
              </a:lnSpc>
              <a:spcBef>
                <a:spcPts val="0"/>
              </a:spcBef>
              <a:spcAft>
                <a:spcPts val="0"/>
              </a:spcAft>
              <a:buSzPts val="4000"/>
              <a:buNone/>
            </a:pPr>
            <a:r>
              <a:rPr lang="en">
                <a:solidFill>
                  <a:srgbClr val="2015FF"/>
                </a:solidFill>
              </a:rPr>
              <a:t>Digital Marketing</a:t>
            </a:r>
            <a:endParaRPr>
              <a:solidFill>
                <a:srgbClr val="2015FF"/>
              </a:solidFill>
            </a:endParaRPr>
          </a:p>
        </p:txBody>
      </p:sp>
      <p:sp>
        <p:nvSpPr>
          <p:cNvPr id="144" name="Google Shape;144;p3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chemeClr val="dk1"/>
                </a:solidFill>
                <a:latin typeface="Open Sans"/>
                <a:ea typeface="Open Sans"/>
                <a:cs typeface="Open Sans"/>
                <a:sym typeface="Open Sans"/>
              </a:rPr>
              <a:t>Email Marketer for Annual Fundraising Event. </a:t>
            </a:r>
            <a:endParaRPr sz="24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000">
                <a:solidFill>
                  <a:schemeClr val="dk1"/>
                </a:solidFill>
                <a:latin typeface="Open Sans"/>
                <a:ea typeface="Open Sans"/>
                <a:cs typeface="Open Sans"/>
                <a:sym typeface="Open Sans"/>
              </a:rPr>
              <a:t>Posted 2 days ago</a:t>
            </a:r>
            <a:endParaRPr sz="20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0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000" b="1">
                <a:solidFill>
                  <a:schemeClr val="dk1"/>
                </a:solidFill>
                <a:latin typeface="Open Sans"/>
                <a:ea typeface="Open Sans"/>
                <a:cs typeface="Open Sans"/>
                <a:sym typeface="Open Sans"/>
              </a:rPr>
              <a:t>Hourly:</a:t>
            </a:r>
            <a:r>
              <a:rPr lang="en" sz="2000">
                <a:solidFill>
                  <a:schemeClr val="dk1"/>
                </a:solidFill>
                <a:latin typeface="Open Sans"/>
                <a:ea typeface="Open Sans"/>
                <a:cs typeface="Open Sans"/>
                <a:sym typeface="Open Sans"/>
              </a:rPr>
              <a:t> $30.00 - $40.00.</a:t>
            </a:r>
            <a:endParaRPr sz="20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000" b="1">
                <a:solidFill>
                  <a:schemeClr val="dk1"/>
                </a:solidFill>
                <a:latin typeface="Open Sans"/>
                <a:ea typeface="Open Sans"/>
                <a:cs typeface="Open Sans"/>
                <a:sym typeface="Open Sans"/>
              </a:rPr>
              <a:t>Project Time</a:t>
            </a:r>
            <a:r>
              <a:rPr lang="en" sz="2000">
                <a:solidFill>
                  <a:schemeClr val="dk1"/>
                </a:solidFill>
                <a:latin typeface="Open Sans"/>
                <a:ea typeface="Open Sans"/>
                <a:cs typeface="Open Sans"/>
                <a:sym typeface="Open Sans"/>
              </a:rPr>
              <a:t>: 1 month, 10 - 15 hours a week. </a:t>
            </a:r>
            <a:endParaRPr sz="20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0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200" b="1">
                <a:solidFill>
                  <a:schemeClr val="dk1"/>
                </a:solidFill>
                <a:latin typeface="Open Sans"/>
                <a:ea typeface="Open Sans"/>
                <a:cs typeface="Open Sans"/>
                <a:sym typeface="Open Sans"/>
              </a:rPr>
              <a:t>Project Description:</a:t>
            </a:r>
            <a:endParaRPr sz="22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2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200">
                <a:solidFill>
                  <a:schemeClr val="dk1"/>
                </a:solidFill>
                <a:latin typeface="Open Sans"/>
                <a:ea typeface="Open Sans"/>
                <a:cs typeface="Open Sans"/>
                <a:sym typeface="Open Sans"/>
              </a:rPr>
              <a:t>We are looking for someone to create a drip email campaign to help us sell tickets for our annual fundraising event for our non-profit. This would require audience segmentation, custom email creation, and call-to-action development. We are to reach our goal of 700 tickets sold. We haven’t decided on the best tool to do this yet and would be open to your recommendations. Serious inquiries only. </a:t>
            </a:r>
            <a:endParaRPr sz="22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endParaRPr/>
          </a:p>
          <a:p>
            <a:pPr marL="0" lvl="0" indent="0" algn="l" rtl="0">
              <a:lnSpc>
                <a:spcPct val="115000"/>
              </a:lnSpc>
              <a:spcBef>
                <a:spcPts val="1600"/>
              </a:spcBef>
              <a:spcAft>
                <a:spcPts val="1600"/>
              </a:spcAft>
              <a:buSzPts val="3000"/>
              <a:buNone/>
            </a:pP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4"/>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Sample Project Listing #3:</a:t>
            </a:r>
            <a:br>
              <a:rPr lang="en"/>
            </a:br>
            <a:r>
              <a:rPr lang="en">
                <a:solidFill>
                  <a:srgbClr val="2015FF"/>
                </a:solidFill>
              </a:rPr>
              <a:t>Data Analyst</a:t>
            </a:r>
            <a:endParaRPr>
              <a:solidFill>
                <a:srgbClr val="2015FF"/>
              </a:solidFill>
            </a:endParaRPr>
          </a:p>
        </p:txBody>
      </p:sp>
      <p:sp>
        <p:nvSpPr>
          <p:cNvPr id="150" name="Google Shape;150;p34"/>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500">
                <a:solidFill>
                  <a:schemeClr val="dk1"/>
                </a:solidFill>
                <a:latin typeface="Open Sans"/>
                <a:ea typeface="Open Sans"/>
                <a:cs typeface="Open Sans"/>
                <a:sym typeface="Open Sans"/>
              </a:rPr>
              <a:t>Seeking experienced Data Analyst to build dashboard for local insurance company.</a:t>
            </a:r>
            <a:endParaRPr sz="25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a:solidFill>
                  <a:schemeClr val="dk1"/>
                </a:solidFill>
                <a:latin typeface="Open Sans"/>
                <a:ea typeface="Open Sans"/>
                <a:cs typeface="Open Sans"/>
                <a:sym typeface="Open Sans"/>
              </a:rPr>
              <a:t>Posted 1 week ago</a:t>
            </a: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b="1">
                <a:solidFill>
                  <a:schemeClr val="dk1"/>
                </a:solidFill>
                <a:latin typeface="Open Sans"/>
                <a:ea typeface="Open Sans"/>
                <a:cs typeface="Open Sans"/>
                <a:sym typeface="Open Sans"/>
              </a:rPr>
              <a:t>Hourly:</a:t>
            </a:r>
            <a:r>
              <a:rPr lang="en" sz="2100">
                <a:solidFill>
                  <a:schemeClr val="dk1"/>
                </a:solidFill>
                <a:latin typeface="Open Sans"/>
                <a:ea typeface="Open Sans"/>
                <a:cs typeface="Open Sans"/>
                <a:sym typeface="Open Sans"/>
              </a:rPr>
              <a:t> $90.00 Based on experience.</a:t>
            </a: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b="1">
                <a:solidFill>
                  <a:schemeClr val="dk1"/>
                </a:solidFill>
                <a:latin typeface="Open Sans"/>
                <a:ea typeface="Open Sans"/>
                <a:cs typeface="Open Sans"/>
                <a:sym typeface="Open Sans"/>
              </a:rPr>
              <a:t>Project Time</a:t>
            </a:r>
            <a:r>
              <a:rPr lang="en" sz="2100">
                <a:solidFill>
                  <a:schemeClr val="dk1"/>
                </a:solidFill>
                <a:latin typeface="Open Sans"/>
                <a:ea typeface="Open Sans"/>
                <a:cs typeface="Open Sans"/>
                <a:sym typeface="Open Sans"/>
              </a:rPr>
              <a:t>: 1 year, 20 hours a week. </a:t>
            </a: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300" b="1">
                <a:solidFill>
                  <a:schemeClr val="dk1"/>
                </a:solidFill>
                <a:latin typeface="Open Sans"/>
                <a:ea typeface="Open Sans"/>
                <a:cs typeface="Open Sans"/>
                <a:sym typeface="Open Sans"/>
              </a:rPr>
              <a:t>Project Description:</a:t>
            </a:r>
            <a:endParaRPr sz="23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300">
                <a:solidFill>
                  <a:schemeClr val="dk1"/>
                </a:solidFill>
                <a:latin typeface="Open Sans"/>
                <a:ea typeface="Open Sans"/>
                <a:cs typeface="Open Sans"/>
                <a:sym typeface="Open Sans"/>
              </a:rPr>
              <a:t>I have taken over a local car insurance company from my parents and have inherited hundreds of Excel spreadsheets with past and current customer information. I need help organizing this data and creating a dashboard to allow me to filter the data and create reports as needed. I would also need guidance on how to transfer the data to the tool of your choice. Looking forward to working together! </a:t>
            </a:r>
            <a:endParaRPr sz="23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endParaRPr/>
          </a:p>
          <a:p>
            <a:pPr marL="0" lvl="0" indent="0" algn="l" rtl="0">
              <a:lnSpc>
                <a:spcPct val="115000"/>
              </a:lnSpc>
              <a:spcBef>
                <a:spcPts val="1600"/>
              </a:spcBef>
              <a:spcAft>
                <a:spcPts val="1600"/>
              </a:spcAft>
              <a:buSzPts val="3000"/>
              <a:buNone/>
            </a:pP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54"/>
        <p:cNvGrpSpPr/>
        <p:nvPr/>
      </p:nvGrpSpPr>
      <p:grpSpPr>
        <a:xfrm>
          <a:off x="0" y="0"/>
          <a:ext cx="0" cy="0"/>
          <a:chOff x="0" y="0"/>
          <a:chExt cx="0" cy="0"/>
        </a:xfrm>
      </p:grpSpPr>
      <p:sp>
        <p:nvSpPr>
          <p:cNvPr id="155" name="Google Shape;155;p3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2</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Expression of Interest</a:t>
            </a:r>
            <a:endParaRPr sz="2000" b="0" i="0" u="none" strike="noStrike" cap="none">
              <a:solidFill>
                <a:srgbClr val="000000"/>
              </a:solidFill>
              <a:latin typeface="Arial"/>
              <a:ea typeface="Arial"/>
              <a:cs typeface="Arial"/>
              <a:sym typeface="Arial"/>
            </a:endParaRPr>
          </a:p>
        </p:txBody>
      </p:sp>
      <p:sp>
        <p:nvSpPr>
          <p:cNvPr id="156" name="Google Shape;156;p35"/>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Expression of Interest </a:t>
            </a:r>
            <a:endParaRPr b="1"/>
          </a:p>
        </p:txBody>
      </p:sp>
      <p:sp>
        <p:nvSpPr>
          <p:cNvPr id="162" name="Google Shape;162;p36"/>
          <p:cNvSpPr txBox="1">
            <a:spLocks noGrp="1"/>
          </p:cNvSpPr>
          <p:nvPr>
            <p:ph type="body" idx="1"/>
          </p:nvPr>
        </p:nvSpPr>
        <p:spPr>
          <a:xfrm>
            <a:off x="264950" y="2253725"/>
            <a:ext cx="7242600" cy="46356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2200" dirty="0">
                <a:solidFill>
                  <a:srgbClr val="525C65"/>
                </a:solidFill>
                <a:highlight>
                  <a:schemeClr val="lt1"/>
                </a:highlight>
              </a:rPr>
              <a:t>Write an initial expression of interest (EoI) to the client:</a:t>
            </a:r>
            <a:endParaRPr sz="2200" dirty="0">
              <a:solidFill>
                <a:srgbClr val="525C65"/>
              </a:solidFill>
              <a:highlight>
                <a:schemeClr val="lt1"/>
              </a:highlight>
            </a:endParaRPr>
          </a:p>
          <a:p>
            <a:pPr marL="457200" lvl="0" indent="-368300" algn="l" rtl="0">
              <a:lnSpc>
                <a:spcPct val="160000"/>
              </a:lnSpc>
              <a:spcBef>
                <a:spcPts val="0"/>
              </a:spcBef>
              <a:spcAft>
                <a:spcPts val="0"/>
              </a:spcAft>
              <a:buClr>
                <a:srgbClr val="525C65"/>
              </a:buClr>
              <a:buSzPts val="2200"/>
              <a:buChar char="●"/>
            </a:pPr>
            <a:r>
              <a:rPr lang="en" sz="2200" dirty="0">
                <a:solidFill>
                  <a:srgbClr val="525C65"/>
                </a:solidFill>
                <a:highlight>
                  <a:schemeClr val="lt1"/>
                </a:highlight>
              </a:rPr>
              <a:t>Now that you’ve understood what the client is asking for, it’s time for you to reach out to them. </a:t>
            </a:r>
            <a:endParaRPr sz="2200" dirty="0">
              <a:solidFill>
                <a:srgbClr val="525C65"/>
              </a:solidFill>
              <a:highlight>
                <a:schemeClr val="lt1"/>
              </a:highlight>
            </a:endParaRPr>
          </a:p>
          <a:p>
            <a:pPr marL="457200" lvl="0" indent="-368300" algn="l" rtl="0">
              <a:lnSpc>
                <a:spcPct val="160000"/>
              </a:lnSpc>
              <a:spcBef>
                <a:spcPts val="0"/>
              </a:spcBef>
              <a:spcAft>
                <a:spcPts val="0"/>
              </a:spcAft>
              <a:buClr>
                <a:srgbClr val="525C65"/>
              </a:buClr>
              <a:buSzPts val="2200"/>
              <a:buChar char="●"/>
            </a:pPr>
            <a:r>
              <a:rPr lang="en" sz="2200" dirty="0">
                <a:solidFill>
                  <a:srgbClr val="525C65"/>
                </a:solidFill>
                <a:highlight>
                  <a:schemeClr val="lt1"/>
                </a:highlight>
              </a:rPr>
              <a:t>Write out an EoI message addressing their requirements as well as how you can help them. </a:t>
            </a:r>
            <a:endParaRPr sz="2200" dirty="0">
              <a:solidFill>
                <a:srgbClr val="525C65"/>
              </a:solidFill>
              <a:highlight>
                <a:schemeClr val="lt1"/>
              </a:highlight>
            </a:endParaRPr>
          </a:p>
          <a:p>
            <a:pPr marL="457200" lvl="0" indent="-368300" algn="l" rtl="0">
              <a:lnSpc>
                <a:spcPct val="160000"/>
              </a:lnSpc>
              <a:spcBef>
                <a:spcPts val="0"/>
              </a:spcBef>
              <a:spcAft>
                <a:spcPts val="0"/>
              </a:spcAft>
              <a:buClr>
                <a:srgbClr val="525C65"/>
              </a:buClr>
              <a:buSzPts val="2200"/>
              <a:buChar char="●"/>
            </a:pPr>
            <a:r>
              <a:rPr lang="en" sz="2200" dirty="0">
                <a:solidFill>
                  <a:srgbClr val="525C65"/>
                </a:solidFill>
                <a:highlight>
                  <a:schemeClr val="lt1"/>
                </a:highlight>
              </a:rPr>
              <a:t>This message will be their first impression of how you communicate with them, so it is good to be professional. </a:t>
            </a:r>
            <a:endParaRPr sz="2200" dirty="0">
              <a:solidFill>
                <a:srgbClr val="525C65"/>
              </a:solidFill>
              <a:highlight>
                <a:schemeClr val="lt1"/>
              </a:highlight>
            </a:endParaRPr>
          </a:p>
          <a:p>
            <a:pPr marL="457200" lvl="0" indent="-368300" algn="l" rtl="0">
              <a:lnSpc>
                <a:spcPct val="160000"/>
              </a:lnSpc>
              <a:spcBef>
                <a:spcPts val="0"/>
              </a:spcBef>
              <a:spcAft>
                <a:spcPts val="0"/>
              </a:spcAft>
              <a:buClr>
                <a:srgbClr val="525C65"/>
              </a:buClr>
              <a:buSzPts val="2200"/>
              <a:buChar char="●"/>
            </a:pPr>
            <a:r>
              <a:rPr lang="en" sz="2200" dirty="0">
                <a:solidFill>
                  <a:srgbClr val="525C65"/>
                </a:solidFill>
                <a:highlight>
                  <a:schemeClr val="lt1"/>
                </a:highlight>
              </a:rPr>
              <a:t>Please keep word limit between 200 - 300 words. </a:t>
            </a:r>
            <a:endParaRPr sz="2200" dirty="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1700" b="1"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1700" b="1"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7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7"/>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Expression of Interest (Provided)</a:t>
            </a:r>
            <a:endParaRPr b="1"/>
          </a:p>
        </p:txBody>
      </p:sp>
      <p:sp>
        <p:nvSpPr>
          <p:cNvPr id="168" name="Google Shape;168;p37"/>
          <p:cNvSpPr txBox="1">
            <a:spLocks noGrp="1"/>
          </p:cNvSpPr>
          <p:nvPr>
            <p:ph type="body" idx="1"/>
          </p:nvPr>
        </p:nvSpPr>
        <p:spPr>
          <a:xfrm>
            <a:off x="264950" y="2253724"/>
            <a:ext cx="7242600" cy="1348457"/>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SzPts val="3000"/>
              <a:buNone/>
            </a:pPr>
            <a:r>
              <a:rPr lang="en" sz="1700" dirty="0">
                <a:solidFill>
                  <a:srgbClr val="525C65"/>
                </a:solidFill>
                <a:highlight>
                  <a:schemeClr val="lt1"/>
                </a:highlight>
              </a:rPr>
              <a:t>Which Sample Project Listing did you select to respond to? </a:t>
            </a:r>
            <a:endParaRPr sz="1700" dirty="0">
              <a:solidFill>
                <a:srgbClr val="525C65"/>
              </a:solidFill>
              <a:highlight>
                <a:schemeClr val="lt1"/>
              </a:highlight>
            </a:endParaRPr>
          </a:p>
          <a:p>
            <a:pPr marL="0" lvl="0" indent="0" algn="l" rtl="0">
              <a:lnSpc>
                <a:spcPct val="160000"/>
              </a:lnSpc>
              <a:spcBef>
                <a:spcPts val="0"/>
              </a:spcBef>
              <a:spcAft>
                <a:spcPts val="0"/>
              </a:spcAft>
              <a:buSzPts val="3000"/>
              <a:buNone/>
            </a:pPr>
            <a:r>
              <a:rPr lang="en" sz="1700" b="1" dirty="0">
                <a:solidFill>
                  <a:srgbClr val="525C65"/>
                </a:solidFill>
                <a:highlight>
                  <a:schemeClr val="lt1"/>
                </a:highlight>
                <a:latin typeface="Open Sans"/>
                <a:ea typeface="Open Sans"/>
                <a:cs typeface="Open Sans"/>
                <a:sym typeface="Open Sans"/>
              </a:rPr>
              <a:t>Answer: </a:t>
            </a:r>
          </a:p>
          <a:p>
            <a:pPr marL="0" lvl="0" indent="0" algn="l" rtl="0">
              <a:lnSpc>
                <a:spcPct val="160000"/>
              </a:lnSpc>
              <a:spcBef>
                <a:spcPts val="0"/>
              </a:spcBef>
              <a:spcAft>
                <a:spcPts val="0"/>
              </a:spcAft>
              <a:buSzPts val="3000"/>
              <a:buNone/>
            </a:pPr>
            <a:r>
              <a:rPr lang="en" sz="2400" dirty="0">
                <a:solidFill>
                  <a:srgbClr val="2015FF"/>
                </a:solidFill>
              </a:rPr>
              <a:t>Web Development</a:t>
            </a:r>
            <a:endParaRPr sz="1700" b="1"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7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169" name="Google Shape;169;p37"/>
          <p:cNvSpPr txBox="1"/>
          <p:nvPr/>
        </p:nvSpPr>
        <p:spPr>
          <a:xfrm>
            <a:off x="0" y="3660500"/>
            <a:ext cx="7772400" cy="7300430"/>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0"/>
              </a:spcBef>
              <a:spcAft>
                <a:spcPts val="0"/>
              </a:spcAft>
              <a:buNone/>
            </a:pPr>
            <a:r>
              <a:rPr lang="en" sz="1700" dirty="0">
                <a:solidFill>
                  <a:srgbClr val="525C65"/>
                </a:solidFill>
                <a:highlight>
                  <a:schemeClr val="lt1"/>
                </a:highlight>
                <a:latin typeface="Open Sans Light"/>
                <a:ea typeface="Open Sans Light"/>
                <a:cs typeface="Open Sans Light"/>
                <a:sym typeface="Open Sans Light"/>
              </a:rPr>
              <a:t>Please type your initial response to the client below. This should be between 200 - 300 words. </a:t>
            </a:r>
            <a:endParaRPr sz="1700" dirty="0">
              <a:solidFill>
                <a:srgbClr val="525C65"/>
              </a:solidFill>
              <a:highlight>
                <a:schemeClr val="lt1"/>
              </a:highlight>
              <a:latin typeface="Open Sans Light"/>
              <a:ea typeface="Open Sans Light"/>
              <a:cs typeface="Open Sans Light"/>
              <a:sym typeface="Open Sans Light"/>
            </a:endParaRPr>
          </a:p>
          <a:p>
            <a:pPr marL="0" lvl="0" indent="0" algn="l" rtl="0">
              <a:lnSpc>
                <a:spcPct val="160000"/>
              </a:lnSpc>
              <a:spcBef>
                <a:spcPts val="0"/>
              </a:spcBef>
              <a:spcAft>
                <a:spcPts val="0"/>
              </a:spcAft>
              <a:buNone/>
            </a:pPr>
            <a:r>
              <a:rPr lang="en" sz="1700" b="1" dirty="0">
                <a:solidFill>
                  <a:srgbClr val="525C65"/>
                </a:solidFill>
                <a:highlight>
                  <a:schemeClr val="lt1"/>
                </a:highlight>
                <a:latin typeface="Open Sans"/>
                <a:ea typeface="Open Sans"/>
                <a:cs typeface="Open Sans"/>
                <a:sym typeface="Open Sans"/>
              </a:rPr>
              <a:t>Expression of Interest: </a:t>
            </a:r>
          </a:p>
          <a:p>
            <a:pPr marL="0" lvl="0" indent="0" algn="l" rtl="0">
              <a:lnSpc>
                <a:spcPct val="160000"/>
              </a:lnSpc>
              <a:spcBef>
                <a:spcPts val="0"/>
              </a:spcBef>
              <a:spcAft>
                <a:spcPts val="0"/>
              </a:spcAft>
              <a:buNone/>
            </a:pPr>
            <a:r>
              <a:rPr lang="en-US" sz="1200" dirty="0">
                <a:solidFill>
                  <a:srgbClr val="525C65"/>
                </a:solidFill>
                <a:highlight>
                  <a:schemeClr val="lt1"/>
                </a:highlight>
                <a:latin typeface="Open Sans"/>
                <a:ea typeface="Open Sans"/>
                <a:cs typeface="Open Sans"/>
                <a:sym typeface="Open Sans"/>
              </a:rPr>
              <a:t>Hey Mr. John, hope you’re doing well. I have read your project requirements and I think I have the capabilities of making a withstanding website for connecting doctors directly with clients. I have searched about your company to get to know more about the type of business you do and I know exactly what you need for the PSD mockup. I will be using HTML with CSS as required, but for JavaScript Library, I recommend using Vue </a:t>
            </a:r>
            <a:r>
              <a:rPr lang="en-US" sz="1200" dirty="0" err="1">
                <a:solidFill>
                  <a:srgbClr val="525C65"/>
                </a:solidFill>
                <a:highlight>
                  <a:schemeClr val="lt1"/>
                </a:highlight>
                <a:latin typeface="Open Sans"/>
                <a:ea typeface="Open Sans"/>
                <a:cs typeface="Open Sans"/>
                <a:sym typeface="Open Sans"/>
              </a:rPr>
              <a:t>js</a:t>
            </a:r>
            <a:r>
              <a:rPr lang="en-US" sz="1200" dirty="0">
                <a:solidFill>
                  <a:srgbClr val="525C65"/>
                </a:solidFill>
                <a:highlight>
                  <a:schemeClr val="lt1"/>
                </a:highlight>
                <a:latin typeface="Open Sans"/>
                <a:ea typeface="Open Sans"/>
                <a:cs typeface="Open Sans"/>
                <a:sym typeface="Open Sans"/>
              </a:rPr>
              <a:t> for its Customizability, Flexibility, Integrability, and Lightweight which will help in finishing up the work fast with a pleasant user interface, using Vue </a:t>
            </a:r>
            <a:r>
              <a:rPr lang="en-US" sz="1200" dirty="0" err="1">
                <a:solidFill>
                  <a:srgbClr val="525C65"/>
                </a:solidFill>
                <a:highlight>
                  <a:schemeClr val="lt1"/>
                </a:highlight>
                <a:latin typeface="Open Sans"/>
                <a:ea typeface="Open Sans"/>
                <a:cs typeface="Open Sans"/>
                <a:sym typeface="Open Sans"/>
              </a:rPr>
              <a:t>Js</a:t>
            </a:r>
            <a:r>
              <a:rPr lang="en-US" sz="1200" dirty="0">
                <a:solidFill>
                  <a:srgbClr val="525C65"/>
                </a:solidFill>
                <a:highlight>
                  <a:schemeClr val="lt1"/>
                </a:highlight>
                <a:latin typeface="Open Sans"/>
                <a:ea typeface="Open Sans"/>
                <a:cs typeface="Open Sans"/>
                <a:sym typeface="Open Sans"/>
              </a:rPr>
              <a:t> can reduce the total time by 20% compared to other alternative available tools, and it’s free. add to that I am so familiar with that tool as I worked with that tool for over 250 hours, it’s full of amazing features like harmonic animations. I am specialized as a front-end web developer for a year right now, so I know exactly how to use the tools to make the PSD mockup perfectly. I have been part of a great team in a company that made over 100 amazing websites over the past year only for different clients all over the world. So, I know how to get the job done both fast and efficiently. I can guarantee you that I have a full awareness of how critical this job is and that anything that can go wrong may lead to some human disasters. I am free to work 25 hours per week for the next 3 months as you mentioned in the project requirements. You can see my previous projects from my portfolio to see how I am serious with the projects I do. So, I can do this project for 45$ per hour based on my previous projects and my experience.</a:t>
            </a:r>
          </a:p>
          <a:p>
            <a:pPr marL="0" lvl="0" indent="0" algn="l" rtl="0">
              <a:lnSpc>
                <a:spcPct val="160000"/>
              </a:lnSpc>
              <a:spcBef>
                <a:spcPts val="0"/>
              </a:spcBef>
              <a:spcAft>
                <a:spcPts val="0"/>
              </a:spcAft>
              <a:buNone/>
            </a:pPr>
            <a:r>
              <a:rPr lang="en-US" sz="1200" dirty="0">
                <a:solidFill>
                  <a:srgbClr val="525C65"/>
                </a:solidFill>
                <a:highlight>
                  <a:schemeClr val="lt1"/>
                </a:highlight>
                <a:latin typeface="Open Sans"/>
                <a:ea typeface="Open Sans"/>
                <a:cs typeface="Open Sans"/>
                <a:sym typeface="Open Sans"/>
              </a:rPr>
              <a:t>Hope you contact me, have a great day Mr. John.</a:t>
            </a:r>
          </a:p>
          <a:p>
            <a:pPr marL="0" lvl="0" indent="0" algn="l" rtl="0">
              <a:lnSpc>
                <a:spcPct val="160000"/>
              </a:lnSpc>
              <a:spcBef>
                <a:spcPts val="0"/>
              </a:spcBef>
              <a:spcAft>
                <a:spcPts val="0"/>
              </a:spcAft>
              <a:buNone/>
            </a:pPr>
            <a:endParaRPr sz="1700"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Clr>
                <a:schemeClr val="dk1"/>
              </a:buClr>
              <a:buSzPts val="3000"/>
              <a:buFont typeface="Arial"/>
              <a:buNone/>
            </a:pPr>
            <a:endParaRPr sz="1700" dirty="0">
              <a:solidFill>
                <a:srgbClr val="525C65"/>
              </a:solidFill>
              <a:highlight>
                <a:schemeClr val="lt1"/>
              </a:highlight>
              <a:latin typeface="Open Sans Light"/>
              <a:ea typeface="Open Sans Light"/>
              <a:cs typeface="Open Sans Light"/>
              <a:sym typeface="Open Sa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86"/>
        <p:cNvGrpSpPr/>
        <p:nvPr/>
      </p:nvGrpSpPr>
      <p:grpSpPr>
        <a:xfrm>
          <a:off x="0" y="0"/>
          <a:ext cx="0" cy="0"/>
          <a:chOff x="0" y="0"/>
          <a:chExt cx="0" cy="0"/>
        </a:xfrm>
      </p:grpSpPr>
      <p:sp>
        <p:nvSpPr>
          <p:cNvPr id="187" name="Google Shape;187;p4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3</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Project Management Process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188" name="Google Shape;188;p40"/>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1508</Words>
  <Application>Microsoft Office PowerPoint</Application>
  <PresentationFormat>Custom</PresentationFormat>
  <Paragraphs>184</Paragraphs>
  <Slides>14</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Open Sans</vt:lpstr>
      <vt:lpstr>Helvetica Neue</vt:lpstr>
      <vt:lpstr>Open Sans Light</vt:lpstr>
      <vt:lpstr>Open Sans SemiBold</vt:lpstr>
      <vt:lpstr>Simple Light</vt:lpstr>
      <vt:lpstr>White</vt:lpstr>
      <vt:lpstr>Digital Freelancer:  Managing Freelancing Projects</vt:lpstr>
      <vt:lpstr>PowerPoint Presentation</vt:lpstr>
      <vt:lpstr>Sample Project Listing #1: Web Development</vt:lpstr>
      <vt:lpstr>Sample Project Listing #2: Digital Marketing</vt:lpstr>
      <vt:lpstr>Sample Project Listing #3: Data Analyst</vt:lpstr>
      <vt:lpstr>PowerPoint Presentation</vt:lpstr>
      <vt:lpstr>Expression of Interest </vt:lpstr>
      <vt:lpstr>Expression of Interest (Provided)</vt:lpstr>
      <vt:lpstr>PowerPoint Presentation</vt:lpstr>
      <vt:lpstr>Trello Board</vt:lpstr>
      <vt:lpstr>PowerPoint Presentation</vt:lpstr>
      <vt:lpstr>Dummy Company 25 el haram street / Giza governorate / Egypt Invoice</vt:lpstr>
      <vt:lpstr>PowerPoint Presentation</vt:lpstr>
      <vt:lpstr>Dummy Company 25 el haram street / Giza governorate / Egypt Invoice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Freelancer:  Managing Freelancing Projects</dc:title>
  <cp:lastModifiedBy>abdelrahman mohamed salem hassan ibrahim</cp:lastModifiedBy>
  <cp:revision>5</cp:revision>
  <dcterms:modified xsi:type="dcterms:W3CDTF">2022-10-18T20:09:38Z</dcterms:modified>
</cp:coreProperties>
</file>