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763" r:id="rId2"/>
    <p:sldId id="804" r:id="rId3"/>
    <p:sldId id="805" r:id="rId4"/>
    <p:sldId id="806" r:id="rId5"/>
    <p:sldId id="807" r:id="rId6"/>
    <p:sldId id="818" r:id="rId7"/>
    <p:sldId id="819" r:id="rId8"/>
    <p:sldId id="535" r:id="rId9"/>
    <p:sldId id="820" r:id="rId10"/>
    <p:sldId id="749" r:id="rId11"/>
    <p:sldId id="821" r:id="rId12"/>
    <p:sldId id="822" r:id="rId13"/>
    <p:sldId id="823" r:id="rId14"/>
    <p:sldId id="824" r:id="rId15"/>
    <p:sldId id="825" r:id="rId16"/>
    <p:sldId id="826" r:id="rId17"/>
    <p:sldId id="827" r:id="rId18"/>
    <p:sldId id="828" r:id="rId19"/>
    <p:sldId id="829" r:id="rId20"/>
    <p:sldId id="750" r:id="rId21"/>
    <p:sldId id="830" r:id="rId22"/>
    <p:sldId id="831" r:id="rId23"/>
    <p:sldId id="832" r:id="rId24"/>
    <p:sldId id="766" r:id="rId25"/>
    <p:sldId id="767" r:id="rId26"/>
    <p:sldId id="768" r:id="rId27"/>
    <p:sldId id="764" r:id="rId28"/>
    <p:sldId id="765" r:id="rId29"/>
    <p:sldId id="833" r:id="rId30"/>
    <p:sldId id="834" r:id="rId31"/>
    <p:sldId id="792" r:id="rId32"/>
    <p:sldId id="769" r:id="rId33"/>
    <p:sldId id="770" r:id="rId34"/>
    <p:sldId id="771" r:id="rId35"/>
    <p:sldId id="772" r:id="rId36"/>
    <p:sldId id="793" r:id="rId37"/>
    <p:sldId id="794" r:id="rId38"/>
    <p:sldId id="795" r:id="rId39"/>
    <p:sldId id="808" r:id="rId40"/>
    <p:sldId id="797" r:id="rId41"/>
    <p:sldId id="798" r:id="rId42"/>
    <p:sldId id="799" r:id="rId43"/>
    <p:sldId id="803" r:id="rId44"/>
    <p:sldId id="810" r:id="rId45"/>
    <p:sldId id="811" r:id="rId46"/>
    <p:sldId id="812" r:id="rId47"/>
    <p:sldId id="816" r:id="rId48"/>
    <p:sldId id="813" r:id="rId49"/>
    <p:sldId id="814" r:id="rId50"/>
    <p:sldId id="815" r:id="rId51"/>
    <p:sldId id="809" r:id="rId52"/>
    <p:sldId id="817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95" autoAdjust="0"/>
    <p:restoredTop sz="94680" autoAdjust="0"/>
  </p:normalViewPr>
  <p:slideViewPr>
    <p:cSldViewPr>
      <p:cViewPr>
        <p:scale>
          <a:sx n="70" d="100"/>
          <a:sy n="70" d="100"/>
        </p:scale>
        <p:origin x="-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1.#</a:t>
            </a:r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867DE6A5-9833-479B-BE7B-21C74533C7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78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1.#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8DD94519-73ED-4669-9461-937EC1ECFA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F15FC-6058-4BB8-B5B0-5D7DC08FDD0E}" type="slidenum">
              <a:rPr lang="en-US"/>
              <a:pPr/>
              <a:t>34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DDFD-8B93-49A2-8B71-F8FE5B26B3D7}" type="slidenum">
              <a:rPr lang="en-US"/>
              <a:pPr/>
              <a:t>35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3FD95-C480-4756-A125-D32FFE135C33}" type="slidenum">
              <a:rPr lang="en-US"/>
              <a:pPr/>
              <a:t>39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EBE5E-0DCB-4EE8-9E2E-99933C173BB3}" type="slidenum">
              <a:rPr lang="en-US"/>
              <a:pPr/>
              <a:t>31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D4AB8-044F-436F-AA46-6A5903EA3A6F}" type="slidenum">
              <a:rPr lang="en-US"/>
              <a:pPr/>
              <a:t>32</a:t>
            </a:fld>
            <a:endParaRPr lang="en-US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029AB-AFBE-4705-B14B-0F8DBEB5CCA1}" type="slidenum">
              <a:rPr lang="en-US"/>
              <a:pPr/>
              <a:t>33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smtClean="0"/>
              <a:t>Supplementary Chapter 3 Communication Channel Technology</a:t>
            </a:r>
            <a:endParaRPr lang="en-US"/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fld id="{442A8CFA-51C9-4A8A-B1A5-DC5868C442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99F2FFC9-D1D6-4B5F-A20A-A634D97C92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49781EF3-79C0-42F4-9A36-A8F3E5818E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F290075D-7BF8-4A50-8A3F-8E230AA57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D64E5297-4198-471F-A113-5C9CF3B8A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59F3B747-DDEE-442A-A671-F4446C84C4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D9FEFB3F-C9AC-438A-91F9-029FB6C2A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61DCA6A8-1F5B-4B7B-AF5C-0EA1FA2E65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D9AA828D-927E-4E43-BDB5-8EDCBE52AD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E147D9CF-A530-4396-B790-5B80EC3352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5A0E15A1-1B69-4C64-A3AE-A0883298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1.</a:t>
            </a:r>
            <a:fld id="{9565F027-2744-47D6-BE04-0A8B15664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r>
              <a:rPr lang="en-US"/>
              <a:t>1.</a:t>
            </a:r>
            <a:fld id="{E6E0D590-9E8B-480A-B8F3-A310DDEECED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1" name="Rectangle 3"/>
          <p:cNvSpPr>
            <a:spLocks noChangeArrowheads="1"/>
          </p:cNvSpPr>
          <p:nvPr/>
        </p:nvSpPr>
        <p:spPr bwMode="auto">
          <a:xfrm>
            <a:off x="1066800" y="1828800"/>
            <a:ext cx="68580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Chapter 1</a:t>
            </a:r>
          </a:p>
          <a:p>
            <a:pPr algn="ctr"/>
            <a:endParaRPr lang="en-US" altLang="en-US" sz="2000" dirty="0">
              <a:solidFill>
                <a:schemeClr val="tx2"/>
              </a:solidFill>
            </a:endParaRPr>
          </a:p>
          <a:p>
            <a:pPr algn="ctr"/>
            <a:r>
              <a:rPr lang="en-US" sz="4400" dirty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4951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Five </a:t>
            </a:r>
            <a:r>
              <a:rPr lang="en-US" sz="2000" i="1" dirty="0">
                <a:latin typeface="Times New Roman" pitchFamily="18" charset="0"/>
              </a:rPr>
              <a:t>components of data communication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09600"/>
            <a:ext cx="49053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4290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90800"/>
            <a:ext cx="476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858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3622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63055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86200"/>
            <a:ext cx="63817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257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6553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78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1.2  </a:t>
            </a:r>
            <a:r>
              <a:rPr lang="en-US" sz="2000" i="1">
                <a:latin typeface="Times New Roman" pitchFamily="18" charset="0"/>
              </a:rPr>
              <a:t>Data flow (simplex, half-duplex, and full-duplex)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71575"/>
            <a:ext cx="64897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543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46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685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838201"/>
            <a:ext cx="7162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77571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31117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PROTOCOLS</a:t>
            </a:r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228600" y="1082675"/>
            <a:ext cx="8686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protocol is synonymous with rule. It consists of a set of rules that govern data communications. It determines what is communicated, how it is communicated and when it is communicated. The key elements of a protocol are syntax, semantics and timing</a:t>
            </a: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auto">
          <a:xfrm>
            <a:off x="228600" y="4495800"/>
            <a:ext cx="7467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117000"/>
              <a:buFont typeface="Wingdings" pitchFamily="2" charset="2"/>
              <a:buChar char="§"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 Syntax</a:t>
            </a:r>
          </a:p>
          <a:p>
            <a:pPr>
              <a:buSzPct val="117000"/>
              <a:buFont typeface="Wingdings" pitchFamily="2" charset="2"/>
              <a:buChar char="§"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 Semantics</a:t>
            </a:r>
          </a:p>
          <a:p>
            <a:pPr>
              <a:buSzPct val="117000"/>
              <a:buFont typeface="Wingdings" pitchFamily="2" charset="2"/>
              <a:buChar char="§"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 Timing</a:t>
            </a:r>
          </a:p>
        </p:txBody>
      </p:sp>
      <p:sp>
        <p:nvSpPr>
          <p:cNvPr id="877575" name="Text Box 7"/>
          <p:cNvSpPr txBox="1">
            <a:spLocks noChangeArrowheads="1"/>
          </p:cNvSpPr>
          <p:nvPr/>
        </p:nvSpPr>
        <p:spPr bwMode="auto">
          <a:xfrm>
            <a:off x="239713" y="3962400"/>
            <a:ext cx="4867275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363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304800" y="361950"/>
            <a:ext cx="4235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Elements of a Protocol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366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3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Syntax</a:t>
            </a:r>
          </a:p>
          <a:p>
            <a:pPr lvl="1"/>
            <a:r>
              <a:rPr lang="en-US" sz="2000" b="1">
                <a:solidFill>
                  <a:schemeClr val="folHlink"/>
                </a:solidFill>
                <a:latin typeface="Times New Roman" pitchFamily="18" charset="0"/>
              </a:rPr>
              <a:t>Structure or format of the data</a:t>
            </a:r>
          </a:p>
          <a:p>
            <a:pPr lvl="1"/>
            <a:r>
              <a:rPr lang="en-US" sz="2000" b="1">
                <a:solidFill>
                  <a:schemeClr val="folHlink"/>
                </a:solidFill>
                <a:latin typeface="Times New Roman" pitchFamily="18" charset="0"/>
              </a:rPr>
              <a:t>Indicates how to read the bits - field delineation</a:t>
            </a:r>
          </a:p>
          <a:p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Semantics</a:t>
            </a:r>
          </a:p>
          <a:p>
            <a:pPr lvl="1"/>
            <a:r>
              <a:rPr lang="en-US" sz="2000" b="1">
                <a:solidFill>
                  <a:schemeClr val="folHlink"/>
                </a:solidFill>
                <a:latin typeface="Times New Roman" pitchFamily="18" charset="0"/>
              </a:rPr>
              <a:t>Interprets the meaning of the bits</a:t>
            </a:r>
          </a:p>
          <a:p>
            <a:pPr lvl="1"/>
            <a:r>
              <a:rPr lang="en-US" sz="2000" b="1">
                <a:solidFill>
                  <a:schemeClr val="folHlink"/>
                </a:solidFill>
                <a:latin typeface="Times New Roman" pitchFamily="18" charset="0"/>
              </a:rPr>
              <a:t>Knows which fields define what action</a:t>
            </a:r>
          </a:p>
          <a:p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Timing</a:t>
            </a:r>
          </a:p>
          <a:p>
            <a:pPr lvl="1"/>
            <a:r>
              <a:rPr lang="en-US" sz="2000" b="1">
                <a:solidFill>
                  <a:schemeClr val="folHlink"/>
                </a:solidFill>
                <a:latin typeface="Times New Roman" pitchFamily="18" charset="0"/>
              </a:rPr>
              <a:t>When data should be sent and what</a:t>
            </a:r>
          </a:p>
          <a:p>
            <a:pPr lvl="1"/>
            <a:r>
              <a:rPr lang="en-US" sz="2000" b="1">
                <a:solidFill>
                  <a:schemeClr val="folHlink"/>
                </a:solidFill>
                <a:latin typeface="Times New Roman" pitchFamily="18" charset="0"/>
              </a:rPr>
              <a:t>Speed at which data should be sent or speed at which it is being received.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590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271" y="-381000"/>
            <a:ext cx="7544594" cy="1295136"/>
          </a:xfrm>
        </p:spPr>
        <p:txBody>
          <a:bodyPr lIns="76197" tIns="38098" rIns="76197" bIns="38098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28865" y="1143000"/>
            <a:ext cx="8076406" cy="548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marL="342622" indent="-342622" defTabSz="914099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Communication –</a:t>
            </a:r>
            <a:r>
              <a:rPr lang="en-US" sz="3000" dirty="0"/>
              <a:t> </a:t>
            </a:r>
            <a:r>
              <a:rPr lang="en-US" sz="2400" dirty="0"/>
              <a:t>transfer of information from one point to another</a:t>
            </a:r>
          </a:p>
          <a:p>
            <a:pPr marL="342622" indent="-342622" defTabSz="914099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>
                <a:solidFill>
                  <a:srgbClr val="3333CC"/>
                </a:solidFill>
              </a:rPr>
              <a:t>Tele </a:t>
            </a:r>
            <a:r>
              <a:rPr lang="en-US" sz="2600" dirty="0"/>
              <a:t>(Far) + </a:t>
            </a:r>
            <a:r>
              <a:rPr lang="en-US" sz="2600" dirty="0">
                <a:solidFill>
                  <a:srgbClr val="3333CC"/>
                </a:solidFill>
              </a:rPr>
              <a:t>Communications</a:t>
            </a:r>
            <a:r>
              <a:rPr lang="en-US" sz="2600" dirty="0"/>
              <a:t> – </a:t>
            </a:r>
            <a:r>
              <a:rPr lang="en-US" sz="2400" dirty="0"/>
              <a:t>by converting the info into electrical signals</a:t>
            </a:r>
          </a:p>
          <a:p>
            <a:pPr marL="342622" indent="-342622" defTabSz="914099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Early telecommunications </a:t>
            </a:r>
          </a:p>
          <a:p>
            <a:pPr marL="691858" lvl="1" indent="-347914" defTabSz="914099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dirty="0"/>
              <a:t>smoke signals</a:t>
            </a:r>
          </a:p>
          <a:p>
            <a:pPr marL="342622" indent="-342622" defTabSz="914099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Telegraph and telephone</a:t>
            </a:r>
          </a:p>
          <a:p>
            <a:pPr marL="691858" lvl="1" indent="-347914" defTabSz="914099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dirty="0"/>
              <a:t>Telegraph (1837) – Wheatstone &amp; Morse (separately)</a:t>
            </a:r>
          </a:p>
          <a:p>
            <a:pPr marL="691858" lvl="1" indent="-347914" defTabSz="914099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dirty="0"/>
              <a:t>Telephone  (1876) – Alexander Bell</a:t>
            </a:r>
          </a:p>
          <a:p>
            <a:pPr marL="342622" indent="-342622" defTabSz="914099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Radio and television </a:t>
            </a:r>
          </a:p>
          <a:p>
            <a:pPr marL="342622" indent="-342622" defTabSz="914099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Telephony </a:t>
            </a:r>
          </a:p>
          <a:p>
            <a:pPr marL="691858" lvl="1" indent="-347914" defTabSz="914099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dirty="0"/>
              <a:t>Voice and Data </a:t>
            </a:r>
          </a:p>
          <a:p>
            <a:pPr marL="691858" lvl="1" indent="-347914" defTabSz="914099"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1143000" y="1524000"/>
            <a:ext cx="6858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4400" i="0" baseline="0" dirty="0">
              <a:solidFill>
                <a:schemeClr val="tx2"/>
              </a:solidFill>
              <a:latin typeface="Arial" charset="0"/>
            </a:endParaRPr>
          </a:p>
          <a:p>
            <a:pPr algn="ctr"/>
            <a:endParaRPr lang="en-US" sz="2000" i="0" baseline="0" dirty="0">
              <a:solidFill>
                <a:schemeClr val="tx2"/>
              </a:solidFill>
              <a:latin typeface="Arial" charset="0"/>
            </a:endParaRPr>
          </a:p>
          <a:p>
            <a:pPr algn="ctr"/>
            <a:r>
              <a:rPr lang="en-US" sz="4400" i="0" baseline="0" dirty="0">
                <a:latin typeface="Arial" charset="0"/>
              </a:rPr>
              <a:t>Data and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47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47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47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47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47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4761" name="Line 9"/>
          <p:cNvSpPr>
            <a:spLocks noChangeShapeType="1"/>
          </p:cNvSpPr>
          <p:nvPr/>
        </p:nvSpPr>
        <p:spPr bwMode="auto">
          <a:xfrm>
            <a:off x="457200" y="3048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4762" name="Line 10"/>
          <p:cNvSpPr>
            <a:spLocks noChangeShapeType="1"/>
          </p:cNvSpPr>
          <p:nvPr/>
        </p:nvSpPr>
        <p:spPr bwMode="auto">
          <a:xfrm>
            <a:off x="458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4763" name="Rectangle 11"/>
          <p:cNvSpPr>
            <a:spLocks noChangeArrowheads="1"/>
          </p:cNvSpPr>
          <p:nvPr/>
        </p:nvSpPr>
        <p:spPr bwMode="auto">
          <a:xfrm>
            <a:off x="495300" y="31242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 dirty="0">
                <a:latin typeface="Arial" charset="0"/>
              </a:rPr>
              <a:t>To be transmitted, data must be transformed to electromagnetic signals.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71476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476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48333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ANALOG </a:t>
            </a:r>
            <a:r>
              <a:rPr lang="en-US" sz="3200" i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AND DIGITAL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auto">
          <a:xfrm>
            <a:off x="76200" y="990600"/>
            <a:ext cx="8915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endParaRPr lang="en-US" baseline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/>
            <a:r>
              <a:rPr lang="en-US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 be </a:t>
            </a:r>
            <a:r>
              <a:rPr 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The term </a:t>
            </a:r>
            <a:r>
              <a:rPr 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is continuous; </a:t>
            </a:r>
            <a:r>
              <a:rPr 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data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has discrete states. Analog data take on continuous values. Digital data take on discrete values.</a:t>
            </a: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152400" y="541020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Char char="§"/>
            </a:pPr>
            <a:r>
              <a:rPr lang="en-US" sz="2400" i="0" baseline="0" dirty="0">
                <a:solidFill>
                  <a:srgbClr val="0033CC"/>
                </a:solidFill>
              </a:rPr>
              <a:t> Analog and Digital Data</a:t>
            </a:r>
            <a:endParaRPr lang="fr-FR" sz="2400" i="0" baseline="0" dirty="0">
              <a:solidFill>
                <a:srgbClr val="0033CC"/>
              </a:solidFill>
            </a:endParaRP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Char char="§"/>
            </a:pPr>
            <a:r>
              <a:rPr lang="fr-FR" sz="2400" i="0" baseline="0" dirty="0">
                <a:solidFill>
                  <a:srgbClr val="0033CC"/>
                </a:solidFill>
              </a:rPr>
              <a:t> </a:t>
            </a:r>
            <a:r>
              <a:rPr lang="fr-FR" sz="2400" i="0" baseline="0" dirty="0" err="1">
                <a:solidFill>
                  <a:srgbClr val="0033CC"/>
                </a:solidFill>
              </a:rPr>
              <a:t>Analog</a:t>
            </a:r>
            <a:r>
              <a:rPr lang="fr-FR" sz="2400" i="0" baseline="0" dirty="0">
                <a:solidFill>
                  <a:srgbClr val="0033CC"/>
                </a:solidFill>
              </a:rPr>
              <a:t> and Digital </a:t>
            </a:r>
            <a:r>
              <a:rPr lang="fr-FR" sz="2400" i="0" baseline="0" dirty="0" err="1">
                <a:solidFill>
                  <a:srgbClr val="0033CC"/>
                </a:solidFill>
              </a:rPr>
              <a:t>Signals</a:t>
            </a:r>
            <a:endParaRPr lang="fr-FR" sz="2400" i="0" baseline="0" dirty="0">
              <a:solidFill>
                <a:srgbClr val="0033CC"/>
              </a:solidFill>
            </a:endParaRP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Char char="§"/>
            </a:pPr>
            <a:r>
              <a:rPr lang="fr-FR" sz="2400" i="0" baseline="0" dirty="0">
                <a:solidFill>
                  <a:srgbClr val="0033CC"/>
                </a:solidFill>
              </a:rPr>
              <a:t> </a:t>
            </a:r>
            <a:r>
              <a:rPr lang="fr-FR" sz="2400" i="0" baseline="0" dirty="0" err="1">
                <a:solidFill>
                  <a:srgbClr val="0033CC"/>
                </a:solidFill>
              </a:rPr>
              <a:t>Periodic</a:t>
            </a:r>
            <a:r>
              <a:rPr lang="fr-FR" sz="2400" i="0" baseline="0" dirty="0">
                <a:solidFill>
                  <a:srgbClr val="0033CC"/>
                </a:solidFill>
              </a:rPr>
              <a:t> and </a:t>
            </a:r>
            <a:r>
              <a:rPr lang="fr-FR" sz="2400" i="0" baseline="0" dirty="0" err="1">
                <a:solidFill>
                  <a:srgbClr val="0033CC"/>
                </a:solidFill>
              </a:rPr>
              <a:t>Nonperiodic</a:t>
            </a:r>
            <a:r>
              <a:rPr lang="fr-FR" sz="2400" i="0" baseline="0" dirty="0">
                <a:solidFill>
                  <a:srgbClr val="0033CC"/>
                </a:solidFill>
              </a:rPr>
              <a:t> </a:t>
            </a:r>
            <a:r>
              <a:rPr lang="fr-FR" sz="2400" i="0" baseline="0" dirty="0" err="1">
                <a:solidFill>
                  <a:srgbClr val="0033CC"/>
                </a:solidFill>
              </a:rPr>
              <a:t>Signals</a:t>
            </a:r>
            <a:endParaRPr lang="en-US" sz="2400" i="0" baseline="0" dirty="0">
              <a:solidFill>
                <a:srgbClr val="0033CC"/>
              </a:solidFill>
            </a:endParaRP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163513" y="4203700"/>
            <a:ext cx="6591869" cy="107721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u="sng" baseline="0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u="sng" baseline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</a:t>
            </a:r>
            <a:r>
              <a:rPr lang="en-US" u="sng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963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963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963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963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963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96368" name="Text Box 16"/>
          <p:cNvSpPr txBox="1">
            <a:spLocks noChangeArrowheads="1"/>
          </p:cNvSpPr>
          <p:nvPr/>
        </p:nvSpPr>
        <p:spPr bwMode="auto">
          <a:xfrm>
            <a:off x="1676400" y="304800"/>
            <a:ext cx="52578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 i="0" baseline="0"/>
          </a:p>
        </p:txBody>
      </p:sp>
      <p:sp>
        <p:nvSpPr>
          <p:cNvPr id="996370" name="Rectangle 18"/>
          <p:cNvSpPr>
            <a:spLocks noGrp="1" noChangeArrowheads="1"/>
          </p:cNvSpPr>
          <p:nvPr>
            <p:ph type="title"/>
          </p:nvPr>
        </p:nvSpPr>
        <p:spPr>
          <a:xfrm>
            <a:off x="1447800" y="685800"/>
            <a:ext cx="6324600" cy="914400"/>
          </a:xfrm>
          <a:noFill/>
          <a:ln/>
        </p:spPr>
        <p:txBody>
          <a:bodyPr/>
          <a:lstStyle/>
          <a:p>
            <a:r>
              <a:rPr lang="en-US">
                <a:solidFill>
                  <a:schemeClr val="folHlink"/>
                </a:solidFill>
              </a:rPr>
              <a:t>Analog and Digital Data</a:t>
            </a:r>
            <a:endParaRPr lang="en-US" sz="3200" b="0">
              <a:solidFill>
                <a:schemeClr val="tx1"/>
              </a:solidFill>
            </a:endParaRPr>
          </a:p>
        </p:txBody>
      </p:sp>
      <p:sp>
        <p:nvSpPr>
          <p:cNvPr id="996371" name="Rectangle 1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/>
              <a:t>Data can be analog or digital. </a:t>
            </a:r>
          </a:p>
          <a:p>
            <a:pPr eaLnBrk="0" hangingPunct="0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/>
              <a:t>Analog data are continuous and take continuous values.</a:t>
            </a:r>
          </a:p>
          <a:p>
            <a:pPr eaLnBrk="0" hangingPunct="0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/>
              <a:t>Digital data have discrete states and take discrete values.</a:t>
            </a:r>
            <a:endParaRPr lang="en-US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577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578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578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71579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Analog and Digital Signals</a:t>
            </a:r>
          </a:p>
        </p:txBody>
      </p:sp>
      <p:sp>
        <p:nvSpPr>
          <p:cNvPr id="715792" name="Rectangle 1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/>
              <a:t>Signals can be analog or digital.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/>
              <a:t>Analog signals can have an infinite number of values in a range.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/>
              <a:t>Digital signals can have only a limited </a:t>
            </a:r>
            <a:br>
              <a:rPr lang="en-US"/>
            </a:br>
            <a:r>
              <a:rPr lang="en-US"/>
              <a:t>number of values.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2038350"/>
            <a:ext cx="59912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7863" y="1295400"/>
            <a:ext cx="56721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Channel</a:t>
            </a:r>
          </a:p>
        </p:txBody>
      </p:sp>
      <p:pic>
        <p:nvPicPr>
          <p:cNvPr id="6150" name="Picture 6" descr="sc03f0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2590800"/>
            <a:ext cx="7772400" cy="1524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730"/>
            <a:ext cx="7543271" cy="791104"/>
          </a:xfrm>
        </p:spPr>
        <p:txBody>
          <a:bodyPr lIns="76197" tIns="38098" rIns="76197" bIns="38098"/>
          <a:lstStyle/>
          <a:p>
            <a:r>
              <a:rPr lang="en-US"/>
              <a:t>Communication Channels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136" y="1219729"/>
            <a:ext cx="7772135" cy="4529667"/>
          </a:xfrm>
        </p:spPr>
        <p:txBody>
          <a:bodyPr lIns="76197" tIns="38098" rIns="76197" bIns="38098"/>
          <a:lstStyle/>
          <a:p>
            <a:r>
              <a:rPr lang="en-US" sz="2600" dirty="0"/>
              <a:t>A </a:t>
            </a:r>
            <a:r>
              <a:rPr lang="en-US" sz="2600" b="1" dirty="0">
                <a:solidFill>
                  <a:srgbClr val="6600CC"/>
                </a:solidFill>
              </a:rPr>
              <a:t>channel</a:t>
            </a:r>
            <a:r>
              <a:rPr lang="en-US" sz="2600" dirty="0"/>
              <a:t> is a path between two communication devices</a:t>
            </a:r>
          </a:p>
          <a:p>
            <a:r>
              <a:rPr lang="en-US" sz="2600" b="1" dirty="0">
                <a:solidFill>
                  <a:srgbClr val="6600CC"/>
                </a:solidFill>
              </a:rPr>
              <a:t>Channel capacity</a:t>
            </a:r>
            <a:r>
              <a:rPr lang="en-US" sz="2600" dirty="0"/>
              <a:t>: How much data can be passed through the channel (bit/sec) </a:t>
            </a:r>
          </a:p>
          <a:p>
            <a:pPr lvl="1"/>
            <a:r>
              <a:rPr lang="en-US" sz="2200" dirty="0"/>
              <a:t>Also called </a:t>
            </a:r>
            <a:r>
              <a:rPr lang="en-US" sz="2200" b="1" dirty="0">
                <a:solidFill>
                  <a:srgbClr val="3333CC"/>
                </a:solidFill>
              </a:rPr>
              <a:t>channel bandwidth</a:t>
            </a:r>
          </a:p>
          <a:p>
            <a:pPr lvl="1"/>
            <a:r>
              <a:rPr lang="en-US" sz="2200" dirty="0"/>
              <a:t>The smaller the pipe the slower data transfer!</a:t>
            </a:r>
          </a:p>
          <a:p>
            <a:r>
              <a:rPr lang="en-US" sz="2600" dirty="0"/>
              <a:t>Consists of one or more </a:t>
            </a:r>
            <a:r>
              <a:rPr lang="en-US" sz="2600" b="1" dirty="0">
                <a:solidFill>
                  <a:srgbClr val="3333CC"/>
                </a:solidFill>
              </a:rPr>
              <a:t>transmission media</a:t>
            </a:r>
          </a:p>
          <a:p>
            <a:pPr lvl="1"/>
            <a:r>
              <a:rPr lang="en-US" sz="2200" dirty="0"/>
              <a:t>Materials carrying the signal</a:t>
            </a:r>
          </a:p>
          <a:p>
            <a:pPr lvl="1"/>
            <a:r>
              <a:rPr lang="en-US" sz="2200" dirty="0"/>
              <a:t>Two types: </a:t>
            </a:r>
          </a:p>
          <a:p>
            <a:pPr lvl="2"/>
            <a:r>
              <a:rPr lang="en-US" sz="2100" dirty="0"/>
              <a:t>Physical: wire cable </a:t>
            </a:r>
          </a:p>
          <a:p>
            <a:pPr lvl="2"/>
            <a:r>
              <a:rPr lang="en-US" sz="2100" dirty="0"/>
              <a:t> Wireless: Air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10730" y="4421188"/>
            <a:ext cx="3581136" cy="2304585"/>
            <a:chOff x="1968" y="1056"/>
            <a:chExt cx="3792" cy="3472"/>
          </a:xfrm>
        </p:grpSpPr>
        <p:pic>
          <p:nvPicPr>
            <p:cNvPr id="64517" name="Picture 5" descr="Fig9-31 mod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8" y="1056"/>
              <a:ext cx="3792" cy="3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2245" y="2977"/>
              <a:ext cx="1204" cy="63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lIns="109728" tIns="54864" rIns="109728" bIns="54864">
              <a:spAutoFit/>
            </a:bodyPr>
            <a:lstStyle/>
            <a:p>
              <a:pPr algn="ctr" defTabSz="914099">
                <a:spcBef>
                  <a:spcPct val="50000"/>
                </a:spcBef>
              </a:pPr>
              <a:r>
                <a:rPr lang="en-US" sz="1000" dirty="0"/>
                <a:t>destination network server</a:t>
              </a:r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3168" y="2594"/>
              <a:ext cx="741" cy="39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lIns="109728" tIns="54864" rIns="109728" bIns="54864">
              <a:spAutoFit/>
            </a:bodyPr>
            <a:lstStyle/>
            <a:p>
              <a:pPr algn="ctr" defTabSz="914099">
                <a:spcBef>
                  <a:spcPct val="50000"/>
                </a:spcBef>
              </a:pPr>
              <a:r>
                <a:rPr lang="en-US" sz="1000" dirty="0"/>
                <a:t>T1 lines</a:t>
              </a: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3864" y="4129"/>
              <a:ext cx="741" cy="39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lIns="109728" tIns="54864" rIns="109728" bIns="54864">
              <a:spAutoFit/>
            </a:bodyPr>
            <a:lstStyle/>
            <a:p>
              <a:pPr algn="ctr" defTabSz="914099">
                <a:spcBef>
                  <a:spcPct val="50000"/>
                </a:spcBef>
              </a:pPr>
              <a:r>
                <a:rPr lang="en-US" sz="1000" dirty="0"/>
                <a:t>T1 lines</a:t>
              </a: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5019" y="2735"/>
              <a:ext cx="741" cy="39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lIns="109728" tIns="54864" rIns="109728" bIns="54864">
              <a:spAutoFit/>
            </a:bodyPr>
            <a:lstStyle/>
            <a:p>
              <a:pPr algn="ctr" defTabSz="914099">
                <a:spcBef>
                  <a:spcPct val="50000"/>
                </a:spcBef>
              </a:pPr>
              <a:r>
                <a:rPr lang="en-US" sz="1000" dirty="0"/>
                <a:t>T1 lines</a:t>
              </a:r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3694" y="3455"/>
              <a:ext cx="741" cy="39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lIns="109728" tIns="54864" rIns="109728" bIns="54864">
              <a:spAutoFit/>
            </a:bodyPr>
            <a:lstStyle/>
            <a:p>
              <a:pPr algn="ctr" defTabSz="914099">
                <a:spcBef>
                  <a:spcPct val="50000"/>
                </a:spcBef>
              </a:pPr>
              <a:r>
                <a:rPr lang="en-US" sz="1000" dirty="0"/>
                <a:t>T3 lines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400799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Channel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Characterized by </a:t>
            </a:r>
          </a:p>
          <a:p>
            <a:pPr lvl="1"/>
            <a:r>
              <a:rPr lang="en-US"/>
              <a:t>Signaling transmission method</a:t>
            </a:r>
          </a:p>
          <a:p>
            <a:pPr lvl="1"/>
            <a:r>
              <a:rPr lang="en-US"/>
              <a:t>Bandwidth: amount of data transmitted in a fixed amount of time</a:t>
            </a:r>
          </a:p>
          <a:p>
            <a:pPr lvl="1"/>
            <a:r>
              <a:rPr lang="en-US"/>
              <a:t>Direction(s) in which signal can flow</a:t>
            </a:r>
          </a:p>
          <a:p>
            <a:pPr lvl="1"/>
            <a:r>
              <a:rPr lang="en-US"/>
              <a:t>Noise, attenuation, and distortion characteristics</a:t>
            </a:r>
          </a:p>
          <a:p>
            <a:pPr lvl="1"/>
            <a:r>
              <a:rPr lang="en-US"/>
              <a:t>Medium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Signaling Transmission Method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80"/>
                </a:solidFill>
              </a:rPr>
              <a:t>Analog</a:t>
            </a:r>
            <a:r>
              <a:rPr lang="en-US"/>
              <a:t>: continuous varying waveforms to carry data</a:t>
            </a:r>
          </a:p>
          <a:p>
            <a:r>
              <a:rPr lang="en-US">
                <a:solidFill>
                  <a:srgbClr val="000080"/>
                </a:solidFill>
              </a:rPr>
              <a:t>Digital</a:t>
            </a:r>
            <a:r>
              <a:rPr lang="en-US"/>
              <a:t>: </a:t>
            </a:r>
          </a:p>
          <a:p>
            <a:pPr lvl="1"/>
            <a:r>
              <a:rPr lang="en-US"/>
              <a:t>Two different values of electrical voltage or current or </a:t>
            </a:r>
          </a:p>
          <a:p>
            <a:pPr lvl="1"/>
            <a:r>
              <a:rPr lang="en-US"/>
              <a:t>On/off light source</a:t>
            </a:r>
          </a:p>
          <a:p>
            <a:pPr lvl="1"/>
            <a:r>
              <a:rPr lang="en-US"/>
              <a:t>Frequently preferred because less susceptible to noise and interference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Channel Organization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Point to point</a:t>
            </a:r>
            <a:r>
              <a:rPr lang="en-US"/>
              <a:t> channels</a:t>
            </a:r>
          </a:p>
          <a:p>
            <a:pPr lvl="1"/>
            <a:r>
              <a:rPr lang="en-US">
                <a:solidFill>
                  <a:srgbClr val="000099"/>
                </a:solidFill>
              </a:rPr>
              <a:t>Simplex</a:t>
            </a:r>
            <a:r>
              <a:rPr lang="en-US"/>
              <a:t>:  channel passes data in one direction only</a:t>
            </a:r>
          </a:p>
          <a:p>
            <a:pPr lvl="1"/>
            <a:r>
              <a:rPr lang="en-US">
                <a:solidFill>
                  <a:srgbClr val="000099"/>
                </a:solidFill>
              </a:rPr>
              <a:t>Half-duplex</a:t>
            </a:r>
            <a:r>
              <a:rPr lang="en-US"/>
              <a:t>:  transmits data one direction at a time (walkie-talkie)</a:t>
            </a:r>
          </a:p>
          <a:p>
            <a:pPr lvl="1"/>
            <a:r>
              <a:rPr lang="en-US">
                <a:solidFill>
                  <a:srgbClr val="000099"/>
                </a:solidFill>
              </a:rPr>
              <a:t>Full-duplex</a:t>
            </a:r>
            <a:r>
              <a:rPr lang="en-US"/>
              <a:t>: transmits data in both directions simultaneously (telephone)</a:t>
            </a:r>
          </a:p>
          <a:p>
            <a:r>
              <a:rPr lang="en-US">
                <a:solidFill>
                  <a:srgbClr val="000099"/>
                </a:solidFill>
              </a:rPr>
              <a:t>Multipoint: broadcasts</a:t>
            </a:r>
            <a:r>
              <a:rPr lang="en-US"/>
              <a:t> messages to all connected receivers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</p:spPr>
        <p:txBody>
          <a:bodyPr/>
          <a:lstStyle/>
          <a:p>
            <a:r>
              <a:rPr lang="en-US" sz="4000"/>
              <a:t>Communicating between </a:t>
            </a:r>
            <a:br>
              <a:rPr lang="en-US" sz="4000"/>
            </a:br>
            <a:r>
              <a:rPr lang="en-US" sz="4000"/>
              <a:t>Digital and Analog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Ideally conversion should be reversible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Limited by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0099"/>
                </a:solidFill>
              </a:rPr>
              <a:t>Noise</a:t>
            </a:r>
            <a:r>
              <a:rPr lang="en-US" sz="2000" dirty="0"/>
              <a:t>: interference from sources like radio waves, electrical wires, and bad connections that alter the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0099"/>
                </a:solidFill>
              </a:rPr>
              <a:t>Attenuation</a:t>
            </a:r>
            <a:r>
              <a:rPr lang="en-US" sz="2000" dirty="0"/>
              <a:t>: normal reduction in signal strength during transmission caused by the transmission medium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0099"/>
                </a:solidFill>
              </a:rPr>
              <a:t>Distortion</a:t>
            </a:r>
            <a:r>
              <a:rPr lang="en-US" sz="2000" dirty="0"/>
              <a:t>: alteration in the data signal caused by the communication </a:t>
            </a:r>
            <a:r>
              <a:rPr lang="en-US" sz="2000" dirty="0" smtClean="0"/>
              <a:t>channel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59721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655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105400"/>
            <a:ext cx="5467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9600"/>
            <a:ext cx="5943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419600"/>
            <a:ext cx="579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914401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9600"/>
            <a:ext cx="64770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9530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38200"/>
            <a:ext cx="6096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191000"/>
            <a:ext cx="647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-76729"/>
            <a:ext cx="7772136" cy="1143000"/>
          </a:xfrm>
          <a:noFill/>
          <a:ln/>
        </p:spPr>
        <p:txBody>
          <a:bodyPr lIns="76197" tIns="38098" rIns="76197" bIns="38098" anchor="ctr"/>
          <a:lstStyle/>
          <a:p>
            <a:r>
              <a:rPr lang="en-US"/>
              <a:t>Communication Systems</a:t>
            </a:r>
          </a:p>
        </p:txBody>
      </p:sp>
      <p:pic>
        <p:nvPicPr>
          <p:cNvPr id="56327" name="Picture 7" descr="Fig9-02"/>
          <p:cNvPicPr>
            <a:picLocks noChangeAspect="1" noChangeArrowheads="1"/>
          </p:cNvPicPr>
          <p:nvPr/>
        </p:nvPicPr>
        <p:blipFill>
          <a:blip r:embed="rId2">
            <a:lum contrast="-12000"/>
          </a:blip>
          <a:srcRect/>
          <a:stretch>
            <a:fillRect/>
          </a:stretch>
        </p:blipFill>
        <p:spPr bwMode="auto">
          <a:xfrm>
            <a:off x="127000" y="1531938"/>
            <a:ext cx="8826500" cy="5326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752601"/>
            <a:ext cx="5867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6548437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5376862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362200"/>
            <a:ext cx="6267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195263"/>
            <a:ext cx="54489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DATA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COMMUNICATIONS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76200" y="990600"/>
            <a:ext cx="86106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term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telecommunication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means communication at a distance. The word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refers to information presented in whatever form is agreed upon by the parties creating and using the data.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communications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565279" name="Rectangle 31"/>
          <p:cNvSpPr>
            <a:spLocks noChangeArrowheads="1"/>
          </p:cNvSpPr>
          <p:nvPr/>
        </p:nvSpPr>
        <p:spPr bwMode="auto">
          <a:xfrm>
            <a:off x="228600" y="5048250"/>
            <a:ext cx="5715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Components</a:t>
            </a:r>
          </a:p>
          <a:p>
            <a:pPr>
              <a:buClr>
                <a:schemeClr val="folHlink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Data Representation</a:t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Data Flow</a:t>
            </a:r>
          </a:p>
        </p:txBody>
      </p:sp>
      <p:sp>
        <p:nvSpPr>
          <p:cNvPr id="565280" name="Text Box 32"/>
          <p:cNvSpPr txBox="1">
            <a:spLocks noChangeArrowheads="1"/>
          </p:cNvSpPr>
          <p:nvPr/>
        </p:nvSpPr>
        <p:spPr bwMode="auto">
          <a:xfrm>
            <a:off x="241300" y="45720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1"/>
            <a:ext cx="7239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000" dirty="0" smtClean="0"/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Data communication system is made up a  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Combination of 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Hardware (physical equipment) </a:t>
            </a:r>
            <a:r>
              <a:rPr lang="en-US" sz="2000" dirty="0" smtClean="0"/>
              <a:t>And 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Software (programs)</a:t>
            </a:r>
          </a:p>
          <a:p>
            <a:pPr algn="ctr"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Data communication </a:t>
            </a:r>
            <a:r>
              <a:rPr lang="en-US" sz="2000" dirty="0" smtClean="0"/>
              <a:t>system has Five (5) Components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Three Hardware and Two Software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689</Words>
  <Application>Microsoft PowerPoint</Application>
  <PresentationFormat>On-screen Show (4:3)</PresentationFormat>
  <Paragraphs>117</Paragraphs>
  <Slides>52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Blends</vt:lpstr>
      <vt:lpstr>Slide 1</vt:lpstr>
      <vt:lpstr>Slide 2</vt:lpstr>
      <vt:lpstr> Communication</vt:lpstr>
      <vt:lpstr>Slide 4</vt:lpstr>
      <vt:lpstr>Communication Systems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Analog and Digital Data</vt:lpstr>
      <vt:lpstr>Analog and Digital Signals</vt:lpstr>
      <vt:lpstr>Slide 36</vt:lpstr>
      <vt:lpstr>Slide 37</vt:lpstr>
      <vt:lpstr>Communication Channel</vt:lpstr>
      <vt:lpstr>Communication Channels</vt:lpstr>
      <vt:lpstr>Communication Channel</vt:lpstr>
      <vt:lpstr>Signaling Transmission Method</vt:lpstr>
      <vt:lpstr>Channel Organization</vt:lpstr>
      <vt:lpstr>Communicating between  Digital and Analog 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vensai</cp:lastModifiedBy>
  <cp:revision>186</cp:revision>
  <dcterms:created xsi:type="dcterms:W3CDTF">2000-01-15T04:50:39Z</dcterms:created>
  <dcterms:modified xsi:type="dcterms:W3CDTF">2020-06-18T07:20:56Z</dcterms:modified>
</cp:coreProperties>
</file>