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389" r:id="rId4"/>
    <p:sldId id="390" r:id="rId5"/>
    <p:sldId id="391" r:id="rId6"/>
    <p:sldId id="362" r:id="rId7"/>
    <p:sldId id="363" r:id="rId8"/>
    <p:sldId id="365" r:id="rId9"/>
    <p:sldId id="278" r:id="rId10"/>
    <p:sldId id="34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234DB"/>
    <a:srgbClr val="FFFFFF"/>
    <a:srgbClr val="EBDEF6"/>
    <a:srgbClr val="E2CFF1"/>
    <a:srgbClr val="000000"/>
    <a:srgbClr val="8CF4EA"/>
    <a:srgbClr val="7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8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altLang="en-US" sz="1000" i="1"/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The slides for this text are organized into chapters. This lecture covers Chapter 8.</a:t>
            </a:r>
          </a:p>
          <a:p>
            <a:endParaRPr lang="en-US" altLang="en-US" smtClean="0"/>
          </a:p>
          <a:p>
            <a:r>
              <a:rPr lang="en-US" altLang="en-US" smtClean="0"/>
              <a:t>Chapter 1: Introduction to Database Systems</a:t>
            </a:r>
          </a:p>
          <a:p>
            <a:r>
              <a:rPr lang="en-US" altLang="en-US" smtClean="0"/>
              <a:t>Chapter 2: The Entity-Relationship Model	</a:t>
            </a:r>
          </a:p>
          <a:p>
            <a:r>
              <a:rPr lang="en-US" altLang="en-US" smtClean="0"/>
              <a:t>Chapter 3: The Relational Model</a:t>
            </a:r>
          </a:p>
          <a:p>
            <a:r>
              <a:rPr lang="en-US" altLang="en-US" smtClean="0"/>
              <a:t>Chapter 4 (Part A): Relational Algebra</a:t>
            </a:r>
          </a:p>
          <a:p>
            <a:r>
              <a:rPr lang="en-US" altLang="en-US" smtClean="0"/>
              <a:t>Chapter 4 (Part B): Relational Calculus</a:t>
            </a:r>
          </a:p>
          <a:p>
            <a:r>
              <a:rPr lang="en-US" altLang="en-US" smtClean="0"/>
              <a:t>Chapter 5: SQL: Queries, Programming, Triggers</a:t>
            </a:r>
          </a:p>
          <a:p>
            <a:r>
              <a:rPr lang="en-US" altLang="en-US" smtClean="0"/>
              <a:t>Chapter 6: Query-by-Example (QBE)</a:t>
            </a:r>
          </a:p>
          <a:p>
            <a:r>
              <a:rPr lang="en-US" altLang="en-US" smtClean="0"/>
              <a:t>Chapter 7: Storing Data: Disks and Files</a:t>
            </a:r>
          </a:p>
          <a:p>
            <a:r>
              <a:rPr lang="en-US" altLang="en-US" smtClean="0"/>
              <a:t>Chapter 8: File Organizations and Indexing</a:t>
            </a:r>
          </a:p>
          <a:p>
            <a:r>
              <a:rPr lang="en-US" altLang="en-US" smtClean="0"/>
              <a:t>Chapter 9: Tree-Structured Indexing</a:t>
            </a:r>
          </a:p>
          <a:p>
            <a:r>
              <a:rPr lang="en-US" altLang="en-US" smtClean="0"/>
              <a:t>Chapter 10: Hash-Based Indexing</a:t>
            </a:r>
          </a:p>
          <a:p>
            <a:r>
              <a:rPr lang="en-US" altLang="en-US" smtClean="0"/>
              <a:t>Chapter 11: External Sorting</a:t>
            </a:r>
          </a:p>
          <a:p>
            <a:r>
              <a:rPr lang="en-US" altLang="en-US" smtClean="0"/>
              <a:t>Chapter 12 (Part A): Evaluation of Relational Operators</a:t>
            </a:r>
          </a:p>
          <a:p>
            <a:r>
              <a:rPr lang="en-US" altLang="en-US" smtClean="0"/>
              <a:t>Chapter 12 (Part B): Evaluation of Relational Operators: Other Techniques</a:t>
            </a:r>
          </a:p>
          <a:p>
            <a:r>
              <a:rPr lang="en-US" altLang="en-US" smtClean="0"/>
              <a:t>Chapter 13: Introduction to Query Optimization</a:t>
            </a:r>
          </a:p>
          <a:p>
            <a:r>
              <a:rPr lang="en-US" altLang="en-US" smtClean="0"/>
              <a:t>Chapter 14: A Typical Relational Optimizer</a:t>
            </a:r>
          </a:p>
          <a:p>
            <a:r>
              <a:rPr lang="en-US" altLang="en-US" smtClean="0"/>
              <a:t>Chapter 15: Schema Refinement and Normal Forms</a:t>
            </a:r>
          </a:p>
          <a:p>
            <a:r>
              <a:rPr lang="en-US" altLang="en-US" smtClean="0"/>
              <a:t>Chapter 16 (Part A): Physical Database Design</a:t>
            </a:r>
          </a:p>
          <a:p>
            <a:r>
              <a:rPr lang="en-US" altLang="en-US" smtClean="0"/>
              <a:t>Chapter 16 (Part B): Database Tuning</a:t>
            </a:r>
          </a:p>
          <a:p>
            <a:r>
              <a:rPr lang="en-US" altLang="en-US" smtClean="0"/>
              <a:t>Chapter 17: Security</a:t>
            </a:r>
          </a:p>
          <a:p>
            <a:r>
              <a:rPr lang="en-US" altLang="en-US" smtClean="0"/>
              <a:t>Chapter 18: Transaction Management Overview</a:t>
            </a:r>
          </a:p>
          <a:p>
            <a:r>
              <a:rPr lang="en-US" altLang="en-US" smtClean="0"/>
              <a:t>Chapter 19: Concurrency Control</a:t>
            </a:r>
          </a:p>
          <a:p>
            <a:r>
              <a:rPr lang="en-US" altLang="en-US" smtClean="0"/>
              <a:t>Chapter 20: Crash Recovery</a:t>
            </a:r>
          </a:p>
          <a:p>
            <a:r>
              <a:rPr lang="en-US" altLang="en-US" smtClean="0"/>
              <a:t>Chapter 21: Parallel and Distributed Databases</a:t>
            </a:r>
          </a:p>
          <a:p>
            <a:r>
              <a:rPr lang="en-US" altLang="en-US" smtClean="0"/>
              <a:t>Chapter 22: Internet Databases</a:t>
            </a:r>
          </a:p>
          <a:p>
            <a:r>
              <a:rPr lang="en-US" altLang="en-US" smtClean="0"/>
              <a:t>Chapter 23: Decision Support</a:t>
            </a:r>
          </a:p>
          <a:p>
            <a:r>
              <a:rPr lang="en-US" altLang="en-US" smtClean="0"/>
              <a:t>Chapter 24: Data Mining</a:t>
            </a:r>
          </a:p>
          <a:p>
            <a:r>
              <a:rPr lang="en-US" altLang="en-US" smtClean="0"/>
              <a:t>Chapter 25: Object-Database Systems</a:t>
            </a:r>
          </a:p>
          <a:p>
            <a:r>
              <a:rPr lang="en-US" altLang="en-US" smtClean="0"/>
              <a:t>Chapter 26: Spatial Data Management</a:t>
            </a:r>
          </a:p>
          <a:p>
            <a:r>
              <a:rPr lang="en-US" altLang="en-US" smtClean="0"/>
              <a:t>Chapter 27: Deductive Databases</a:t>
            </a:r>
          </a:p>
          <a:p>
            <a:r>
              <a:rPr lang="en-US" altLang="en-US" smtClean="0"/>
              <a:t>Chapter 28: Additional Topics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altLang="zh-TW" sz="1000" i="1"/>
              <a:t>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altLang="zh-TW" sz="1000" i="1"/>
              <a:t>11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altLang="en-US" sz="1000" i="1"/>
              <a:t>3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altLang="zh-TW" sz="1000" i="1"/>
              <a:t>5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7724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58DA-4093-4A04-BB31-000F5E78E161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871C-B021-4A00-9BEA-05EB29747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Overview of Storage and Indexing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PMingLiU" pitchFamily="18" charset="-12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PMingLiU" pitchFamily="18" charset="-120"/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049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Cost of Operations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667000"/>
          <a:ext cx="8229600" cy="354647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219200"/>
                <a:gridCol w="1676400"/>
                <a:gridCol w="1295400"/>
                <a:gridCol w="1295400"/>
              </a:tblGrid>
              <a:tr h="508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Scan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A1D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Equality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A1D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Range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A1D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Insert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A1D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Delete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A1DC"/>
                    </a:solidFill>
                  </a:tcPr>
                </a:tc>
              </a:tr>
              <a:tr h="508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Heap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0.5BD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2D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Search + 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097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Sorted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2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 + # 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matching pages)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Search + 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Search + 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401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Clustered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1.5BD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1.5B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1.5B + # matching pages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Search + 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Search + 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01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Unclustered Tree Index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BD(R+0.15)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D(1 + 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0.15B)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sym typeface="Symbol" panose="05050102010706020507" pitchFamily="18" charset="2"/>
                        </a:rPr>
                        <a:t>(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0.15B + # matches)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D(3 + log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0.15B)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Search + 2D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401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Unclustered Hash Index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BD(R+0.125)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2D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D(0.125B + # matches)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4D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</a:rPr>
                        <a:t>4D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90168" name="Rectangle 6"/>
          <p:cNvSpPr>
            <a:spLocks noChangeArrowheads="1"/>
          </p:cNvSpPr>
          <p:nvPr/>
        </p:nvSpPr>
        <p:spPr bwMode="auto">
          <a:xfrm>
            <a:off x="381000" y="1447800"/>
            <a:ext cx="3810000" cy="828675"/>
          </a:xfrm>
          <a:prstGeom prst="rect">
            <a:avLst/>
          </a:prstGeom>
          <a:solidFill>
            <a:srgbClr val="E2CFF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TW" i="1">
                <a:latin typeface="Calibri" pitchFamily="34" charset="0"/>
                <a:ea typeface="PMingLiU" pitchFamily="18" charset="-120"/>
              </a:rPr>
              <a:t>Several assumptions underlie these (rough) estimates!</a:t>
            </a:r>
          </a:p>
        </p:txBody>
      </p:sp>
      <p:grpSp>
        <p:nvGrpSpPr>
          <p:cNvPr id="90169" name="Group 8"/>
          <p:cNvGrpSpPr>
            <a:grpSpLocks/>
          </p:cNvGrpSpPr>
          <p:nvPr/>
        </p:nvGrpSpPr>
        <p:grpSpPr bwMode="auto">
          <a:xfrm>
            <a:off x="6172200" y="304800"/>
            <a:ext cx="2209800" cy="2144713"/>
            <a:chOff x="6705600" y="1746351"/>
            <a:chExt cx="2209800" cy="2144314"/>
          </a:xfrm>
        </p:grpSpPr>
        <p:sp>
          <p:nvSpPr>
            <p:cNvPr id="10" name="Flowchart: Magnetic Disk 9"/>
            <p:cNvSpPr/>
            <p:nvPr/>
          </p:nvSpPr>
          <p:spPr bwMode="auto">
            <a:xfrm>
              <a:off x="6705600" y="2514558"/>
              <a:ext cx="2209800" cy="137134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zh-TW" smtClean="0"/>
            </a:p>
          </p:txBody>
        </p:sp>
        <p:sp>
          <p:nvSpPr>
            <p:cNvPr id="11" name="Flowchart: Multidocument 10"/>
            <p:cNvSpPr/>
            <p:nvPr/>
          </p:nvSpPr>
          <p:spPr bwMode="auto">
            <a:xfrm>
              <a:off x="7315200" y="3047859"/>
              <a:ext cx="1060450" cy="758684"/>
            </a:xfrm>
            <a:prstGeom prst="flowChartMultidocumen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zh-TW" smtClean="0"/>
            </a:p>
          </p:txBody>
        </p:sp>
        <p:grpSp>
          <p:nvGrpSpPr>
            <p:cNvPr id="90172" name="Group 11"/>
            <p:cNvGrpSpPr>
              <a:grpSpLocks/>
            </p:cNvGrpSpPr>
            <p:nvPr/>
          </p:nvGrpSpPr>
          <p:grpSpPr bwMode="auto">
            <a:xfrm>
              <a:off x="7370064" y="3222346"/>
              <a:ext cx="790652" cy="433426"/>
              <a:chOff x="6858000" y="1828800"/>
              <a:chExt cx="943052" cy="433426"/>
            </a:xfrm>
          </p:grpSpPr>
          <p:sp>
            <p:nvSpPr>
              <p:cNvPr id="20" name="Flowchart: Terminator 19"/>
              <p:cNvSpPr/>
              <p:nvPr/>
            </p:nvSpPr>
            <p:spPr bwMode="auto">
              <a:xfrm>
                <a:off x="6858834" y="1828905"/>
                <a:ext cx="914557" cy="76186"/>
              </a:xfrm>
              <a:prstGeom prst="flowChartTerminator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zh-TW" smtClean="0"/>
              </a:p>
            </p:txBody>
          </p:sp>
          <p:sp>
            <p:nvSpPr>
              <p:cNvPr id="21" name="Flowchart: Terminator 20"/>
              <p:cNvSpPr/>
              <p:nvPr/>
            </p:nvSpPr>
            <p:spPr bwMode="auto">
              <a:xfrm>
                <a:off x="6873982" y="1946358"/>
                <a:ext cx="914557" cy="76186"/>
              </a:xfrm>
              <a:prstGeom prst="flowChartTerminator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zh-TW" smtClean="0"/>
              </a:p>
            </p:txBody>
          </p:sp>
          <p:sp>
            <p:nvSpPr>
              <p:cNvPr id="22" name="Flowchart: Terminator 21"/>
              <p:cNvSpPr/>
              <p:nvPr/>
            </p:nvSpPr>
            <p:spPr bwMode="auto">
              <a:xfrm>
                <a:off x="6872088" y="2068573"/>
                <a:ext cx="914558" cy="76186"/>
              </a:xfrm>
              <a:prstGeom prst="flowChartTerminator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zh-TW" smtClean="0"/>
              </a:p>
            </p:txBody>
          </p:sp>
          <p:sp>
            <p:nvSpPr>
              <p:cNvPr id="23" name="Flowchart: Terminator 22"/>
              <p:cNvSpPr/>
              <p:nvPr/>
            </p:nvSpPr>
            <p:spPr bwMode="auto">
              <a:xfrm>
                <a:off x="6887236" y="2186026"/>
                <a:ext cx="914558" cy="76186"/>
              </a:xfrm>
              <a:prstGeom prst="flowChartTerminator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zh-TW" smtClean="0"/>
              </a:p>
            </p:txBody>
          </p:sp>
        </p:grpSp>
        <p:sp>
          <p:nvSpPr>
            <p:cNvPr id="13" name="Flowchart: Document 12"/>
            <p:cNvSpPr/>
            <p:nvPr/>
          </p:nvSpPr>
          <p:spPr bwMode="auto">
            <a:xfrm>
              <a:off x="7315200" y="1746351"/>
              <a:ext cx="914400" cy="612661"/>
            </a:xfrm>
            <a:prstGeom prst="flowChartDocumen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zh-TW" smtClean="0"/>
            </a:p>
          </p:txBody>
        </p:sp>
        <p:sp>
          <p:nvSpPr>
            <p:cNvPr id="14" name="Up Arrow 13"/>
            <p:cNvSpPr/>
            <p:nvPr/>
          </p:nvSpPr>
          <p:spPr bwMode="auto">
            <a:xfrm>
              <a:off x="7543800" y="2209815"/>
              <a:ext cx="484188" cy="685672"/>
            </a:xfrm>
            <a:prstGeom prst="upArrow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zh-TW" smtClean="0"/>
            </a:p>
          </p:txBody>
        </p:sp>
        <p:sp>
          <p:nvSpPr>
            <p:cNvPr id="90175" name="Right Brace 14"/>
            <p:cNvSpPr>
              <a:spLocks/>
            </p:cNvSpPr>
            <p:nvPr/>
          </p:nvSpPr>
          <p:spPr bwMode="auto">
            <a:xfrm rot="12785502" flipH="1">
              <a:off x="8329613" y="3447834"/>
              <a:ext cx="46037" cy="380929"/>
            </a:xfrm>
            <a:prstGeom prst="rightBrace">
              <a:avLst>
                <a:gd name="adj1" fmla="val 835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zh-TW">
                <a:solidFill>
                  <a:srgbClr val="23518B"/>
                </a:solidFill>
                <a:ea typeface="PMingLiU" pitchFamily="18" charset="-120"/>
              </a:endParaRPr>
            </a:p>
          </p:txBody>
        </p:sp>
        <p:sp>
          <p:nvSpPr>
            <p:cNvPr id="90176" name="Rectangle 15"/>
            <p:cNvSpPr>
              <a:spLocks noChangeArrowheads="1"/>
            </p:cNvSpPr>
            <p:nvPr/>
          </p:nvSpPr>
          <p:spPr bwMode="auto">
            <a:xfrm>
              <a:off x="8329010" y="3429000"/>
              <a:ext cx="3577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accent2"/>
                  </a:solidFill>
                  <a:latin typeface="Calibri" pitchFamily="34" charset="0"/>
                  <a:ea typeface="PMingLiU" pitchFamily="18" charset="-120"/>
                </a:rPr>
                <a:t>B</a:t>
              </a:r>
              <a:endParaRPr lang="en-US" altLang="zh-TW">
                <a:ea typeface="PMingLiU" pitchFamily="18" charset="-120"/>
              </a:endParaRPr>
            </a:p>
          </p:txBody>
        </p:sp>
        <p:sp>
          <p:nvSpPr>
            <p:cNvPr id="90177" name="Right Brace 16"/>
            <p:cNvSpPr>
              <a:spLocks/>
            </p:cNvSpPr>
            <p:nvPr/>
          </p:nvSpPr>
          <p:spPr bwMode="auto">
            <a:xfrm flipH="1">
              <a:off x="7151688" y="3216103"/>
              <a:ext cx="195262" cy="471400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zh-TW">
                <a:solidFill>
                  <a:srgbClr val="23518B"/>
                </a:solidFill>
                <a:ea typeface="PMingLiU" pitchFamily="18" charset="-120"/>
              </a:endParaRPr>
            </a:p>
          </p:txBody>
        </p:sp>
        <p:sp>
          <p:nvSpPr>
            <p:cNvPr id="90178" name="Rectangle 17"/>
            <p:cNvSpPr>
              <a:spLocks noChangeArrowheads="1"/>
            </p:cNvSpPr>
            <p:nvPr/>
          </p:nvSpPr>
          <p:spPr bwMode="auto">
            <a:xfrm>
              <a:off x="6858000" y="3200400"/>
              <a:ext cx="3577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accent2"/>
                  </a:solidFill>
                  <a:latin typeface="Calibri" pitchFamily="34" charset="0"/>
                  <a:ea typeface="PMingLiU" pitchFamily="18" charset="-120"/>
                </a:rPr>
                <a:t>R</a:t>
              </a:r>
              <a:endParaRPr lang="en-US" altLang="zh-TW">
                <a:ea typeface="PMingLiU" pitchFamily="18" charset="-120"/>
              </a:endParaRPr>
            </a:p>
          </p:txBody>
        </p:sp>
        <p:sp>
          <p:nvSpPr>
            <p:cNvPr id="90179" name="Rectangle 18"/>
            <p:cNvSpPr>
              <a:spLocks noChangeArrowheads="1"/>
            </p:cNvSpPr>
            <p:nvPr/>
          </p:nvSpPr>
          <p:spPr bwMode="auto">
            <a:xfrm>
              <a:off x="7587019" y="2430545"/>
              <a:ext cx="3786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accent2"/>
                  </a:solidFill>
                  <a:latin typeface="Calibri" pitchFamily="34" charset="0"/>
                  <a:ea typeface="PMingLiU" pitchFamily="18" charset="-120"/>
                </a:rPr>
                <a:t>D</a:t>
              </a:r>
              <a:endParaRPr lang="en-US" altLang="zh-TW">
                <a:ea typeface="PMingLiU" pitchFamily="18" charset="-12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Data on External Storage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70104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u="sng" smtClean="0">
                <a:solidFill>
                  <a:schemeClr val="accent2"/>
                </a:solidFill>
                <a:latin typeface="Calibri" pitchFamily="34" charset="0"/>
              </a:rPr>
              <a:t>Disks</a:t>
            </a:r>
            <a:r>
              <a:rPr lang="en-US" altLang="en-US" sz="240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r>
              <a:rPr lang="en-US" altLang="en-US" sz="2400" smtClean="0">
                <a:latin typeface="Calibri" pitchFamily="34" charset="0"/>
              </a:rPr>
              <a:t> Can retrieve random page at fixed cost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smtClean="0">
                <a:solidFill>
                  <a:srgbClr val="002060"/>
                </a:solidFill>
                <a:latin typeface="Calibri" pitchFamily="34" charset="0"/>
              </a:rPr>
              <a:t>But reading several consecutive pages is much cheaper than reading them in random order</a:t>
            </a:r>
          </a:p>
          <a:p>
            <a:pPr>
              <a:lnSpc>
                <a:spcPct val="90000"/>
              </a:lnSpc>
            </a:pPr>
            <a:r>
              <a:rPr lang="en-US" altLang="en-US" sz="2400" u="sng" smtClean="0">
                <a:solidFill>
                  <a:schemeClr val="accent2"/>
                </a:solidFill>
                <a:latin typeface="Calibri" pitchFamily="34" charset="0"/>
              </a:rPr>
              <a:t>Tapes</a:t>
            </a:r>
            <a:r>
              <a:rPr lang="en-US" altLang="en-US" sz="240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r>
              <a:rPr lang="en-US" altLang="en-US" sz="2400" smtClean="0">
                <a:latin typeface="Calibri" pitchFamily="34" charset="0"/>
              </a:rPr>
              <a:t> Can only read pages in sequence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smtClean="0">
                <a:solidFill>
                  <a:srgbClr val="002060"/>
                </a:solidFill>
                <a:latin typeface="Calibri" pitchFamily="34" charset="0"/>
              </a:rPr>
              <a:t>Cheaper than disks; used for archival storage</a:t>
            </a:r>
          </a:p>
          <a:p>
            <a:pPr>
              <a:lnSpc>
                <a:spcPct val="90000"/>
              </a:lnSpc>
            </a:pPr>
            <a:r>
              <a:rPr lang="en-US" altLang="en-US" sz="2400" u="sng" smtClean="0">
                <a:solidFill>
                  <a:schemeClr val="accent2"/>
                </a:solidFill>
                <a:latin typeface="Calibri" pitchFamily="34" charset="0"/>
              </a:rPr>
              <a:t>File organization</a:t>
            </a:r>
            <a:r>
              <a:rPr lang="en-US" altLang="en-US" sz="240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r>
              <a:rPr lang="en-US" altLang="en-US" sz="2400" smtClean="0">
                <a:latin typeface="Calibri" pitchFamily="34" charset="0"/>
              </a:rPr>
              <a:t> Method of arranging a file of records on external storage.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olidFill>
                  <a:schemeClr val="accent2"/>
                </a:solidFill>
                <a:latin typeface="Calibri" pitchFamily="34" charset="0"/>
              </a:rPr>
              <a:t>Record id (rid)</a:t>
            </a:r>
            <a:r>
              <a:rPr lang="en-US" altLang="en-US" sz="2000" smtClean="0">
                <a:latin typeface="Calibri" pitchFamily="34" charset="0"/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  <a:latin typeface="Calibri" pitchFamily="34" charset="0"/>
              </a:rPr>
              <a:t>is sufficient to physically locate record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smtClean="0">
                <a:solidFill>
                  <a:schemeClr val="accent2"/>
                </a:solidFill>
                <a:latin typeface="Calibri" pitchFamily="34" charset="0"/>
              </a:rPr>
              <a:t>Indexes</a:t>
            </a:r>
            <a:r>
              <a:rPr lang="en-US" altLang="en-US" sz="2000" smtClean="0">
                <a:latin typeface="Calibri" pitchFamily="34" charset="0"/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  <a:latin typeface="Calibri" pitchFamily="34" charset="0"/>
              </a:rPr>
              <a:t>are data structures that allow us to find the record ids of records with given values in </a:t>
            </a:r>
            <a:r>
              <a:rPr lang="en-US" altLang="en-US" sz="2000" smtClean="0">
                <a:solidFill>
                  <a:schemeClr val="accent2"/>
                </a:solidFill>
                <a:latin typeface="Calibri" pitchFamily="34" charset="0"/>
              </a:rPr>
              <a:t>index search key</a:t>
            </a:r>
            <a:r>
              <a:rPr lang="en-US" altLang="en-US" sz="2000" smtClean="0">
                <a:latin typeface="Calibri" pitchFamily="34" charset="0"/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  <a:latin typeface="Calibri" pitchFamily="34" charset="0"/>
              </a:rPr>
              <a:t>fields</a:t>
            </a:r>
          </a:p>
          <a:p>
            <a:pPr>
              <a:lnSpc>
                <a:spcPct val="90000"/>
              </a:lnSpc>
            </a:pPr>
            <a:r>
              <a:rPr lang="en-US" altLang="en-US" sz="2400" u="sng" smtClean="0">
                <a:solidFill>
                  <a:schemeClr val="accent2"/>
                </a:solidFill>
                <a:latin typeface="Calibri" pitchFamily="34" charset="0"/>
              </a:rPr>
              <a:t>Buffer Manager</a:t>
            </a:r>
            <a:r>
              <a:rPr lang="en-US" altLang="en-US" sz="240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r>
              <a:rPr lang="en-US" altLang="en-US" sz="2400" smtClean="0">
                <a:latin typeface="Calibri" pitchFamily="34" charset="0"/>
              </a:rPr>
              <a:t> </a:t>
            </a:r>
            <a:r>
              <a:rPr lang="en-US" altLang="en-US" sz="2400" smtClean="0">
                <a:solidFill>
                  <a:srgbClr val="002060"/>
                </a:solidFill>
                <a:latin typeface="Calibri" pitchFamily="34" charset="0"/>
              </a:rPr>
              <a:t>stages pages from external storage to main memory buffer pool. File and index layers make calls to the buffer manager.</a:t>
            </a:r>
          </a:p>
        </p:txBody>
      </p:sp>
      <p:sp>
        <p:nvSpPr>
          <p:cNvPr id="6" name="Can 5"/>
          <p:cNvSpPr/>
          <p:nvPr/>
        </p:nvSpPr>
        <p:spPr bwMode="auto">
          <a:xfrm>
            <a:off x="7391400" y="4724400"/>
            <a:ext cx="1371600" cy="990600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ts val="2300"/>
              </a:lnSpc>
              <a:defRPr/>
            </a:pPr>
            <a:r>
              <a:rPr lang="en-US" dirty="0" err="1">
                <a:latin typeface="Calibri" pitchFamily="34" charset="0"/>
              </a:rPr>
              <a:t>StorageManager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391400" y="3810000"/>
            <a:ext cx="1371600" cy="1063625"/>
            <a:chOff x="7391400" y="3810000"/>
            <a:chExt cx="1371600" cy="106362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1400" y="3810000"/>
              <a:ext cx="1371600" cy="609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45720" rIns="45720" bIns="27432" anchor="ctr"/>
            <a:lstStyle/>
            <a:p>
              <a:pPr algn="ctr">
                <a:lnSpc>
                  <a:spcPts val="2300"/>
                </a:lnSpc>
                <a:defRPr/>
              </a:pPr>
              <a:r>
                <a:rPr lang="en-US" dirty="0">
                  <a:latin typeface="Calibri" pitchFamily="34" charset="0"/>
                </a:rPr>
                <a:t>Buffer Manager</a:t>
              </a:r>
            </a:p>
          </p:txBody>
        </p:sp>
        <p:sp>
          <p:nvSpPr>
            <p:cNvPr id="8" name="Up-Down Arrow 7"/>
            <p:cNvSpPr/>
            <p:nvPr/>
          </p:nvSpPr>
          <p:spPr bwMode="auto">
            <a:xfrm>
              <a:off x="8001000" y="4419600"/>
              <a:ext cx="228600" cy="454025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086600" y="2133600"/>
            <a:ext cx="1981200" cy="1676400"/>
            <a:chOff x="7086600" y="2133600"/>
            <a:chExt cx="1981200" cy="1676400"/>
          </a:xfrm>
        </p:grpSpPr>
        <p:sp>
          <p:nvSpPr>
            <p:cNvPr id="5127" name="TextBox 15"/>
            <p:cNvSpPr txBox="1">
              <a:spLocks noChangeArrowheads="1"/>
            </p:cNvSpPr>
            <p:nvPr/>
          </p:nvSpPr>
          <p:spPr bwMode="auto">
            <a:xfrm>
              <a:off x="8448400" y="3331510"/>
              <a:ext cx="619400" cy="402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en-US" sz="1200">
                  <a:latin typeface="Calibri" pitchFamily="34" charset="0"/>
                </a:rPr>
                <a:t>Record</a:t>
              </a:r>
            </a:p>
            <a:p>
              <a:pPr>
                <a:lnSpc>
                  <a:spcPts val="1200"/>
                </a:lnSpc>
              </a:pPr>
              <a:r>
                <a:rPr lang="en-US" altLang="en-US" sz="1200">
                  <a:latin typeface="Calibri" pitchFamily="34" charset="0"/>
                </a:rPr>
                <a:t>ID</a:t>
              </a:r>
            </a:p>
          </p:txBody>
        </p:sp>
        <p:grpSp>
          <p:nvGrpSpPr>
            <p:cNvPr id="5128" name="Group 16"/>
            <p:cNvGrpSpPr>
              <a:grpSpLocks/>
            </p:cNvGrpSpPr>
            <p:nvPr/>
          </p:nvGrpSpPr>
          <p:grpSpPr bwMode="auto">
            <a:xfrm>
              <a:off x="7086600" y="2133600"/>
              <a:ext cx="1676400" cy="1676400"/>
              <a:chOff x="7086600" y="2133600"/>
              <a:chExt cx="1676400" cy="1676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7391400" y="2743200"/>
                <a:ext cx="1371600" cy="609600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45720" rIns="45720" anchor="ctr"/>
              <a:lstStyle/>
              <a:p>
                <a:pPr algn="ctr">
                  <a:defRPr/>
                </a:pPr>
                <a:r>
                  <a:rPr lang="en-US" dirty="0">
                    <a:latin typeface="Calibri" pitchFamily="34" charset="0"/>
                  </a:rPr>
                  <a:t>File/Index</a:t>
                </a: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>
                <a:off x="8305800" y="2438400"/>
                <a:ext cx="228600" cy="292100"/>
              </a:xfrm>
              <a:prstGeom prst="downArrow">
                <a:avLst/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Up Arrow 9"/>
              <p:cNvSpPr/>
              <p:nvPr/>
            </p:nvSpPr>
            <p:spPr bwMode="auto">
              <a:xfrm>
                <a:off x="7620000" y="2451100"/>
                <a:ext cx="228600" cy="292100"/>
              </a:xfrm>
              <a:prstGeom prst="upArrow">
                <a:avLst/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Down Arrow 11"/>
              <p:cNvSpPr/>
              <p:nvPr/>
            </p:nvSpPr>
            <p:spPr bwMode="auto">
              <a:xfrm>
                <a:off x="8305800" y="3352800"/>
                <a:ext cx="228600" cy="457200"/>
              </a:xfrm>
              <a:prstGeom prst="downArrow">
                <a:avLst/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Up Arrow 12"/>
              <p:cNvSpPr/>
              <p:nvPr/>
            </p:nvSpPr>
            <p:spPr bwMode="auto">
              <a:xfrm>
                <a:off x="7620000" y="3352800"/>
                <a:ext cx="228600" cy="457200"/>
              </a:xfrm>
              <a:prstGeom prst="upArrow">
                <a:avLst/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34" name="TextBox 13"/>
              <p:cNvSpPr txBox="1">
                <a:spLocks noChangeArrowheads="1"/>
              </p:cNvSpPr>
              <p:nvPr/>
            </p:nvSpPr>
            <p:spPr bwMode="auto">
              <a:xfrm>
                <a:off x="8229600" y="2133600"/>
                <a:ext cx="46532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Calibri" pitchFamily="34" charset="0"/>
                  </a:rPr>
                  <a:t>key</a:t>
                </a:r>
              </a:p>
            </p:txBody>
          </p:sp>
          <p:sp>
            <p:nvSpPr>
              <p:cNvPr id="5135" name="TextBox 14"/>
              <p:cNvSpPr txBox="1">
                <a:spLocks noChangeArrowheads="1"/>
              </p:cNvSpPr>
              <p:nvPr/>
            </p:nvSpPr>
            <p:spPr bwMode="auto">
              <a:xfrm>
                <a:off x="7349950" y="2133600"/>
                <a:ext cx="72725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>
                    <a:latin typeface="Calibri" pitchFamily="34" charset="0"/>
                  </a:rPr>
                  <a:t>record</a:t>
                </a:r>
              </a:p>
            </p:txBody>
          </p:sp>
          <p:sp>
            <p:nvSpPr>
              <p:cNvPr id="5136" name="TextBox 16"/>
              <p:cNvSpPr txBox="1">
                <a:spLocks noChangeArrowheads="1"/>
              </p:cNvSpPr>
              <p:nvPr/>
            </p:nvSpPr>
            <p:spPr bwMode="auto">
              <a:xfrm>
                <a:off x="7086600" y="3505200"/>
                <a:ext cx="619400" cy="248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lnSpc>
                    <a:spcPts val="1200"/>
                  </a:lnSpc>
                </a:pPr>
                <a:r>
                  <a:rPr lang="en-US" altLang="en-US" sz="1200">
                    <a:latin typeface="Calibri" pitchFamily="34" charset="0"/>
                  </a:rPr>
                  <a:t>Record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6705600" cy="5410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620000" cy="51054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239000" cy="411479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PMingLiU" pitchFamily="18" charset="-12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PMingLiU" pitchFamily="18" charset="-12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Alternative File Organizations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086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altLang="zh-TW" sz="3000" dirty="0" smtClean="0">
                <a:latin typeface="Calibri" panose="020F0502020204030204" pitchFamily="34" charset="0"/>
              </a:rPr>
              <a:t>Many alternatives exist, </a:t>
            </a:r>
            <a:r>
              <a:rPr lang="en-US" altLang="zh-TW" sz="3000" i="1" dirty="0" smtClean="0">
                <a:latin typeface="Calibri" panose="020F0502020204030204" pitchFamily="34" charset="0"/>
              </a:rPr>
              <a:t>each ideal for some situations, and not so good in others:</a:t>
            </a:r>
          </a:p>
          <a:p>
            <a:pPr marL="514350" lvl="1" indent="-284163" eaLnBrk="1" hangingPunct="1">
              <a:lnSpc>
                <a:spcPct val="90000"/>
              </a:lnSpc>
              <a:spcAft>
                <a:spcPts val="800"/>
              </a:spcAft>
              <a:buSzPct val="75000"/>
              <a:defRPr/>
            </a:pPr>
            <a:r>
              <a:rPr lang="en-US" altLang="zh-TW" sz="2600" u="sng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Heap (random order) files</a:t>
            </a:r>
            <a:r>
              <a:rPr lang="en-US" altLang="zh-TW" sz="2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 </a:t>
            </a:r>
            <a:r>
              <a:rPr lang="en-US" altLang="zh-TW" sz="26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</a:rPr>
              <a:t>Suitable when typical access is a file scan retrieving all records.</a:t>
            </a:r>
          </a:p>
          <a:p>
            <a:pPr marL="514350" lvl="1" indent="-284163" eaLnBrk="1" hangingPunct="1">
              <a:lnSpc>
                <a:spcPct val="90000"/>
              </a:lnSpc>
              <a:spcAft>
                <a:spcPts val="800"/>
              </a:spcAft>
              <a:buSzPct val="75000"/>
              <a:defRPr/>
            </a:pPr>
            <a:r>
              <a:rPr lang="en-US" altLang="zh-TW" sz="2600" u="sng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Sorted Files</a:t>
            </a:r>
            <a:r>
              <a:rPr lang="en-US" altLang="zh-TW" sz="2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  </a:t>
            </a:r>
            <a:r>
              <a:rPr lang="en-US" altLang="zh-TW" sz="2600" dirty="0" smtClean="0">
                <a:latin typeface="Calibri" panose="020F0502020204030204" pitchFamily="34" charset="0"/>
              </a:rPr>
              <a:t>Best if records must be retrieved in some order, or only a `range’ of records is needed.</a:t>
            </a:r>
          </a:p>
          <a:p>
            <a:pPr marL="514350" lvl="1" indent="-284163" eaLnBrk="1" hangingPunct="1">
              <a:lnSpc>
                <a:spcPct val="90000"/>
              </a:lnSpc>
              <a:spcAft>
                <a:spcPts val="500"/>
              </a:spcAft>
              <a:buSzPct val="75000"/>
              <a:defRPr/>
            </a:pPr>
            <a:r>
              <a:rPr lang="en-US" altLang="zh-TW" sz="2600" u="sng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Indexes</a:t>
            </a:r>
            <a:r>
              <a:rPr lang="en-US" altLang="zh-TW" sz="26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:</a:t>
            </a:r>
            <a:r>
              <a:rPr lang="en-US" altLang="zh-TW" sz="2600" dirty="0" smtClean="0">
                <a:latin typeface="Calibri" panose="020F0502020204030204" pitchFamily="34" charset="0"/>
              </a:rPr>
              <a:t> Data structures to organize records via </a:t>
            </a:r>
            <a:r>
              <a:rPr lang="en-US" altLang="zh-TW" sz="2600" b="1" dirty="0" smtClean="0">
                <a:latin typeface="Calibri" panose="020F0502020204030204" pitchFamily="34" charset="0"/>
              </a:rPr>
              <a:t>trees</a:t>
            </a:r>
            <a:r>
              <a:rPr lang="en-US" altLang="zh-TW" sz="2600" dirty="0" smtClean="0">
                <a:latin typeface="Calibri" panose="020F0502020204030204" pitchFamily="34" charset="0"/>
              </a:rPr>
              <a:t> or </a:t>
            </a:r>
            <a:r>
              <a:rPr lang="en-US" altLang="zh-TW" sz="2600" b="1" dirty="0" smtClean="0">
                <a:latin typeface="Calibri" panose="020F0502020204030204" pitchFamily="34" charset="0"/>
              </a:rPr>
              <a:t>hashing</a:t>
            </a:r>
            <a:r>
              <a:rPr lang="en-US" altLang="zh-TW" sz="2600" dirty="0" smtClean="0">
                <a:latin typeface="Calibri" panose="020F0502020204030204" pitchFamily="34" charset="0"/>
              </a:rPr>
              <a:t>.  </a:t>
            </a:r>
          </a:p>
          <a:p>
            <a:pPr marL="1028700" lvl="2" eaLnBrk="1" hangingPunct="1">
              <a:lnSpc>
                <a:spcPct val="90000"/>
              </a:lnSpc>
              <a:spcAft>
                <a:spcPts val="500"/>
              </a:spcAft>
              <a:buSzPct val="75000"/>
              <a:defRPr/>
            </a:pPr>
            <a:r>
              <a:rPr lang="en-US" altLang="zh-TW" sz="2200" dirty="0" smtClean="0">
                <a:latin typeface="Calibri" panose="020F0502020204030204" pitchFamily="34" charset="0"/>
              </a:rPr>
              <a:t>Like sorted files, they speed up searches for a subset of records, based on values in certain (“search key”) fields</a:t>
            </a:r>
          </a:p>
          <a:p>
            <a:pPr marL="1028700" lvl="2" eaLnBrk="1" hangingPunct="1">
              <a:lnSpc>
                <a:spcPct val="90000"/>
              </a:lnSpc>
              <a:buSzPct val="75000"/>
              <a:defRPr/>
            </a:pPr>
            <a:r>
              <a:rPr lang="en-US" altLang="zh-TW" sz="2200" b="1" dirty="0" smtClean="0">
                <a:latin typeface="Calibri" panose="020F0502020204030204" pitchFamily="34" charset="0"/>
              </a:rPr>
              <a:t>Updates are much faster </a:t>
            </a:r>
            <a:r>
              <a:rPr lang="en-US" altLang="zh-TW" sz="2200" dirty="0" smtClean="0">
                <a:latin typeface="Calibri" panose="020F0502020204030204" pitchFamily="34" charset="0"/>
              </a:rPr>
              <a:t>than in sorted files.</a:t>
            </a: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0" y="3124200"/>
            <a:ext cx="15303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7461250" y="3429000"/>
            <a:ext cx="1530350" cy="762000"/>
          </a:xfrm>
          <a:prstGeom prst="ellipse">
            <a:avLst/>
          </a:prstGeom>
          <a:noFill/>
          <a:ln w="3175">
            <a:solidFill>
              <a:srgbClr val="FF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PMingLiU" pitchFamily="18" charset="-12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PMingLiU" pitchFamily="18" charset="-12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Index Classification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025525"/>
            <a:ext cx="8382000" cy="30892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ts val="2900"/>
              </a:lnSpc>
              <a:spcAft>
                <a:spcPts val="300"/>
              </a:spcAft>
              <a:defRPr/>
            </a:pPr>
            <a:r>
              <a:rPr lang="en-US" altLang="zh-TW" b="1" i="1" dirty="0" smtClean="0">
                <a:solidFill>
                  <a:srgbClr val="9234DB"/>
                </a:solidFill>
                <a:latin typeface="Calibri" panose="020F0502020204030204" pitchFamily="34" charset="0"/>
                <a:ea typeface="新細明體" pitchFamily="18" charset="-120"/>
              </a:rPr>
              <a:t>Primary</a:t>
            </a:r>
            <a:r>
              <a:rPr lang="en-US" altLang="zh-TW" b="1" dirty="0" smtClean="0">
                <a:solidFill>
                  <a:srgbClr val="9234DB"/>
                </a:solidFill>
                <a:latin typeface="Calibri" panose="020F0502020204030204" pitchFamily="34" charset="0"/>
                <a:ea typeface="新細明體" pitchFamily="18" charset="-120"/>
              </a:rPr>
              <a:t> vs. </a:t>
            </a:r>
            <a:r>
              <a:rPr lang="en-US" altLang="zh-TW" b="1" i="1" dirty="0" smtClean="0">
                <a:solidFill>
                  <a:srgbClr val="9234DB"/>
                </a:solidFill>
                <a:latin typeface="Calibri" panose="020F0502020204030204" pitchFamily="34" charset="0"/>
                <a:ea typeface="新細明體" pitchFamily="18" charset="-120"/>
              </a:rPr>
              <a:t>secondary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:  If search key contains </a:t>
            </a:r>
            <a:r>
              <a:rPr lang="en-US" altLang="zh-TW" b="1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primary key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, then called primary index (alternative 1 is usually used to avoid one more I/O to bring in the matching data record).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75000"/>
              <a:defRPr/>
            </a:pPr>
            <a:r>
              <a:rPr lang="en-US" altLang="zh-TW" sz="2600" i="1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Unique</a:t>
            </a:r>
            <a:r>
              <a:rPr lang="en-US" altLang="zh-TW" sz="2600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 index:  Search key contains a </a:t>
            </a:r>
            <a:r>
              <a:rPr lang="en-US" altLang="zh-TW" sz="2600" b="1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candidate key</a:t>
            </a:r>
            <a:r>
              <a:rPr lang="en-US" altLang="zh-TW" sz="2600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ts val="2900"/>
              </a:lnSpc>
              <a:spcAft>
                <a:spcPts val="300"/>
              </a:spcAft>
              <a:defRPr/>
            </a:pPr>
            <a:r>
              <a:rPr lang="en-US" altLang="zh-TW" b="1" i="1" dirty="0" smtClean="0">
                <a:solidFill>
                  <a:srgbClr val="9234DB"/>
                </a:solidFill>
                <a:latin typeface="Calibri" panose="020F0502020204030204" pitchFamily="34" charset="0"/>
                <a:ea typeface="新細明體" pitchFamily="18" charset="-120"/>
              </a:rPr>
              <a:t>Clustered</a:t>
            </a:r>
            <a:r>
              <a:rPr lang="en-US" altLang="zh-TW" b="1" dirty="0" smtClean="0">
                <a:solidFill>
                  <a:srgbClr val="9234DB"/>
                </a:solidFill>
                <a:latin typeface="Calibri" panose="020F0502020204030204" pitchFamily="34" charset="0"/>
                <a:ea typeface="新細明體" pitchFamily="18" charset="-120"/>
              </a:rPr>
              <a:t> vs. </a:t>
            </a:r>
            <a:r>
              <a:rPr lang="en-US" altLang="zh-TW" b="1" i="1" dirty="0" err="1" smtClean="0">
                <a:solidFill>
                  <a:srgbClr val="9234DB"/>
                </a:solidFill>
                <a:latin typeface="Calibri" panose="020F0502020204030204" pitchFamily="34" charset="0"/>
                <a:ea typeface="新細明體" pitchFamily="18" charset="-120"/>
              </a:rPr>
              <a:t>unclustered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:  If </a:t>
            </a:r>
            <a:r>
              <a:rPr lang="en-US" altLang="zh-TW" b="1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order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新細明體" pitchFamily="18" charset="-120"/>
              </a:rPr>
              <a:t> of data records is the same as, or `close to’, order of data entries, then called clustered index.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79875"/>
            <a:ext cx="69342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84575" y="3559175"/>
            <a:ext cx="5143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600"/>
              </a:lnSpc>
              <a:spcAft>
                <a:spcPts val="1200"/>
              </a:spcAft>
            </a:pPr>
            <a:r>
              <a:rPr lang="en-US" altLang="en-US" sz="1800" b="1">
                <a:solidFill>
                  <a:srgbClr val="FF0000"/>
                </a:solidFill>
                <a:latin typeface="Bradley Hand ITC" pitchFamily="66" charset="0"/>
              </a:rPr>
              <a:t>Cost of retrieving data records through index varies </a:t>
            </a:r>
            <a:r>
              <a:rPr lang="en-US" altLang="en-US" sz="1800" b="1" i="1">
                <a:solidFill>
                  <a:srgbClr val="FF0000"/>
                </a:solidFill>
                <a:latin typeface="Bradley Hand ITC" pitchFamily="66" charset="0"/>
              </a:rPr>
              <a:t>greatly </a:t>
            </a:r>
            <a:r>
              <a:rPr lang="en-US" altLang="en-US" sz="1600" b="1">
                <a:solidFill>
                  <a:srgbClr val="FF0000"/>
                </a:solidFill>
                <a:latin typeface="Bradley Hand ITC" pitchFamily="66" charset="0"/>
              </a:rPr>
              <a:t>based on whether index is clustered or not!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Cost Model for Our Analysis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419225"/>
            <a:ext cx="5334000" cy="2971800"/>
          </a:xfrm>
          <a:noFill/>
        </p:spPr>
        <p:txBody>
          <a:bodyPr>
            <a:normAutofit fontScale="85000" lnSpcReduction="10000"/>
          </a:bodyPr>
          <a:lstStyle/>
          <a:p>
            <a:pPr>
              <a:spcAft>
                <a:spcPts val="300"/>
              </a:spcAft>
              <a:buFont typeface="Wingdings" pitchFamily="2" charset="2"/>
              <a:buNone/>
            </a:pPr>
            <a:r>
              <a:rPr lang="en-US" altLang="en-US" smtClean="0">
                <a:latin typeface="Calibri" pitchFamily="34" charset="0"/>
              </a:rPr>
              <a:t>We ignore CPU costs, for simplicity:</a:t>
            </a:r>
          </a:p>
          <a:p>
            <a:pPr lvl="1">
              <a:spcAft>
                <a:spcPts val="300"/>
              </a:spcAft>
              <a:buSzPct val="75000"/>
            </a:pPr>
            <a:r>
              <a:rPr lang="en-US" altLang="en-US" smtClean="0">
                <a:latin typeface="Calibri" pitchFamily="34" charset="0"/>
              </a:rPr>
              <a:t>Measuring number of page I/O’s ignores gains of pre-fetching a sequence of pages; thus, even I/O cost is only approximated.   </a:t>
            </a:r>
            <a:endParaRPr lang="en-US" altLang="en-US" i="1" smtClean="0">
              <a:latin typeface="Calibri" pitchFamily="34" charset="0"/>
            </a:endParaRPr>
          </a:p>
          <a:p>
            <a:pPr lvl="1">
              <a:lnSpc>
                <a:spcPts val="2700"/>
              </a:lnSpc>
              <a:buSzPct val="75000"/>
            </a:pPr>
            <a:r>
              <a:rPr lang="en-US" altLang="en-US" smtClean="0">
                <a:latin typeface="Calibri" pitchFamily="34" charset="0"/>
              </a:rPr>
              <a:t>Average-case analysis; based on several simplistic assumptions.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1000" y="5826125"/>
            <a:ext cx="5461000" cy="4587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lvl="1" algn="ctr">
              <a:spcBef>
                <a:spcPct val="20000"/>
              </a:spcBef>
              <a:buClr>
                <a:schemeClr val="tx1"/>
              </a:buClr>
              <a:buFont typeface="Monotype Sorts" charset="0"/>
              <a:buChar char="*"/>
              <a:defRPr/>
            </a:pPr>
            <a:r>
              <a:rPr lang="en-US" i="1" dirty="0">
                <a:latin typeface="Calibri" pitchFamily="34" charset="0"/>
              </a:rPr>
              <a:t> Good enough to show the overall trends!</a:t>
            </a: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5541963" y="3429000"/>
            <a:ext cx="2209800" cy="13716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lowchart: Multidocument 8"/>
          <p:cNvSpPr/>
          <p:nvPr/>
        </p:nvSpPr>
        <p:spPr bwMode="auto">
          <a:xfrm>
            <a:off x="6151563" y="3962400"/>
            <a:ext cx="1060450" cy="758825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7897" name="Group 13"/>
          <p:cNvGrpSpPr>
            <a:grpSpLocks/>
          </p:cNvGrpSpPr>
          <p:nvPr/>
        </p:nvGrpSpPr>
        <p:grpSpPr bwMode="auto">
          <a:xfrm>
            <a:off x="6207125" y="4137025"/>
            <a:ext cx="790575" cy="433388"/>
            <a:chOff x="6858000" y="1828800"/>
            <a:chExt cx="943052" cy="433426"/>
          </a:xfrm>
        </p:grpSpPr>
        <p:sp>
          <p:nvSpPr>
            <p:cNvPr id="10" name="Flowchart: Terminator 9"/>
            <p:cNvSpPr/>
            <p:nvPr/>
          </p:nvSpPr>
          <p:spPr bwMode="auto">
            <a:xfrm>
              <a:off x="6858000" y="1828800"/>
              <a:ext cx="914647" cy="76207"/>
            </a:xfrm>
            <a:prstGeom prst="flowChartTerminator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 bwMode="auto">
            <a:xfrm>
              <a:off x="6873149" y="1946285"/>
              <a:ext cx="914647" cy="76207"/>
            </a:xfrm>
            <a:prstGeom prst="flowChartTerminator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lowchart: Terminator 11"/>
            <p:cNvSpPr/>
            <p:nvPr/>
          </p:nvSpPr>
          <p:spPr bwMode="auto">
            <a:xfrm>
              <a:off x="6871256" y="2068534"/>
              <a:ext cx="914646" cy="76207"/>
            </a:xfrm>
            <a:prstGeom prst="flowChartTerminator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lowchart: Terminator 12"/>
            <p:cNvSpPr/>
            <p:nvPr/>
          </p:nvSpPr>
          <p:spPr bwMode="auto">
            <a:xfrm>
              <a:off x="6886406" y="2186019"/>
              <a:ext cx="914646" cy="76207"/>
            </a:xfrm>
            <a:prstGeom prst="flowChartTerminator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Flowchart: Document 14"/>
          <p:cNvSpPr/>
          <p:nvPr/>
        </p:nvSpPr>
        <p:spPr bwMode="auto">
          <a:xfrm>
            <a:off x="6075363" y="2362200"/>
            <a:ext cx="914400" cy="61277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9" name="Up Arrow 15"/>
          <p:cNvSpPr>
            <a:spLocks noChangeArrowheads="1"/>
          </p:cNvSpPr>
          <p:nvPr/>
        </p:nvSpPr>
        <p:spPr bwMode="auto">
          <a:xfrm>
            <a:off x="6380163" y="2971800"/>
            <a:ext cx="484187" cy="838200"/>
          </a:xfrm>
          <a:prstGeom prst="upArrow">
            <a:avLst>
              <a:gd name="adj1" fmla="val 50000"/>
              <a:gd name="adj2" fmla="val 50043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17" name="Right Brace 16"/>
          <p:cNvSpPr/>
          <p:nvPr/>
        </p:nvSpPr>
        <p:spPr bwMode="auto">
          <a:xfrm rot="12785502" flipH="1">
            <a:off x="7165975" y="4362450"/>
            <a:ext cx="46038" cy="381000"/>
          </a:xfrm>
          <a:prstGeom prst="rightBrac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7165975" y="43434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latin typeface="Calibri" pitchFamily="34" charset="0"/>
              </a:rPr>
              <a:t>B</a:t>
            </a:r>
            <a:endParaRPr lang="en-US" altLang="en-US"/>
          </a:p>
        </p:txBody>
      </p:sp>
      <p:sp>
        <p:nvSpPr>
          <p:cNvPr id="19" name="Right Brace 18"/>
          <p:cNvSpPr/>
          <p:nvPr/>
        </p:nvSpPr>
        <p:spPr bwMode="auto">
          <a:xfrm flipH="1">
            <a:off x="5988050" y="4130675"/>
            <a:ext cx="195263" cy="469900"/>
          </a:xfrm>
          <a:prstGeom prst="rightBrac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5694363" y="4114800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latin typeface="Calibri" pitchFamily="34" charset="0"/>
              </a:rPr>
              <a:t>R</a:t>
            </a:r>
            <a:endParaRPr lang="en-US" altLang="en-US"/>
          </a:p>
        </p:txBody>
      </p:sp>
      <p:sp>
        <p:nvSpPr>
          <p:cNvPr id="37904" name="Rectangle 20"/>
          <p:cNvSpPr>
            <a:spLocks noChangeArrowheads="1"/>
          </p:cNvSpPr>
          <p:nvPr/>
        </p:nvSpPr>
        <p:spPr bwMode="auto">
          <a:xfrm>
            <a:off x="6784975" y="3154363"/>
            <a:ext cx="37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latin typeface="Calibri" pitchFamily="34" charset="0"/>
              </a:rPr>
              <a:t>D</a:t>
            </a:r>
            <a:endParaRPr lang="en-US" alt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810000" y="4576763"/>
            <a:ext cx="1676400" cy="947737"/>
          </a:xfrm>
          <a:prstGeom prst="wedgeRoundRectCallout">
            <a:avLst>
              <a:gd name="adj1" fmla="val 66439"/>
              <a:gd name="adj2" fmla="val -62383"/>
              <a:gd name="adj3" fmla="val 16667"/>
            </a:avLst>
          </a:prstGeom>
          <a:solidFill>
            <a:srgbClr val="9234DB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>
              <a:defRPr/>
            </a:pPr>
            <a:r>
              <a:rPr lang="en-US" b="1" dirty="0">
                <a:solidFill>
                  <a:srgbClr val="EBDEF6"/>
                </a:solidFill>
                <a:latin typeface="Bradley Hand ITC" panose="03070402050302030203" pitchFamily="66" charset="0"/>
              </a:rPr>
              <a:t>Number of data pages</a:t>
            </a: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151563" y="5102225"/>
            <a:ext cx="2209800" cy="947738"/>
          </a:xfrm>
          <a:prstGeom prst="wedgeRoundRectCallout">
            <a:avLst>
              <a:gd name="adj1" fmla="val 8021"/>
              <a:gd name="adj2" fmla="val -93036"/>
              <a:gd name="adj3" fmla="val 16667"/>
            </a:avLst>
          </a:prstGeom>
          <a:solidFill>
            <a:srgbClr val="9234DB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>
              <a:defRPr/>
            </a:pPr>
            <a:r>
              <a:rPr lang="en-US" b="1" dirty="0">
                <a:solidFill>
                  <a:srgbClr val="EBDEF6"/>
                </a:solidFill>
                <a:latin typeface="Bradley Hand ITC" panose="03070402050302030203" pitchFamily="66" charset="0"/>
              </a:rPr>
              <a:t>Number of records per page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7270750" y="1419225"/>
            <a:ext cx="1676400" cy="1701800"/>
          </a:xfrm>
          <a:prstGeom prst="wedgeRoundRectCallout">
            <a:avLst>
              <a:gd name="adj1" fmla="val -62545"/>
              <a:gd name="adj2" fmla="val 58367"/>
              <a:gd name="adj3" fmla="val 16667"/>
            </a:avLst>
          </a:prstGeom>
          <a:solidFill>
            <a:srgbClr val="9234DB"/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>
              <a:defRPr/>
            </a:pPr>
            <a:r>
              <a:rPr lang="en-US" b="1" dirty="0">
                <a:solidFill>
                  <a:srgbClr val="EBDEF6"/>
                </a:solidFill>
                <a:latin typeface="Bradley Hand ITC" panose="03070402050302030203" pitchFamily="66" charset="0"/>
              </a:rPr>
              <a:t>Average time to read/write disk page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Operations to Compare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92300"/>
            <a:ext cx="7772400" cy="4076700"/>
          </a:xfrm>
          <a:noFill/>
        </p:spPr>
        <p:txBody>
          <a:bodyPr/>
          <a:lstStyle/>
          <a:p>
            <a:pPr marL="533400" indent="-533400">
              <a:spcAft>
                <a:spcPts val="600"/>
              </a:spcAft>
            </a:pPr>
            <a:r>
              <a:rPr lang="en-US" altLang="en-US" sz="3600" smtClean="0">
                <a:latin typeface="Calibri" pitchFamily="34" charset="0"/>
              </a:rPr>
              <a:t>Scan: Fetch all records from disk</a:t>
            </a:r>
          </a:p>
          <a:p>
            <a:pPr marL="533400" indent="-533400">
              <a:spcAft>
                <a:spcPts val="600"/>
              </a:spcAft>
            </a:pPr>
            <a:r>
              <a:rPr lang="en-US" altLang="en-US" sz="3600" smtClean="0">
                <a:latin typeface="Calibri" pitchFamily="34" charset="0"/>
              </a:rPr>
              <a:t>Equality search</a:t>
            </a:r>
          </a:p>
          <a:p>
            <a:pPr marL="533400" indent="-533400">
              <a:spcAft>
                <a:spcPts val="600"/>
              </a:spcAft>
            </a:pPr>
            <a:r>
              <a:rPr lang="en-US" altLang="en-US" sz="3600" smtClean="0">
                <a:latin typeface="Calibri" pitchFamily="34" charset="0"/>
              </a:rPr>
              <a:t>Range selection</a:t>
            </a:r>
          </a:p>
          <a:p>
            <a:pPr marL="533400" indent="-533400">
              <a:spcAft>
                <a:spcPts val="600"/>
              </a:spcAft>
            </a:pPr>
            <a:r>
              <a:rPr lang="en-US" altLang="en-US" sz="3600" smtClean="0">
                <a:latin typeface="Calibri" pitchFamily="34" charset="0"/>
              </a:rPr>
              <a:t>Insert a record</a:t>
            </a:r>
          </a:p>
          <a:p>
            <a:pPr marL="533400" indent="-533400">
              <a:spcAft>
                <a:spcPts val="600"/>
              </a:spcAft>
            </a:pPr>
            <a:r>
              <a:rPr lang="en-US" altLang="en-US" sz="3600" smtClean="0">
                <a:latin typeface="Calibri" pitchFamily="34" charset="0"/>
              </a:rPr>
              <a:t>Delete a record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5327650" y="3811588"/>
            <a:ext cx="609600" cy="1435100"/>
          </a:xfrm>
          <a:prstGeom prst="downArrow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" lIns="54864" rIns="0" anchor="ctr" anchorCtr="1"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976938" y="3144838"/>
            <a:ext cx="609600" cy="1435100"/>
          </a:xfrm>
          <a:prstGeom prst="downArrow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" lIns="54864" rIns="0" anchor="ctr" anchorCtr="1"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6567488" y="3476625"/>
            <a:ext cx="609600" cy="1939925"/>
          </a:xfrm>
          <a:prstGeom prst="downArrow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" lIns="54864" rIns="0" anchor="ctr" anchorCtr="1"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97725" y="3511550"/>
            <a:ext cx="609600" cy="1436688"/>
          </a:xfrm>
          <a:prstGeom prst="downArrow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" lIns="0" rIns="0" anchor="ctr" anchorCtr="1"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7810500" y="3729038"/>
            <a:ext cx="609600" cy="1435100"/>
          </a:xfrm>
          <a:prstGeom prst="downArrow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" lIns="0" rIns="0" anchor="ctr" anchorCtr="1"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5181600" y="4077495"/>
            <a:ext cx="3352800" cy="1891251"/>
          </a:xfrm>
          <a:prstGeom prst="flowChartMagneticDisk">
            <a:avLst/>
          </a:prstGeom>
          <a:solidFill>
            <a:schemeClr val="accent5">
              <a:lumMod val="75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Pages>16</Pages>
  <Words>563</Words>
  <Application>Microsoft Office PowerPoint</Application>
  <PresentationFormat>On-screen Show (4:3)</PresentationFormat>
  <Paragraphs>130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Overview of Storage and Indexing</vt:lpstr>
      <vt:lpstr>Data on External Storage</vt:lpstr>
      <vt:lpstr>Slide 3</vt:lpstr>
      <vt:lpstr>Slide 4</vt:lpstr>
      <vt:lpstr>Slide 5</vt:lpstr>
      <vt:lpstr>Alternative File Organizations</vt:lpstr>
      <vt:lpstr>Index Classification</vt:lpstr>
      <vt:lpstr>Cost Model for Our Analysis</vt:lpstr>
      <vt:lpstr>Operations to Compare</vt:lpstr>
      <vt:lpstr>Cost of Operations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Organizations and Indexing</dc:title>
  <dc:subject>Database Management Systems</dc:subject>
  <dc:creator>Raghu Ramakrishnan and Johannes Gehrke</dc:creator>
  <cp:keywords>Chapter 8</cp:keywords>
  <cp:lastModifiedBy>vensai</cp:lastModifiedBy>
  <cp:revision>232</cp:revision>
  <cp:lastPrinted>1996-09-03T06:28:48Z</cp:lastPrinted>
  <dcterms:created xsi:type="dcterms:W3CDTF">1997-01-11T21:43:56Z</dcterms:created>
  <dcterms:modified xsi:type="dcterms:W3CDTF">2020-05-26T11:09:43Z</dcterms:modified>
</cp:coreProperties>
</file>