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AD345E-7037-40A8-8BC0-5494BD701C5A}"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B470F1-3071-470F-B4C5-B8CF9DD718B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AD345E-7037-40A8-8BC0-5494BD701C5A}"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B470F1-3071-470F-B4C5-B8CF9DD718B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AD345E-7037-40A8-8BC0-5494BD701C5A}"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B470F1-3071-470F-B4C5-B8CF9DD718B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AD345E-7037-40A8-8BC0-5494BD701C5A}"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B470F1-3071-470F-B4C5-B8CF9DD718B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AD345E-7037-40A8-8BC0-5494BD701C5A}" type="datetimeFigureOut">
              <a:rPr lang="en-US" smtClean="0"/>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B470F1-3071-470F-B4C5-B8CF9DD718B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AD345E-7037-40A8-8BC0-5494BD701C5A}" type="datetimeFigureOut">
              <a:rPr lang="en-US" smtClean="0"/>
              <a:t>5/20/2020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B470F1-3071-470F-B4C5-B8CF9DD718B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AD345E-7037-40A8-8BC0-5494BD701C5A}" type="datetimeFigureOut">
              <a:rPr lang="en-US" smtClean="0"/>
              <a:t>5/20/2020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B470F1-3071-470F-B4C5-B8CF9DD718B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AD345E-7037-40A8-8BC0-5494BD701C5A}" type="datetimeFigureOut">
              <a:rPr lang="en-US" smtClean="0"/>
              <a:t>5/20/2020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B470F1-3071-470F-B4C5-B8CF9DD718B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AD345E-7037-40A8-8BC0-5494BD701C5A}" type="datetimeFigureOut">
              <a:rPr lang="en-US" smtClean="0"/>
              <a:t>5/20/2020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B470F1-3071-470F-B4C5-B8CF9DD718B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AD345E-7037-40A8-8BC0-5494BD701C5A}" type="datetimeFigureOut">
              <a:rPr lang="en-US" smtClean="0"/>
              <a:t>5/20/2020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B470F1-3071-470F-B4C5-B8CF9DD718B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AD345E-7037-40A8-8BC0-5494BD701C5A}" type="datetimeFigureOut">
              <a:rPr lang="en-US" smtClean="0"/>
              <a:t>5/20/2020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B470F1-3071-470F-B4C5-B8CF9DD718B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AD345E-7037-40A8-8BC0-5494BD701C5A}" type="datetimeFigureOut">
              <a:rPr lang="en-US" smtClean="0"/>
              <a:t>5/20/2020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B470F1-3071-470F-B4C5-B8CF9DD718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Abstract classes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13.PNG"/>
          <p:cNvPicPr>
            <a:picLocks noGrp="1" noChangeAspect="1"/>
          </p:cNvPicPr>
          <p:nvPr>
            <p:ph idx="1"/>
          </p:nvPr>
        </p:nvPicPr>
        <p:blipFill>
          <a:blip r:embed="rId2"/>
          <a:stretch>
            <a:fillRect/>
          </a:stretch>
        </p:blipFill>
        <p:spPr>
          <a:xfrm>
            <a:off x="457200" y="785794"/>
            <a:ext cx="8229600" cy="5286411"/>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900"/>
            <a:ext cx="8229600" cy="939784"/>
          </a:xfrm>
        </p:spPr>
        <p:txBody>
          <a:bodyPr>
            <a:normAutofit/>
          </a:bodyPr>
          <a:lstStyle/>
          <a:p>
            <a:r>
              <a:rPr lang="en-IN" sz="2400" dirty="0" smtClean="0"/>
              <a:t>In </a:t>
            </a:r>
            <a:r>
              <a:rPr lang="en-IN" sz="2400" dirty="0" err="1" smtClean="0"/>
              <a:t>cpp</a:t>
            </a:r>
            <a:r>
              <a:rPr lang="en-IN" sz="2400" dirty="0" smtClean="0"/>
              <a:t> we can write 3 types of classes</a:t>
            </a:r>
            <a:endParaRPr lang="en-US" sz="2400" dirty="0"/>
          </a:p>
        </p:txBody>
      </p:sp>
      <p:graphicFrame>
        <p:nvGraphicFramePr>
          <p:cNvPr id="5" name="Content Placeholder 4"/>
          <p:cNvGraphicFramePr>
            <a:graphicFrameLocks noGrp="1"/>
          </p:cNvGraphicFramePr>
          <p:nvPr>
            <p:ph idx="1"/>
          </p:nvPr>
        </p:nvGraphicFramePr>
        <p:xfrm>
          <a:off x="428596" y="571480"/>
          <a:ext cx="8229600" cy="6309360"/>
        </p:xfrm>
        <a:graphic>
          <a:graphicData uri="http://schemas.openxmlformats.org/drawingml/2006/table">
            <a:tbl>
              <a:tblPr firstRow="1" bandRow="1">
                <a:tableStyleId>{5C22544A-7EE6-4342-B048-85BDC9FD1C3A}</a:tableStyleId>
              </a:tblPr>
              <a:tblGrid>
                <a:gridCol w="2743200"/>
                <a:gridCol w="2743200"/>
                <a:gridCol w="2743200"/>
              </a:tblGrid>
              <a:tr h="560680">
                <a:tc>
                  <a:txBody>
                    <a:bodyPr/>
                    <a:lstStyle/>
                    <a:p>
                      <a:r>
                        <a:rPr lang="en-IN" dirty="0" smtClean="0"/>
                        <a:t>Base class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Base class</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Base class</a:t>
                      </a:r>
                      <a:endParaRPr lang="en-US" dirty="0" smtClean="0"/>
                    </a:p>
                    <a:p>
                      <a:endParaRPr lang="en-US" dirty="0"/>
                    </a:p>
                  </a:txBody>
                  <a:tcPr/>
                </a:tc>
              </a:tr>
              <a:tr h="800972">
                <a:tc>
                  <a:txBody>
                    <a:bodyPr/>
                    <a:lstStyle/>
                    <a:p>
                      <a:r>
                        <a:rPr lang="en-IN" dirty="0" smtClean="0"/>
                        <a:t>All concrete functions</a:t>
                      </a:r>
                      <a:endParaRPr lang="en-US" dirty="0"/>
                    </a:p>
                  </a:txBody>
                  <a:tcPr/>
                </a:tc>
                <a:tc>
                  <a:txBody>
                    <a:bodyPr/>
                    <a:lstStyle/>
                    <a:p>
                      <a:r>
                        <a:rPr lang="en-IN" dirty="0" smtClean="0"/>
                        <a:t>1.Concrete</a:t>
                      </a:r>
                      <a:r>
                        <a:rPr lang="en-IN" baseline="0" dirty="0" smtClean="0"/>
                        <a:t> functions</a:t>
                      </a:r>
                    </a:p>
                    <a:p>
                      <a:r>
                        <a:rPr lang="en-IN" baseline="0" dirty="0" smtClean="0"/>
                        <a:t>2.Some pure virtual functions</a:t>
                      </a:r>
                      <a:endParaRPr lang="en-US" dirty="0"/>
                    </a:p>
                  </a:txBody>
                  <a:tcPr/>
                </a:tc>
                <a:tc>
                  <a:txBody>
                    <a:bodyPr/>
                    <a:lstStyle/>
                    <a:p>
                      <a:r>
                        <a:rPr lang="en-IN" dirty="0" smtClean="0"/>
                        <a:t>All pure virtual functions</a:t>
                      </a:r>
                      <a:endParaRPr lang="en-US" dirty="0"/>
                    </a:p>
                  </a:txBody>
                  <a:tcPr/>
                </a:tc>
              </a:tr>
              <a:tr h="800972">
                <a:tc>
                  <a:txBody>
                    <a:bodyPr/>
                    <a:lstStyle/>
                    <a:p>
                      <a:r>
                        <a:rPr lang="en-IN" dirty="0" smtClean="0"/>
                        <a:t>All the functions are implemented they can be derived</a:t>
                      </a:r>
                      <a:endParaRPr lang="en-US" dirty="0"/>
                    </a:p>
                  </a:txBody>
                  <a:tcPr/>
                </a:tc>
                <a:tc>
                  <a:txBody>
                    <a:bodyPr/>
                    <a:lstStyle/>
                    <a:p>
                      <a:r>
                        <a:rPr lang="en-IN" dirty="0" smtClean="0"/>
                        <a:t>Pure virtual</a:t>
                      </a:r>
                      <a:r>
                        <a:rPr lang="en-IN" baseline="0" dirty="0" smtClean="0"/>
                        <a:t> functions must be implemented by derived classes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Pure virtual</a:t>
                      </a:r>
                      <a:r>
                        <a:rPr lang="en-IN" baseline="0" dirty="0" smtClean="0"/>
                        <a:t> functions must be implemented by derived classes</a:t>
                      </a:r>
                      <a:endParaRPr lang="en-US" dirty="0" smtClean="0"/>
                    </a:p>
                    <a:p>
                      <a:endParaRPr lang="en-US" dirty="0"/>
                    </a:p>
                  </a:txBody>
                  <a:tcPr/>
                </a:tc>
              </a:tr>
              <a:tr h="560680">
                <a:tc>
                  <a:txBody>
                    <a:bodyPr/>
                    <a:lstStyle/>
                    <a:p>
                      <a:r>
                        <a:rPr lang="en-IN" dirty="0" smtClean="0"/>
                        <a:t>Purpose-inheritance</a:t>
                      </a:r>
                      <a:endParaRPr lang="en-US" dirty="0"/>
                    </a:p>
                  </a:txBody>
                  <a:tcPr/>
                </a:tc>
                <a:tc>
                  <a:txBody>
                    <a:bodyPr/>
                    <a:lstStyle/>
                    <a:p>
                      <a:r>
                        <a:rPr lang="en-IN" dirty="0" smtClean="0"/>
                        <a:t>Purpose-reusability &amp;polymorphism</a:t>
                      </a:r>
                      <a:endParaRPr lang="en-US" dirty="0"/>
                    </a:p>
                  </a:txBody>
                  <a:tcPr/>
                </a:tc>
                <a:tc>
                  <a:txBody>
                    <a:bodyPr/>
                    <a:lstStyle/>
                    <a:p>
                      <a:r>
                        <a:rPr lang="en-IN" dirty="0" smtClean="0"/>
                        <a:t>polymorphism</a:t>
                      </a:r>
                      <a:endParaRPr lang="en-US" dirty="0"/>
                    </a:p>
                  </a:txBody>
                  <a:tcPr/>
                </a:tc>
              </a:tr>
              <a:tr h="1521846">
                <a:tc>
                  <a:txBody>
                    <a:bodyPr/>
                    <a:lstStyle/>
                    <a:p>
                      <a:r>
                        <a:rPr lang="en-IN" dirty="0" smtClean="0"/>
                        <a:t>By inheritance we can do code reusability</a:t>
                      </a:r>
                      <a:endParaRPr lang="en-US" dirty="0"/>
                    </a:p>
                  </a:txBody>
                  <a:tcPr/>
                </a:tc>
                <a:tc>
                  <a:txBody>
                    <a:bodyPr/>
                    <a:lstStyle/>
                    <a:p>
                      <a:r>
                        <a:rPr lang="en-IN" dirty="0" smtClean="0"/>
                        <a:t>Base class is also called as abstract class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Base class is also called as abstract class and also</a:t>
                      </a:r>
                      <a:r>
                        <a:rPr lang="en-IN" baseline="0" dirty="0" smtClean="0"/>
                        <a:t> can be called as </a:t>
                      </a:r>
                      <a:r>
                        <a:rPr lang="en-IN" baseline="0" dirty="0" err="1" smtClean="0"/>
                        <a:t>interface.but</a:t>
                      </a:r>
                      <a:r>
                        <a:rPr lang="en-IN" baseline="0" dirty="0" smtClean="0"/>
                        <a:t> interface is not a keyword in </a:t>
                      </a:r>
                      <a:r>
                        <a:rPr lang="en-IN" baseline="0" dirty="0" err="1" smtClean="0"/>
                        <a:t>cpp</a:t>
                      </a:r>
                      <a:endParaRPr lang="en-US" dirty="0" smtClean="0"/>
                    </a:p>
                    <a:p>
                      <a:endParaRPr lang="en-US" dirty="0"/>
                    </a:p>
                  </a:txBody>
                  <a:tcPr/>
                </a:tc>
              </a:tr>
              <a:tr h="1041263">
                <a:tc>
                  <a:txBody>
                    <a:bodyPr/>
                    <a:lstStyle/>
                    <a:p>
                      <a:endParaRPr lang="en-US" dirty="0"/>
                    </a:p>
                  </a:txBody>
                  <a:tcPr/>
                </a:tc>
                <a:tc>
                  <a:txBody>
                    <a:bodyPr/>
                    <a:lstStyle/>
                    <a:p>
                      <a:r>
                        <a:rPr lang="en-IN" dirty="0" smtClean="0"/>
                        <a:t>We  cannot create object to abstract class but we can create reference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We  cannot create object to abstract class but we can create reference</a:t>
                      </a:r>
                      <a:endParaRPr lang="en-US" dirty="0" smtClean="0"/>
                    </a:p>
                    <a:p>
                      <a:endParaRPr lang="en-US" dirty="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Virtual destructor</a:t>
            </a:r>
            <a:endParaRPr lang="en-US" dirty="0"/>
          </a:p>
        </p:txBody>
      </p:sp>
      <p:sp>
        <p:nvSpPr>
          <p:cNvPr id="3" name="Content Placeholder 2"/>
          <p:cNvSpPr>
            <a:spLocks noGrp="1"/>
          </p:cNvSpPr>
          <p:nvPr>
            <p:ph idx="1"/>
          </p:nvPr>
        </p:nvSpPr>
        <p:spPr/>
        <p:txBody>
          <a:bodyPr/>
          <a:lstStyle/>
          <a:p>
            <a:r>
              <a:rPr lang="en-US" dirty="0"/>
              <a:t>Deleting a derived class object using a pointer to a base class that has a non-virtual destructor results in undefined behavior. To correct this situation, the base class should be defined with a virtual destructor.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15.PNG"/>
          <p:cNvPicPr>
            <a:picLocks noGrp="1" noChangeAspect="1"/>
          </p:cNvPicPr>
          <p:nvPr>
            <p:ph idx="1"/>
          </p:nvPr>
        </p:nvPicPr>
        <p:blipFill>
          <a:blip r:embed="rId2"/>
          <a:stretch>
            <a:fillRect/>
          </a:stretch>
        </p:blipFill>
        <p:spPr>
          <a:xfrm>
            <a:off x="457200" y="357166"/>
            <a:ext cx="8229600" cy="5240407"/>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16.PNG"/>
          <p:cNvPicPr>
            <a:picLocks noGrp="1" noChangeAspect="1"/>
          </p:cNvPicPr>
          <p:nvPr>
            <p:ph idx="1"/>
          </p:nvPr>
        </p:nvPicPr>
        <p:blipFill>
          <a:blip r:embed="rId2"/>
          <a:stretch>
            <a:fillRect/>
          </a:stretch>
        </p:blipFill>
        <p:spPr>
          <a:xfrm>
            <a:off x="457200" y="785794"/>
            <a:ext cx="8229600" cy="4949535"/>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14.PNG"/>
          <p:cNvPicPr>
            <a:picLocks noGrp="1" noChangeAspect="1"/>
          </p:cNvPicPr>
          <p:nvPr>
            <p:ph idx="1"/>
          </p:nvPr>
        </p:nvPicPr>
        <p:blipFill>
          <a:blip r:embed="rId2"/>
          <a:stretch>
            <a:fillRect/>
          </a:stretch>
        </p:blipFill>
        <p:spPr>
          <a:xfrm>
            <a:off x="457200" y="714356"/>
            <a:ext cx="8229600" cy="5572164"/>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normAutofit/>
          </a:bodyPr>
          <a:lstStyle/>
          <a:p>
            <a:pPr>
              <a:buNone/>
            </a:pPr>
            <a:r>
              <a:rPr lang="en-IN" sz="1200" dirty="0" smtClean="0"/>
              <a:t>Class base</a:t>
            </a:r>
          </a:p>
          <a:p>
            <a:pPr>
              <a:buNone/>
            </a:pPr>
            <a:r>
              <a:rPr lang="en-IN" sz="1200" dirty="0" smtClean="0"/>
              <a:t>{</a:t>
            </a:r>
          </a:p>
          <a:p>
            <a:pPr>
              <a:buNone/>
            </a:pPr>
            <a:r>
              <a:rPr lang="en-IN" sz="1200" dirty="0" smtClean="0"/>
              <a:t>Public:</a:t>
            </a:r>
          </a:p>
          <a:p>
            <a:pPr>
              <a:buNone/>
            </a:pPr>
            <a:r>
              <a:rPr lang="en-IN" sz="1200" dirty="0"/>
              <a:t> </a:t>
            </a:r>
            <a:r>
              <a:rPr lang="en-IN" sz="1200" dirty="0" smtClean="0"/>
              <a:t>  void func1()//inheritance</a:t>
            </a:r>
          </a:p>
          <a:p>
            <a:pPr>
              <a:buNone/>
            </a:pPr>
            <a:r>
              <a:rPr lang="en-IN" sz="1200" dirty="0" smtClean="0"/>
              <a:t>{</a:t>
            </a:r>
          </a:p>
          <a:p>
            <a:pPr>
              <a:buNone/>
            </a:pPr>
            <a:r>
              <a:rPr lang="en-IN" sz="1200" dirty="0" err="1" smtClean="0"/>
              <a:t>Cout</a:t>
            </a:r>
            <a:r>
              <a:rPr lang="en-IN" sz="1200" dirty="0" smtClean="0"/>
              <a:t>&lt;&lt;“base func1”&lt;&lt;</a:t>
            </a:r>
            <a:r>
              <a:rPr lang="en-IN" sz="1200" dirty="0" err="1" smtClean="0"/>
              <a:t>endl</a:t>
            </a:r>
            <a:r>
              <a:rPr lang="en-IN" sz="1200" dirty="0" smtClean="0"/>
              <a:t>;</a:t>
            </a:r>
          </a:p>
          <a:p>
            <a:pPr>
              <a:buNone/>
            </a:pPr>
            <a:r>
              <a:rPr lang="en-IN" sz="1200" dirty="0" smtClean="0"/>
              <a:t>}</a:t>
            </a:r>
          </a:p>
          <a:p>
            <a:pPr>
              <a:buNone/>
            </a:pPr>
            <a:r>
              <a:rPr lang="en-IN" sz="1200" dirty="0" smtClean="0"/>
              <a:t>Virtual void func2()//polymorphism</a:t>
            </a:r>
          </a:p>
          <a:p>
            <a:pPr>
              <a:buNone/>
            </a:pPr>
            <a:r>
              <a:rPr lang="en-IN" sz="1200" dirty="0" smtClean="0"/>
              <a:t>{</a:t>
            </a:r>
          </a:p>
          <a:p>
            <a:pPr>
              <a:buNone/>
            </a:pPr>
            <a:r>
              <a:rPr lang="en-IN" sz="1200" dirty="0" err="1" smtClean="0"/>
              <a:t>Cout</a:t>
            </a:r>
            <a:r>
              <a:rPr lang="en-IN" sz="1200" dirty="0" smtClean="0"/>
              <a:t>&lt;&lt;“base func2”&lt;&lt;</a:t>
            </a:r>
            <a:r>
              <a:rPr lang="en-IN" sz="1200" dirty="0" err="1" smtClean="0"/>
              <a:t>endl</a:t>
            </a:r>
            <a:r>
              <a:rPr lang="en-IN" sz="1200" dirty="0" smtClean="0"/>
              <a:t>;</a:t>
            </a:r>
          </a:p>
          <a:p>
            <a:pPr>
              <a:buNone/>
            </a:pPr>
            <a:r>
              <a:rPr lang="en-IN" sz="1200" dirty="0" smtClean="0"/>
              <a:t>}</a:t>
            </a:r>
          </a:p>
          <a:p>
            <a:pPr>
              <a:buNone/>
            </a:pPr>
            <a:r>
              <a:rPr lang="en-IN" sz="1200" dirty="0" smtClean="0"/>
              <a:t>};</a:t>
            </a:r>
          </a:p>
          <a:p>
            <a:pPr>
              <a:buNone/>
            </a:pPr>
            <a:r>
              <a:rPr lang="en-IN" sz="1200" dirty="0" smtClean="0"/>
              <a:t>Class </a:t>
            </a:r>
            <a:r>
              <a:rPr lang="en-IN" sz="1200" dirty="0" err="1" smtClean="0"/>
              <a:t>derived:public</a:t>
            </a:r>
            <a:r>
              <a:rPr lang="en-IN" sz="1200" dirty="0" smtClean="0"/>
              <a:t> base</a:t>
            </a:r>
          </a:p>
          <a:p>
            <a:pPr>
              <a:buNone/>
            </a:pPr>
            <a:r>
              <a:rPr lang="en-IN" sz="1200" dirty="0" smtClean="0"/>
              <a:t>{</a:t>
            </a:r>
          </a:p>
          <a:p>
            <a:pPr>
              <a:buNone/>
            </a:pPr>
            <a:r>
              <a:rPr lang="en-IN" sz="1200" dirty="0" smtClean="0"/>
              <a:t>Public:</a:t>
            </a:r>
          </a:p>
          <a:p>
            <a:pPr>
              <a:buNone/>
            </a:pPr>
            <a:r>
              <a:rPr lang="en-IN" sz="1200" dirty="0" smtClean="0"/>
              <a:t>Void func2()</a:t>
            </a:r>
          </a:p>
          <a:p>
            <a:pPr>
              <a:buNone/>
            </a:pPr>
            <a:r>
              <a:rPr lang="en-IN" sz="1200" dirty="0" smtClean="0"/>
              <a:t>{</a:t>
            </a:r>
          </a:p>
          <a:p>
            <a:pPr>
              <a:buNone/>
            </a:pPr>
            <a:r>
              <a:rPr lang="en-IN" sz="1200" dirty="0" err="1" smtClean="0"/>
              <a:t>Cout</a:t>
            </a:r>
            <a:r>
              <a:rPr lang="en-IN" sz="1200" dirty="0" smtClean="0"/>
              <a:t>&lt;&lt;“derived </a:t>
            </a:r>
            <a:r>
              <a:rPr lang="en-IN" sz="1200" dirty="0" err="1" smtClean="0"/>
              <a:t>func</a:t>
            </a:r>
            <a:r>
              <a:rPr lang="en-IN" sz="1200" dirty="0" smtClean="0"/>
              <a:t> 2”&lt;&lt;</a:t>
            </a:r>
            <a:r>
              <a:rPr lang="en-IN" sz="1200" dirty="0" err="1" smtClean="0"/>
              <a:t>endl</a:t>
            </a:r>
            <a:r>
              <a:rPr lang="en-IN" sz="1200" dirty="0" smtClean="0"/>
              <a:t>;</a:t>
            </a:r>
          </a:p>
          <a:p>
            <a:pPr>
              <a:buNone/>
            </a:pPr>
            <a:r>
              <a:rPr lang="en-IN" sz="1200" dirty="0" smtClean="0"/>
              <a:t>}</a:t>
            </a:r>
          </a:p>
          <a:p>
            <a:pPr>
              <a:buNone/>
            </a:pPr>
            <a:r>
              <a:rPr lang="en-IN" sz="1200" dirty="0" smtClean="0"/>
              <a:t>};</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normAutofit fontScale="62500" lnSpcReduction="20000"/>
          </a:bodyPr>
          <a:lstStyle/>
          <a:p>
            <a:pPr>
              <a:buNone/>
            </a:pPr>
            <a:r>
              <a:rPr lang="en-IN" dirty="0" smtClean="0"/>
              <a:t>Class base//abstract class</a:t>
            </a:r>
          </a:p>
          <a:p>
            <a:pPr>
              <a:buNone/>
            </a:pPr>
            <a:r>
              <a:rPr lang="en-IN" dirty="0" smtClean="0"/>
              <a:t>{</a:t>
            </a:r>
          </a:p>
          <a:p>
            <a:pPr>
              <a:buNone/>
            </a:pPr>
            <a:r>
              <a:rPr lang="en-IN" dirty="0" smtClean="0"/>
              <a:t>Public:</a:t>
            </a:r>
          </a:p>
          <a:p>
            <a:pPr>
              <a:buNone/>
            </a:pPr>
            <a:r>
              <a:rPr lang="en-IN" dirty="0" smtClean="0"/>
              <a:t>   void func1()//inheritance</a:t>
            </a:r>
          </a:p>
          <a:p>
            <a:pPr>
              <a:buNone/>
            </a:pPr>
            <a:r>
              <a:rPr lang="en-IN" dirty="0" smtClean="0"/>
              <a:t>{</a:t>
            </a:r>
          </a:p>
          <a:p>
            <a:pPr>
              <a:buNone/>
            </a:pPr>
            <a:r>
              <a:rPr lang="en-IN" dirty="0" err="1" smtClean="0"/>
              <a:t>Cout</a:t>
            </a:r>
            <a:r>
              <a:rPr lang="en-IN" dirty="0" smtClean="0"/>
              <a:t>&lt;&lt;“base func1”&lt;&lt;</a:t>
            </a:r>
            <a:r>
              <a:rPr lang="en-IN" dirty="0" err="1" smtClean="0"/>
              <a:t>endl</a:t>
            </a:r>
            <a:r>
              <a:rPr lang="en-IN" dirty="0" smtClean="0"/>
              <a:t>;</a:t>
            </a:r>
          </a:p>
          <a:p>
            <a:pPr>
              <a:buNone/>
            </a:pPr>
            <a:r>
              <a:rPr lang="en-IN" dirty="0" smtClean="0"/>
              <a:t>}</a:t>
            </a:r>
          </a:p>
          <a:p>
            <a:pPr>
              <a:buNone/>
            </a:pPr>
            <a:r>
              <a:rPr lang="en-IN" dirty="0" smtClean="0"/>
              <a:t>Virtual void func2()=0;//polymorphism</a:t>
            </a:r>
          </a:p>
          <a:p>
            <a:pPr>
              <a:buNone/>
            </a:pPr>
            <a:r>
              <a:rPr lang="en-IN" dirty="0" smtClean="0"/>
              <a:t>};</a:t>
            </a:r>
          </a:p>
          <a:p>
            <a:pPr>
              <a:buNone/>
            </a:pPr>
            <a:r>
              <a:rPr lang="en-IN" dirty="0" smtClean="0"/>
              <a:t>Class </a:t>
            </a:r>
            <a:r>
              <a:rPr lang="en-IN" dirty="0" err="1" smtClean="0"/>
              <a:t>derived:public</a:t>
            </a:r>
            <a:r>
              <a:rPr lang="en-IN" dirty="0" smtClean="0"/>
              <a:t> base</a:t>
            </a:r>
          </a:p>
          <a:p>
            <a:pPr>
              <a:buNone/>
            </a:pPr>
            <a:r>
              <a:rPr lang="en-IN" dirty="0" smtClean="0"/>
              <a:t>{</a:t>
            </a:r>
          </a:p>
          <a:p>
            <a:pPr>
              <a:buNone/>
            </a:pPr>
            <a:r>
              <a:rPr lang="en-IN" dirty="0" smtClean="0"/>
              <a:t>Public:</a:t>
            </a:r>
          </a:p>
          <a:p>
            <a:pPr>
              <a:buNone/>
            </a:pPr>
            <a:r>
              <a:rPr lang="en-IN" dirty="0" smtClean="0"/>
              <a:t>Void func2()</a:t>
            </a:r>
          </a:p>
          <a:p>
            <a:pPr>
              <a:buNone/>
            </a:pPr>
            <a:r>
              <a:rPr lang="en-IN" dirty="0" smtClean="0"/>
              <a:t>{</a:t>
            </a:r>
          </a:p>
          <a:p>
            <a:pPr>
              <a:buNone/>
            </a:pPr>
            <a:r>
              <a:rPr lang="en-IN" dirty="0" err="1" smtClean="0"/>
              <a:t>Cout</a:t>
            </a:r>
            <a:r>
              <a:rPr lang="en-IN" dirty="0" smtClean="0"/>
              <a:t>&lt;&lt;“derived </a:t>
            </a:r>
            <a:r>
              <a:rPr lang="en-IN" dirty="0" err="1" smtClean="0"/>
              <a:t>func</a:t>
            </a:r>
            <a:r>
              <a:rPr lang="en-IN" dirty="0" smtClean="0"/>
              <a:t> 2”&lt;&lt;</a:t>
            </a:r>
            <a:r>
              <a:rPr lang="en-IN" dirty="0" err="1" smtClean="0"/>
              <a:t>endl</a:t>
            </a:r>
            <a:r>
              <a:rPr lang="en-IN" dirty="0" smtClean="0"/>
              <a:t>;</a:t>
            </a:r>
          </a:p>
          <a:p>
            <a:pPr>
              <a:buNone/>
            </a:pPr>
            <a:r>
              <a:rPr lang="en-IN" dirty="0" smtClean="0"/>
              <a:t>}</a:t>
            </a:r>
          </a:p>
          <a:p>
            <a:pPr>
              <a:buNone/>
            </a:pPr>
            <a:r>
              <a:rPr lang="en-IN" dirty="0" smtClean="0"/>
              <a:t>};</a:t>
            </a: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Abstract Class is a class which contains </a:t>
            </a:r>
            <a:r>
              <a:rPr lang="en-US" dirty="0" err="1"/>
              <a:t>atleast</a:t>
            </a:r>
            <a:r>
              <a:rPr lang="en-US" dirty="0"/>
              <a:t> one Pure Virtual function in it. Abstract classes are used to provide an Interface for its sub classes. Classes inheriting an Abstract Class must provide definition to the pure virtual function, otherwise they will also become abstract class.</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US" dirty="0"/>
              <a:t>Characteristics of Abstract Class</a:t>
            </a:r>
            <a:br>
              <a:rPr lang="en-US" dirty="0"/>
            </a:br>
            <a:endParaRPr lang="en-US" dirty="0"/>
          </a:p>
        </p:txBody>
      </p:sp>
      <p:sp>
        <p:nvSpPr>
          <p:cNvPr id="3" name="Content Placeholder 2"/>
          <p:cNvSpPr>
            <a:spLocks noGrp="1"/>
          </p:cNvSpPr>
          <p:nvPr>
            <p:ph idx="1"/>
          </p:nvPr>
        </p:nvSpPr>
        <p:spPr>
          <a:xfrm>
            <a:off x="457200" y="857232"/>
            <a:ext cx="8229600" cy="5268931"/>
          </a:xfrm>
        </p:spPr>
        <p:txBody>
          <a:bodyPr/>
          <a:lstStyle/>
          <a:p>
            <a:r>
              <a:rPr lang="en-US" dirty="0"/>
              <a:t>Abstract class cannot be instantiated, but pointers and </a:t>
            </a:r>
            <a:r>
              <a:rPr lang="en-US" dirty="0" smtClean="0"/>
              <a:t>references </a:t>
            </a:r>
            <a:r>
              <a:rPr lang="en-US" dirty="0"/>
              <a:t>of Abstract class type can be created.</a:t>
            </a:r>
          </a:p>
          <a:p>
            <a:r>
              <a:rPr lang="en-US" dirty="0"/>
              <a:t>Abstract class can have normal functions and variables along with a pure virtual function.</a:t>
            </a:r>
          </a:p>
          <a:p>
            <a:r>
              <a:rPr lang="en-US" dirty="0"/>
              <a:t>Abstract classes are mainly used for </a:t>
            </a:r>
            <a:r>
              <a:rPr lang="en-US" dirty="0" err="1"/>
              <a:t>Upcasting</a:t>
            </a:r>
            <a:r>
              <a:rPr lang="en-US" dirty="0"/>
              <a:t>, so that its derived classes can use its interface.</a:t>
            </a:r>
          </a:p>
          <a:p>
            <a:r>
              <a:rPr lang="en-US" dirty="0"/>
              <a:t>Classes inheriting an Abstract Class must implement all pure virtual functions, or else they will become Abstract too.</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can't we create Object of an Abstract Class?</a:t>
            </a:r>
            <a:br>
              <a:rPr lang="en-US" dirty="0"/>
            </a:br>
            <a:endParaRPr lang="en-US" dirty="0"/>
          </a:p>
        </p:txBody>
      </p:sp>
      <p:sp>
        <p:nvSpPr>
          <p:cNvPr id="3" name="Content Placeholder 2"/>
          <p:cNvSpPr>
            <a:spLocks noGrp="1"/>
          </p:cNvSpPr>
          <p:nvPr>
            <p:ph idx="1"/>
          </p:nvPr>
        </p:nvSpPr>
        <p:spPr/>
        <p:txBody>
          <a:bodyPr>
            <a:normAutofit/>
          </a:bodyPr>
          <a:lstStyle/>
          <a:p>
            <a:r>
              <a:rPr lang="en-US" dirty="0"/>
              <a:t>We can't create an object of abstract class </a:t>
            </a:r>
            <a:r>
              <a:rPr lang="en-US" dirty="0" smtClean="0"/>
              <a:t>because it </a:t>
            </a:r>
            <a:r>
              <a:rPr lang="en-US" dirty="0"/>
              <a:t>has partial implementation of methods</a:t>
            </a: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Pure Virtual </a:t>
            </a:r>
            <a:r>
              <a:rPr lang="en-US" dirty="0" smtClean="0"/>
              <a:t>definition</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Pure Virtual functions can be given a small definition in the Abstract class, which you want all the derived classes to have. Still you cannot create object of Abstract class.</a:t>
            </a:r>
          </a:p>
          <a:p>
            <a:r>
              <a:rPr lang="en-US" dirty="0"/>
              <a:t>Also, the Pure Virtual function must be defined outside the class definition. If you will define it inside the class definition, complier will give an error. Inline pure virtual definition is Illegal.</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11.PNG"/>
          <p:cNvPicPr>
            <a:picLocks noGrp="1" noChangeAspect="1"/>
          </p:cNvPicPr>
          <p:nvPr>
            <p:ph idx="1"/>
          </p:nvPr>
        </p:nvPicPr>
        <p:blipFill>
          <a:blip r:embed="rId2"/>
          <a:stretch>
            <a:fillRect/>
          </a:stretch>
        </p:blipFill>
        <p:spPr>
          <a:xfrm>
            <a:off x="457200" y="285728"/>
            <a:ext cx="8229600" cy="5184625"/>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12.PNG"/>
          <p:cNvPicPr>
            <a:picLocks noGrp="1" noChangeAspect="1"/>
          </p:cNvPicPr>
          <p:nvPr>
            <p:ph idx="1"/>
          </p:nvPr>
        </p:nvPicPr>
        <p:blipFill>
          <a:blip r:embed="rId2"/>
          <a:stretch>
            <a:fillRect/>
          </a:stretch>
        </p:blipFill>
        <p:spPr>
          <a:xfrm>
            <a:off x="457200" y="428605"/>
            <a:ext cx="8229600" cy="4961494"/>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TotalTime>
  <Words>491</Words>
  <Application>Microsoft Office PowerPoint</Application>
  <PresentationFormat>On-screen Show (4:3)</PresentationFormat>
  <Paragraphs>71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Abstract classes</vt:lpstr>
      <vt:lpstr>Slide 2</vt:lpstr>
      <vt:lpstr>Slide 3</vt:lpstr>
      <vt:lpstr>Slide 4</vt:lpstr>
      <vt:lpstr>Characteristics of Abstract Class </vt:lpstr>
      <vt:lpstr>Why can't we create Object of an Abstract Class? </vt:lpstr>
      <vt:lpstr>Pure Virtual definition </vt:lpstr>
      <vt:lpstr>Slide 8</vt:lpstr>
      <vt:lpstr>Slide 9</vt:lpstr>
      <vt:lpstr>Slide 10</vt:lpstr>
      <vt:lpstr>In cpp we can write 3 types of classes</vt:lpstr>
      <vt:lpstr>Virtual destructor</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classes</dc:title>
  <dc:creator>Swapna</dc:creator>
  <cp:lastModifiedBy>Swapna</cp:lastModifiedBy>
  <cp:revision>14</cp:revision>
  <dcterms:created xsi:type="dcterms:W3CDTF">2020-05-20T07:22:32Z</dcterms:created>
  <dcterms:modified xsi:type="dcterms:W3CDTF">2020-05-20T09:47:05Z</dcterms:modified>
</cp:coreProperties>
</file>