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57" r:id="rId7"/>
    <p:sldId id="258" r:id="rId8"/>
    <p:sldId id="259" r:id="rId9"/>
    <p:sldId id="264" r:id="rId10"/>
    <p:sldId id="265" r:id="rId11"/>
    <p:sldId id="269" r:id="rId12"/>
    <p:sldId id="270" r:id="rId13"/>
    <p:sldId id="266" r:id="rId14"/>
    <p:sldId id="267"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DF525B-C4C7-47B4-9A55-0A4D77B331F7}" type="datetimeFigureOut">
              <a:rPr lang="en-US" smtClean="0"/>
              <a:pPr/>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7723A-D591-4471-A02C-CC1EAADFA0B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F525B-C4C7-47B4-9A55-0A4D77B331F7}" type="datetimeFigureOut">
              <a:rPr lang="en-US" smtClean="0"/>
              <a:pPr/>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7723A-D591-4471-A02C-CC1EAADFA0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F525B-C4C7-47B4-9A55-0A4D77B331F7}" type="datetimeFigureOut">
              <a:rPr lang="en-US" smtClean="0"/>
              <a:pPr/>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7723A-D591-4471-A02C-CC1EAADFA0B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F525B-C4C7-47B4-9A55-0A4D77B331F7}" type="datetimeFigureOut">
              <a:rPr lang="en-US" smtClean="0"/>
              <a:pPr/>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7723A-D591-4471-A02C-CC1EAADFA0B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DF525B-C4C7-47B4-9A55-0A4D77B331F7}" type="datetimeFigureOut">
              <a:rPr lang="en-US" smtClean="0"/>
              <a:pPr/>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7723A-D591-4471-A02C-CC1EAADFA0B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DF525B-C4C7-47B4-9A55-0A4D77B331F7}" type="datetimeFigureOut">
              <a:rPr lang="en-US" smtClean="0"/>
              <a:pPr/>
              <a:t>5/22/2020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7723A-D591-4471-A02C-CC1EAADFA0B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DF525B-C4C7-47B4-9A55-0A4D77B331F7}" type="datetimeFigureOut">
              <a:rPr lang="en-US" smtClean="0"/>
              <a:pPr/>
              <a:t>5/22/2020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B7723A-D591-4471-A02C-CC1EAADFA0B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DF525B-C4C7-47B4-9A55-0A4D77B331F7}" type="datetimeFigureOut">
              <a:rPr lang="en-US" smtClean="0"/>
              <a:pPr/>
              <a:t>5/22/2020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B7723A-D591-4471-A02C-CC1EAADFA0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F525B-C4C7-47B4-9A55-0A4D77B331F7}" type="datetimeFigureOut">
              <a:rPr lang="en-US" smtClean="0"/>
              <a:pPr/>
              <a:t>5/22/2020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B7723A-D591-4471-A02C-CC1EAADFA0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F525B-C4C7-47B4-9A55-0A4D77B331F7}" type="datetimeFigureOut">
              <a:rPr lang="en-US" smtClean="0"/>
              <a:pPr/>
              <a:t>5/22/2020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7723A-D591-4471-A02C-CC1EAADFA0B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F525B-C4C7-47B4-9A55-0A4D77B331F7}" type="datetimeFigureOut">
              <a:rPr lang="en-US" smtClean="0"/>
              <a:pPr/>
              <a:t>5/22/2020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7723A-D591-4471-A02C-CC1EAADFA0B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DF525B-C4C7-47B4-9A55-0A4D77B331F7}" type="datetimeFigureOut">
              <a:rPr lang="en-US" smtClean="0"/>
              <a:pPr/>
              <a:t>5/22/2020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B7723A-D591-4471-A02C-CC1EAADFA0B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Exception handling</a:t>
            </a:r>
            <a:endParaRPr lang="en-US" dirty="0"/>
          </a:p>
        </p:txBody>
      </p:sp>
      <p:sp>
        <p:nvSpPr>
          <p:cNvPr id="3" name="Subtitle 2"/>
          <p:cNvSpPr>
            <a:spLocks noGrp="1"/>
          </p:cNvSpPr>
          <p:nvPr>
            <p:ph type="subTitle" idx="1"/>
          </p:nvPr>
        </p:nvSpPr>
        <p:spPr/>
        <p:txBody>
          <a:bodyPr/>
          <a:lstStyle/>
          <a:p>
            <a:r>
              <a:rPr lang="en-IN" smtClean="0"/>
              <a:t>Unit 5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6.PNG"/>
          <p:cNvPicPr>
            <a:picLocks noGrp="1" noChangeAspect="1"/>
          </p:cNvPicPr>
          <p:nvPr>
            <p:ph idx="1"/>
          </p:nvPr>
        </p:nvPicPr>
        <p:blipFill>
          <a:blip r:embed="rId2"/>
          <a:stretch>
            <a:fillRect/>
          </a:stretch>
        </p:blipFill>
        <p:spPr>
          <a:xfrm>
            <a:off x="457200" y="285728"/>
            <a:ext cx="8229600" cy="5177792"/>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400" dirty="0" smtClean="0">
                <a:latin typeface="Bookman Old Style" pitchFamily="18" charset="0"/>
              </a:rPr>
              <a:t>Throw and catch between functions when an error raised in called function</a:t>
            </a:r>
            <a:endParaRPr lang="en-US" sz="1400" dirty="0">
              <a:latin typeface="Bookman Old Style" pitchFamily="18" charset="0"/>
            </a:endParaRPr>
          </a:p>
        </p:txBody>
      </p:sp>
      <p:pic>
        <p:nvPicPr>
          <p:cNvPr id="7" name="Content Placeholder 6" descr="11.PNG"/>
          <p:cNvPicPr>
            <a:picLocks noGrp="1" noChangeAspect="1"/>
          </p:cNvPicPr>
          <p:nvPr>
            <p:ph sz="half" idx="2"/>
          </p:nvPr>
        </p:nvPicPr>
        <p:blipFill>
          <a:blip r:embed="rId2"/>
          <a:stretch>
            <a:fillRect/>
          </a:stretch>
        </p:blipFill>
        <p:spPr>
          <a:xfrm>
            <a:off x="457200" y="1500174"/>
            <a:ext cx="4040188" cy="4643470"/>
          </a:xfrm>
        </p:spPr>
      </p:pic>
      <p:pic>
        <p:nvPicPr>
          <p:cNvPr id="8" name="Content Placeholder 7" descr="10.PNG"/>
          <p:cNvPicPr>
            <a:picLocks noGrp="1" noChangeAspect="1"/>
          </p:cNvPicPr>
          <p:nvPr>
            <p:ph sz="quarter" idx="4"/>
          </p:nvPr>
        </p:nvPicPr>
        <p:blipFill>
          <a:blip r:embed="rId3"/>
          <a:stretch>
            <a:fillRect/>
          </a:stretch>
        </p:blipFill>
        <p:spPr>
          <a:xfrm>
            <a:off x="4665489" y="1643050"/>
            <a:ext cx="4000847" cy="4260221"/>
          </a:xfrm>
        </p:spPr>
      </p:pic>
      <p:cxnSp>
        <p:nvCxnSpPr>
          <p:cNvPr id="10" name="Straight Arrow Connector 9"/>
          <p:cNvCxnSpPr/>
          <p:nvPr/>
        </p:nvCxnSpPr>
        <p:spPr>
          <a:xfrm rot="10800000">
            <a:off x="2285984" y="3143248"/>
            <a:ext cx="364333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rot="5400000">
            <a:off x="-428628" y="2857496"/>
            <a:ext cx="428628" cy="4286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250065" y="3607595"/>
            <a:ext cx="92869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214282" y="3071810"/>
            <a:ext cx="571504"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14282" y="4000504"/>
            <a:ext cx="571504"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IN" sz="1800" dirty="0" smtClean="0"/>
              <a:t>Throw and catch between functions when there is no error in calling function</a:t>
            </a:r>
            <a:endParaRPr lang="en-US" sz="1800" dirty="0"/>
          </a:p>
        </p:txBody>
      </p:sp>
      <p:pic>
        <p:nvPicPr>
          <p:cNvPr id="7" name="Content Placeholder 6" descr="11.PNG"/>
          <p:cNvPicPr>
            <a:picLocks noGrp="1" noChangeAspect="1"/>
          </p:cNvPicPr>
          <p:nvPr>
            <p:ph sz="half" idx="2"/>
          </p:nvPr>
        </p:nvPicPr>
        <p:blipFill>
          <a:blip r:embed="rId2"/>
          <a:stretch>
            <a:fillRect/>
          </a:stretch>
        </p:blipFill>
        <p:spPr>
          <a:xfrm>
            <a:off x="457200" y="1214423"/>
            <a:ext cx="4040188" cy="4268264"/>
          </a:xfrm>
        </p:spPr>
      </p:pic>
      <p:pic>
        <p:nvPicPr>
          <p:cNvPr id="8" name="Content Placeholder 7" descr="10.PNG"/>
          <p:cNvPicPr>
            <a:picLocks noGrp="1" noChangeAspect="1"/>
          </p:cNvPicPr>
          <p:nvPr>
            <p:ph sz="quarter" idx="4"/>
          </p:nvPr>
        </p:nvPicPr>
        <p:blipFill>
          <a:blip r:embed="rId3"/>
          <a:stretch>
            <a:fillRect/>
          </a:stretch>
        </p:blipFill>
        <p:spPr>
          <a:xfrm>
            <a:off x="4665489" y="1142984"/>
            <a:ext cx="4000847" cy="4244349"/>
          </a:xfrm>
        </p:spPr>
      </p:pic>
      <p:cxnSp>
        <p:nvCxnSpPr>
          <p:cNvPr id="10" name="Straight Arrow Connector 9"/>
          <p:cNvCxnSpPr/>
          <p:nvPr/>
        </p:nvCxnSpPr>
        <p:spPr>
          <a:xfrm rot="10800000">
            <a:off x="2000232" y="2643182"/>
            <a:ext cx="4714908" cy="1357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28596" y="2928934"/>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5400000" flipH="1" flipV="1">
            <a:off x="428596" y="2571744"/>
            <a:ext cx="357190" cy="35719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7.PNG"/>
          <p:cNvPicPr>
            <a:picLocks noGrp="1" noChangeAspect="1"/>
          </p:cNvPicPr>
          <p:nvPr>
            <p:ph idx="1"/>
          </p:nvPr>
        </p:nvPicPr>
        <p:blipFill>
          <a:blip r:embed="rId2"/>
          <a:stretch>
            <a:fillRect/>
          </a:stretch>
        </p:blipFill>
        <p:spPr>
          <a:xfrm>
            <a:off x="457200" y="785794"/>
            <a:ext cx="8229600" cy="4654272"/>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8.PNG"/>
          <p:cNvPicPr>
            <a:picLocks noGrp="1" noChangeAspect="1"/>
          </p:cNvPicPr>
          <p:nvPr>
            <p:ph idx="1"/>
          </p:nvPr>
        </p:nvPicPr>
        <p:blipFill>
          <a:blip r:embed="rId2"/>
          <a:stretch>
            <a:fillRect/>
          </a:stretch>
        </p:blipFill>
        <p:spPr>
          <a:xfrm>
            <a:off x="457200" y="785794"/>
            <a:ext cx="8229600" cy="4646200"/>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9.PNG"/>
          <p:cNvPicPr>
            <a:picLocks noGrp="1" noChangeAspect="1"/>
          </p:cNvPicPr>
          <p:nvPr>
            <p:ph idx="1"/>
          </p:nvPr>
        </p:nvPicPr>
        <p:blipFill>
          <a:blip r:embed="rId2"/>
          <a:stretch>
            <a:fillRect/>
          </a:stretch>
        </p:blipFill>
        <p:spPr>
          <a:xfrm>
            <a:off x="457200" y="642918"/>
            <a:ext cx="8229600" cy="4791369"/>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types of errors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IN" dirty="0" smtClean="0"/>
              <a:t>Syntax errors-compiler</a:t>
            </a:r>
          </a:p>
          <a:p>
            <a:pPr marL="514350" indent="-514350">
              <a:buFont typeface="+mj-lt"/>
              <a:buAutoNum type="arabicPeriod"/>
            </a:pPr>
            <a:r>
              <a:rPr lang="en-IN" dirty="0" smtClean="0"/>
              <a:t>Logical errors-debugger</a:t>
            </a:r>
          </a:p>
          <a:p>
            <a:pPr marL="514350" indent="-514350">
              <a:buFont typeface="+mj-lt"/>
              <a:buAutoNum type="arabicPeriod"/>
            </a:pPr>
            <a:r>
              <a:rPr lang="en-IN" dirty="0" smtClean="0"/>
              <a:t>runtime errors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Runtime errors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IN" dirty="0" smtClean="0"/>
              <a:t>Bad inputs</a:t>
            </a:r>
          </a:p>
          <a:p>
            <a:pPr marL="514350" indent="-514350">
              <a:buFont typeface="+mj-lt"/>
              <a:buAutoNum type="arabicPeriod"/>
            </a:pPr>
            <a:r>
              <a:rPr lang="en-IN" dirty="0" smtClean="0"/>
              <a:t>Un availability of resources</a:t>
            </a:r>
          </a:p>
          <a:p>
            <a:pPr marL="514350" indent="-514350">
              <a:buNone/>
            </a:pPr>
            <a:r>
              <a:rPr lang="en-IN" dirty="0" smtClean="0"/>
              <a:t>Run time errors are also  called as exceptions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syntax</a:t>
            </a:r>
            <a:endParaRPr lang="en-US" dirty="0"/>
          </a:p>
        </p:txBody>
      </p:sp>
      <p:sp>
        <p:nvSpPr>
          <p:cNvPr id="3" name="Content Placeholder 2"/>
          <p:cNvSpPr>
            <a:spLocks noGrp="1"/>
          </p:cNvSpPr>
          <p:nvPr>
            <p:ph idx="1"/>
          </p:nvPr>
        </p:nvSpPr>
        <p:spPr/>
        <p:txBody>
          <a:bodyPr>
            <a:normAutofit/>
          </a:bodyPr>
          <a:lstStyle/>
          <a:p>
            <a:pPr>
              <a:buNone/>
            </a:pPr>
            <a:r>
              <a:rPr lang="en-IN" sz="1200" dirty="0" smtClean="0">
                <a:latin typeface="Bookman Old Style" pitchFamily="18" charset="0"/>
              </a:rPr>
              <a:t>Try</a:t>
            </a:r>
          </a:p>
          <a:p>
            <a:pPr>
              <a:buNone/>
            </a:pPr>
            <a:r>
              <a:rPr lang="en-IN" sz="1200" dirty="0" smtClean="0">
                <a:latin typeface="Bookman Old Style" pitchFamily="18" charset="0"/>
              </a:rPr>
              <a:t>{</a:t>
            </a:r>
          </a:p>
          <a:p>
            <a:pPr>
              <a:buNone/>
            </a:pPr>
            <a:r>
              <a:rPr lang="en-IN" sz="1200" dirty="0" smtClean="0">
                <a:latin typeface="Bookman Old Style" pitchFamily="18" charset="0"/>
              </a:rPr>
              <a:t>1.</a:t>
            </a:r>
          </a:p>
          <a:p>
            <a:pPr>
              <a:buNone/>
            </a:pPr>
            <a:r>
              <a:rPr lang="en-IN" sz="1200" dirty="0" smtClean="0">
                <a:latin typeface="Bookman Old Style" pitchFamily="18" charset="0"/>
              </a:rPr>
              <a:t>2.</a:t>
            </a:r>
          </a:p>
          <a:p>
            <a:pPr>
              <a:buNone/>
            </a:pPr>
            <a:r>
              <a:rPr lang="en-IN" sz="1200" dirty="0" smtClean="0">
                <a:latin typeface="Bookman Old Style" pitchFamily="18" charset="0"/>
              </a:rPr>
              <a:t>3.</a:t>
            </a:r>
          </a:p>
          <a:p>
            <a:pPr>
              <a:buNone/>
            </a:pPr>
            <a:r>
              <a:rPr lang="en-IN" sz="1200" dirty="0" smtClean="0">
                <a:latin typeface="Bookman Old Style" pitchFamily="18" charset="0"/>
              </a:rPr>
              <a:t>}</a:t>
            </a:r>
          </a:p>
          <a:p>
            <a:pPr>
              <a:buNone/>
            </a:pPr>
            <a:r>
              <a:rPr lang="en-IN" sz="1200" dirty="0" smtClean="0">
                <a:latin typeface="Bookman Old Style" pitchFamily="18" charset="0"/>
              </a:rPr>
              <a:t>Catch()</a:t>
            </a:r>
          </a:p>
          <a:p>
            <a:pPr>
              <a:buNone/>
            </a:pPr>
            <a:r>
              <a:rPr lang="en-IN" sz="1200" dirty="0" smtClean="0">
                <a:latin typeface="Bookman Old Style" pitchFamily="18" charset="0"/>
              </a:rPr>
              <a:t>{</a:t>
            </a:r>
          </a:p>
          <a:p>
            <a:pPr>
              <a:buNone/>
            </a:pPr>
            <a:r>
              <a:rPr lang="en-IN" sz="1200" dirty="0" smtClean="0">
                <a:latin typeface="Bookman Old Style" pitchFamily="18" charset="0"/>
              </a:rPr>
              <a:t>// statements inside the catch block will be executed only when an error is raised in try block</a:t>
            </a:r>
          </a:p>
          <a:p>
            <a:pPr>
              <a:buNone/>
            </a:pPr>
            <a:r>
              <a:rPr lang="en-IN" sz="1200" dirty="0" smtClean="0">
                <a:latin typeface="Bookman Old Style" pitchFamily="18" charset="0"/>
              </a:rPr>
              <a:t>}</a:t>
            </a:r>
            <a:endParaRPr lang="en-US" sz="1200" dirty="0">
              <a:latin typeface="Bookman Old Style"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3.PNG"/>
          <p:cNvPicPr>
            <a:picLocks noGrp="1" noChangeAspect="1"/>
          </p:cNvPicPr>
          <p:nvPr>
            <p:ph idx="1"/>
          </p:nvPr>
        </p:nvPicPr>
        <p:blipFill>
          <a:blip r:embed="rId2"/>
          <a:stretch>
            <a:fillRect/>
          </a:stretch>
        </p:blipFill>
        <p:spPr>
          <a:xfrm>
            <a:off x="457200" y="1214422"/>
            <a:ext cx="8229600" cy="4572031"/>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Errors can be broadly categorized into two types</a:t>
            </a:r>
          </a:p>
        </p:txBody>
      </p:sp>
      <p:sp>
        <p:nvSpPr>
          <p:cNvPr id="3" name="Content Placeholder 2"/>
          <p:cNvSpPr>
            <a:spLocks noGrp="1"/>
          </p:cNvSpPr>
          <p:nvPr>
            <p:ph idx="1"/>
          </p:nvPr>
        </p:nvSpPr>
        <p:spPr/>
        <p:txBody>
          <a:bodyPr>
            <a:normAutofit fontScale="77500" lnSpcReduction="20000"/>
          </a:bodyPr>
          <a:lstStyle/>
          <a:p>
            <a:r>
              <a:rPr lang="en-US" b="1" dirty="0"/>
              <a:t>Compile Time Errors</a:t>
            </a:r>
            <a:r>
              <a:rPr lang="en-US" dirty="0"/>
              <a:t> – Errors caught during compiled time is called Compile time errors. Compile time errors include library reference, syntax error or incorrect class import.</a:t>
            </a:r>
          </a:p>
          <a:p>
            <a:r>
              <a:rPr lang="en-US" b="1" dirty="0"/>
              <a:t>Run Time Errors</a:t>
            </a:r>
            <a:r>
              <a:rPr lang="en-US" dirty="0"/>
              <a:t> - They are also known as exceptions. An exception caught during run time creates serious issues.</a:t>
            </a:r>
          </a:p>
          <a:p>
            <a:r>
              <a:rPr lang="en-US" dirty="0"/>
              <a:t>Errors hinder normal execution of program. Exception handling is the process of handling errors and exceptions in such a way that they do not hinder normal execution of the system. For example, User divides a number by zero, this will compile successfully but an exception or run time error will occur due to which our applications will be crashed. In order to avoid this we'll introduce exception handling </a:t>
            </a:r>
            <a:r>
              <a:rPr lang="en-US" dirty="0" err="1"/>
              <a:t>technics</a:t>
            </a:r>
            <a:r>
              <a:rPr lang="en-US" dirty="0"/>
              <a:t> in our code.</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Need of Exception Handling</a:t>
            </a:r>
            <a:br>
              <a:rPr lang="en-US" dirty="0"/>
            </a:br>
            <a:endParaRPr lang="en-US" dirty="0"/>
          </a:p>
        </p:txBody>
      </p:sp>
      <p:pic>
        <p:nvPicPr>
          <p:cNvPr id="4" name="Content Placeholder 3" descr="1.PNG"/>
          <p:cNvPicPr>
            <a:picLocks noGrp="1" noChangeAspect="1"/>
          </p:cNvPicPr>
          <p:nvPr>
            <p:ph idx="1"/>
          </p:nvPr>
        </p:nvPicPr>
        <p:blipFill>
          <a:blip r:embed="rId2"/>
          <a:stretch>
            <a:fillRect/>
          </a:stretch>
        </p:blipFill>
        <p:spPr>
          <a:xfrm>
            <a:off x="457200" y="1285860"/>
            <a:ext cx="8229600" cy="5072098"/>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2.PNG"/>
          <p:cNvPicPr>
            <a:picLocks noGrp="1" noChangeAspect="1"/>
          </p:cNvPicPr>
          <p:nvPr>
            <p:ph idx="1"/>
          </p:nvPr>
        </p:nvPicPr>
        <p:blipFill>
          <a:blip r:embed="rId2"/>
          <a:stretch>
            <a:fillRect/>
          </a:stretch>
        </p:blipFill>
        <p:spPr>
          <a:xfrm>
            <a:off x="457200" y="1428736"/>
            <a:ext cx="8229600" cy="464347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5.PNG"/>
          <p:cNvPicPr>
            <a:picLocks noGrp="1" noChangeAspect="1"/>
          </p:cNvPicPr>
          <p:nvPr>
            <p:ph idx="1"/>
          </p:nvPr>
        </p:nvPicPr>
        <p:blipFill>
          <a:blip r:embed="rId2"/>
          <a:stretch>
            <a:fillRect/>
          </a:stretch>
        </p:blipFill>
        <p:spPr>
          <a:xfrm>
            <a:off x="457200" y="571480"/>
            <a:ext cx="8229600" cy="4791965"/>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103</Words>
  <Application>Microsoft Office PowerPoint</Application>
  <PresentationFormat>On-screen Show (4:3)</PresentationFormat>
  <Paragraphs>28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Exception handling</vt:lpstr>
      <vt:lpstr>3 types of errors</vt:lpstr>
      <vt:lpstr>Runtime errors</vt:lpstr>
      <vt:lpstr>syntax</vt:lpstr>
      <vt:lpstr>Slide 5</vt:lpstr>
      <vt:lpstr>Errors can be broadly categorized into two types</vt:lpstr>
      <vt:lpstr>Understanding Need of Exception Handling </vt:lpstr>
      <vt:lpstr>Slide 8</vt:lpstr>
      <vt:lpstr>Slide 9</vt:lpstr>
      <vt:lpstr>Slide 10</vt:lpstr>
      <vt:lpstr>Throw and catch between functions when an error raised in called function</vt:lpstr>
      <vt:lpstr>Throw and catch between functions when there is no error in calling function</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creator>Swapna</dc:creator>
  <cp:lastModifiedBy>Swapna</cp:lastModifiedBy>
  <cp:revision>9</cp:revision>
  <dcterms:created xsi:type="dcterms:W3CDTF">2020-05-21T10:49:25Z</dcterms:created>
  <dcterms:modified xsi:type="dcterms:W3CDTF">2020-05-22T08:16:42Z</dcterms:modified>
</cp:coreProperties>
</file>