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4" r:id="rId5"/>
    <p:sldId id="275" r:id="rId6"/>
    <p:sldId id="276" r:id="rId7"/>
    <p:sldId id="277" r:id="rId8"/>
    <p:sldId id="278" r:id="rId9"/>
    <p:sldId id="279" r:id="rId10"/>
    <p:sldId id="280" r:id="rId11"/>
    <p:sldId id="281" r:id="rId12"/>
    <p:sldId id="282" r:id="rId13"/>
    <p:sldId id="283" r:id="rId14"/>
    <p:sldId id="284" r:id="rId15"/>
    <p:sldId id="285" r:id="rId16"/>
    <p:sldId id="259" r:id="rId17"/>
    <p:sldId id="268" r:id="rId18"/>
    <p:sldId id="269" r:id="rId19"/>
    <p:sldId id="270" r:id="rId20"/>
    <p:sldId id="265" r:id="rId21"/>
    <p:sldId id="260" r:id="rId22"/>
    <p:sldId id="271" r:id="rId23"/>
    <p:sldId id="272" r:id="rId24"/>
    <p:sldId id="266" r:id="rId25"/>
    <p:sldId id="273" r:id="rId26"/>
    <p:sldId id="286" r:id="rId27"/>
    <p:sldId id="287" r:id="rId28"/>
    <p:sldId id="262" r:id="rId29"/>
    <p:sldId id="261" r:id="rId30"/>
    <p:sldId id="288" r:id="rId31"/>
    <p:sldId id="289" r:id="rId32"/>
    <p:sldId id="263" r:id="rId33"/>
    <p:sldId id="291" r:id="rId34"/>
    <p:sldId id="292" r:id="rId35"/>
    <p:sldId id="293" r:id="rId36"/>
    <p:sldId id="294" r:id="rId37"/>
    <p:sldId id="296" r:id="rId38"/>
    <p:sldId id="297" r:id="rId39"/>
    <p:sldId id="298" r:id="rId40"/>
    <p:sldId id="299" r:id="rId41"/>
    <p:sldId id="300" r:id="rId42"/>
    <p:sldId id="301" r:id="rId43"/>
    <p:sldId id="302" r:id="rId44"/>
    <p:sldId id="29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96"/>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CF25CD-8EDD-41AD-96BE-8FE08A2CD6FB}" type="datetimeFigureOut">
              <a:rPr lang="en-US" smtClean="0"/>
              <a:pPr/>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76A48-A500-4C96-B899-5501BD333DC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CF25CD-8EDD-41AD-96BE-8FE08A2CD6FB}" type="datetimeFigureOut">
              <a:rPr lang="en-US" smtClean="0"/>
              <a:pPr/>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76A48-A500-4C96-B899-5501BD333DC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CF25CD-8EDD-41AD-96BE-8FE08A2CD6FB}" type="datetimeFigureOut">
              <a:rPr lang="en-US" smtClean="0"/>
              <a:pPr/>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76A48-A500-4C96-B899-5501BD333DC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CF25CD-8EDD-41AD-96BE-8FE08A2CD6FB}" type="datetimeFigureOut">
              <a:rPr lang="en-US" smtClean="0"/>
              <a:pPr/>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76A48-A500-4C96-B899-5501BD333DC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CF25CD-8EDD-41AD-96BE-8FE08A2CD6FB}" type="datetimeFigureOut">
              <a:rPr lang="en-US" smtClean="0"/>
              <a:pPr/>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76A48-A500-4C96-B899-5501BD333DC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CF25CD-8EDD-41AD-96BE-8FE08A2CD6FB}" type="datetimeFigureOut">
              <a:rPr lang="en-US" smtClean="0"/>
              <a:pPr/>
              <a:t>5/27/2020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76A48-A500-4C96-B899-5501BD333DC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CF25CD-8EDD-41AD-96BE-8FE08A2CD6FB}" type="datetimeFigureOut">
              <a:rPr lang="en-US" smtClean="0"/>
              <a:pPr/>
              <a:t>5/27/2020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976A48-A500-4C96-B899-5501BD333DC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CF25CD-8EDD-41AD-96BE-8FE08A2CD6FB}" type="datetimeFigureOut">
              <a:rPr lang="en-US" smtClean="0"/>
              <a:pPr/>
              <a:t>5/27/2020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976A48-A500-4C96-B899-5501BD333DC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F25CD-8EDD-41AD-96BE-8FE08A2CD6FB}" type="datetimeFigureOut">
              <a:rPr lang="en-US" smtClean="0"/>
              <a:pPr/>
              <a:t>5/27/2020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976A48-A500-4C96-B899-5501BD333DC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CF25CD-8EDD-41AD-96BE-8FE08A2CD6FB}" type="datetimeFigureOut">
              <a:rPr lang="en-US" smtClean="0"/>
              <a:pPr/>
              <a:t>5/27/2020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76A48-A500-4C96-B899-5501BD333DC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CF25CD-8EDD-41AD-96BE-8FE08A2CD6FB}" type="datetimeFigureOut">
              <a:rPr lang="en-US" smtClean="0"/>
              <a:pPr/>
              <a:t>5/27/2020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76A48-A500-4C96-B899-5501BD333DC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F25CD-8EDD-41AD-96BE-8FE08A2CD6FB}" type="datetimeFigureOut">
              <a:rPr lang="en-US" smtClean="0"/>
              <a:pPr/>
              <a:t>5/27/2020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76A48-A500-4C96-B899-5501BD333DC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cplusplus.com/terminate" TargetMode="External"/><Relationship Id="rId2" Type="http://schemas.openxmlformats.org/officeDocument/2006/relationships/hyperlink" Target="http://www.cplusplus.com/unexpected"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C++ Exception Handling - try catch</a:t>
            </a:r>
            <a:br>
              <a:rPr lang="en-US" b="1" dirty="0"/>
            </a:br>
            <a:endParaRPr lang="en-US" dirty="0"/>
          </a:p>
        </p:txBody>
      </p:sp>
      <p:sp>
        <p:nvSpPr>
          <p:cNvPr id="3" name="Subtitle 2"/>
          <p:cNvSpPr>
            <a:spLocks noGrp="1"/>
          </p:cNvSpPr>
          <p:nvPr>
            <p:ph type="subTitle" idx="1"/>
          </p:nvPr>
        </p:nvSpPr>
        <p:spPr/>
        <p:txBody>
          <a:bodyPr>
            <a:normAutofit fontScale="62500" lnSpcReduction="20000"/>
          </a:bodyPr>
          <a:lstStyle/>
          <a:p>
            <a:r>
              <a:rPr lang="en-US" dirty="0"/>
              <a:t>An exception is a situation, which </a:t>
            </a:r>
            <a:r>
              <a:rPr lang="en-US" dirty="0" err="1"/>
              <a:t>occured</a:t>
            </a:r>
            <a:r>
              <a:rPr lang="en-US" dirty="0"/>
              <a:t> by the runtime error. In other words, an exception is a runtime error. An exception may result in loss of data or an abnormal execution of program.</a:t>
            </a:r>
          </a:p>
          <a:p>
            <a:r>
              <a:rPr lang="en-US" dirty="0"/>
              <a:t>Exception handling is a mechanism that allows you to take appropriate action to avoid runtime errors.</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fontScale="70000" lnSpcReduction="20000"/>
          </a:bodyPr>
          <a:lstStyle/>
          <a:p>
            <a:pPr>
              <a:buNone/>
            </a:pPr>
            <a:r>
              <a:rPr lang="en-US" dirty="0" smtClean="0"/>
              <a:t>class </a:t>
            </a:r>
            <a:r>
              <a:rPr lang="en-US" dirty="0" err="1" smtClean="0"/>
              <a:t>myexception:public</a:t>
            </a:r>
            <a:r>
              <a:rPr lang="en-US" dirty="0" smtClean="0"/>
              <a:t> exception</a:t>
            </a:r>
          </a:p>
          <a:p>
            <a:pPr>
              <a:buNone/>
            </a:pPr>
            <a:r>
              <a:rPr lang="en-US" dirty="0" smtClean="0"/>
              <a:t>{</a:t>
            </a:r>
          </a:p>
          <a:p>
            <a:pPr>
              <a:buNone/>
            </a:pPr>
            <a:r>
              <a:rPr lang="en-US" dirty="0" smtClean="0"/>
              <a:t>	char  *what()//over ridden function</a:t>
            </a:r>
          </a:p>
          <a:p>
            <a:pPr>
              <a:buNone/>
            </a:pPr>
            <a:r>
              <a:rPr lang="en-IN" dirty="0" smtClean="0"/>
              <a:t>{</a:t>
            </a:r>
          </a:p>
          <a:p>
            <a:pPr>
              <a:buNone/>
            </a:pPr>
            <a:r>
              <a:rPr lang="en-IN" dirty="0" smtClean="0"/>
              <a:t>}</a:t>
            </a:r>
            <a:endParaRPr lang="en-US" dirty="0" smtClean="0"/>
          </a:p>
          <a:p>
            <a:pPr>
              <a:buNone/>
            </a:pPr>
            <a:r>
              <a:rPr lang="en-US" dirty="0" smtClean="0"/>
              <a:t>};</a:t>
            </a:r>
          </a:p>
          <a:p>
            <a:pPr>
              <a:buNone/>
            </a:pPr>
            <a:r>
              <a:rPr lang="en-US" dirty="0" err="1" smtClean="0"/>
              <a:t>int</a:t>
            </a:r>
            <a:r>
              <a:rPr lang="en-US" dirty="0" smtClean="0"/>
              <a:t> division(</a:t>
            </a:r>
            <a:r>
              <a:rPr lang="en-US" dirty="0" err="1" smtClean="0"/>
              <a:t>int</a:t>
            </a:r>
            <a:r>
              <a:rPr lang="en-US" dirty="0" smtClean="0"/>
              <a:t> </a:t>
            </a:r>
            <a:r>
              <a:rPr lang="en-US" dirty="0" err="1" smtClean="0"/>
              <a:t>x,int</a:t>
            </a:r>
            <a:r>
              <a:rPr lang="en-US" dirty="0" smtClean="0"/>
              <a:t> y)</a:t>
            </a:r>
          </a:p>
          <a:p>
            <a:pPr>
              <a:buNone/>
            </a:pPr>
            <a:r>
              <a:rPr lang="en-US" dirty="0" smtClean="0"/>
              <a:t>{</a:t>
            </a:r>
          </a:p>
          <a:p>
            <a:pPr>
              <a:buNone/>
            </a:pPr>
            <a:r>
              <a:rPr lang="en-US" dirty="0" smtClean="0"/>
              <a:t>	if(y==0)</a:t>
            </a:r>
          </a:p>
          <a:p>
            <a:pPr>
              <a:buNone/>
            </a:pPr>
            <a:r>
              <a:rPr lang="en-US" dirty="0" smtClean="0"/>
              <a:t>	{</a:t>
            </a:r>
          </a:p>
          <a:p>
            <a:pPr>
              <a:buNone/>
            </a:pPr>
            <a:r>
              <a:rPr lang="en-US" dirty="0" smtClean="0"/>
              <a:t>		throw </a:t>
            </a:r>
            <a:r>
              <a:rPr lang="en-US" dirty="0" err="1" smtClean="0"/>
              <a:t>myexception</a:t>
            </a:r>
            <a:r>
              <a:rPr lang="en-US" dirty="0" smtClean="0"/>
              <a:t>();//throwing object of our exception</a:t>
            </a:r>
          </a:p>
          <a:p>
            <a:pPr>
              <a:buNone/>
            </a:pPr>
            <a:r>
              <a:rPr lang="en-US" dirty="0" smtClean="0"/>
              <a:t>		</a:t>
            </a:r>
          </a:p>
          <a:p>
            <a:pPr>
              <a:buNone/>
            </a:pPr>
            <a:r>
              <a:rPr lang="en-US" dirty="0" smtClean="0"/>
              <a:t>	}</a:t>
            </a:r>
          </a:p>
          <a:p>
            <a:pPr>
              <a:buNone/>
            </a:pPr>
            <a:r>
              <a:rPr lang="en-US" dirty="0" smtClean="0"/>
              <a:t>      return x/y;	</a:t>
            </a:r>
          </a:p>
          <a:p>
            <a:pPr>
              <a:buNone/>
            </a:pPr>
            <a:r>
              <a:rPr lang="en-US" dirty="0" smtClean="0"/>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dirty="0" err="1" smtClean="0"/>
              <a:t>int</a:t>
            </a:r>
            <a:r>
              <a:rPr lang="en-US" dirty="0" smtClean="0"/>
              <a:t> division(</a:t>
            </a:r>
            <a:r>
              <a:rPr lang="en-US" dirty="0" err="1" smtClean="0"/>
              <a:t>int</a:t>
            </a:r>
            <a:r>
              <a:rPr lang="en-US" dirty="0" smtClean="0"/>
              <a:t> </a:t>
            </a:r>
            <a:r>
              <a:rPr lang="en-US" dirty="0" err="1" smtClean="0"/>
              <a:t>x,int</a:t>
            </a:r>
            <a:r>
              <a:rPr lang="en-US" dirty="0" smtClean="0"/>
              <a:t> y)throw (</a:t>
            </a:r>
            <a:r>
              <a:rPr lang="en-US" dirty="0" err="1" smtClean="0"/>
              <a:t>int</a:t>
            </a:r>
            <a:r>
              <a:rPr lang="en-US" dirty="0" smtClean="0"/>
              <a:t>)</a:t>
            </a:r>
          </a:p>
          <a:p>
            <a:pPr>
              <a:buNone/>
            </a:pPr>
            <a:r>
              <a:rPr lang="en-US" dirty="0" smtClean="0"/>
              <a:t>{</a:t>
            </a:r>
          </a:p>
          <a:p>
            <a:pPr>
              <a:buNone/>
            </a:pPr>
            <a:r>
              <a:rPr lang="en-US" dirty="0" smtClean="0"/>
              <a:t>	if(y==0)</a:t>
            </a:r>
          </a:p>
          <a:p>
            <a:pPr>
              <a:buNone/>
            </a:pPr>
            <a:r>
              <a:rPr lang="en-US" dirty="0" smtClean="0"/>
              <a:t>	{</a:t>
            </a:r>
          </a:p>
          <a:p>
            <a:pPr>
              <a:buNone/>
            </a:pPr>
            <a:r>
              <a:rPr lang="en-US" dirty="0" smtClean="0"/>
              <a:t>		throw 10;</a:t>
            </a:r>
          </a:p>
          <a:p>
            <a:pPr>
              <a:buNone/>
            </a:pPr>
            <a:r>
              <a:rPr lang="en-US" dirty="0" smtClean="0"/>
              <a:t>		</a:t>
            </a:r>
          </a:p>
          <a:p>
            <a:pPr>
              <a:buNone/>
            </a:pPr>
            <a:r>
              <a:rPr lang="en-US" dirty="0" smtClean="0"/>
              <a:t>	}</a:t>
            </a:r>
          </a:p>
          <a:p>
            <a:pPr>
              <a:buNone/>
            </a:pPr>
            <a:r>
              <a:rPr lang="en-US" dirty="0" smtClean="0"/>
              <a:t>      return x/y;	</a:t>
            </a:r>
          </a:p>
          <a:p>
            <a:pPr>
              <a:buNone/>
            </a:pP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5.PNG"/>
          <p:cNvPicPr>
            <a:picLocks noGrp="1" noChangeAspect="1"/>
          </p:cNvPicPr>
          <p:nvPr>
            <p:ph idx="1"/>
          </p:nvPr>
        </p:nvPicPr>
        <p:blipFill>
          <a:blip r:embed="rId2"/>
          <a:stretch>
            <a:fillRect/>
          </a:stretch>
        </p:blipFill>
        <p:spPr>
          <a:xfrm>
            <a:off x="457200" y="428605"/>
            <a:ext cx="8229600" cy="4939206"/>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IN" dirty="0" smtClean="0"/>
              <a:t>Class </a:t>
            </a:r>
            <a:r>
              <a:rPr lang="en-IN" dirty="0" err="1" smtClean="0"/>
              <a:t>myexception:public</a:t>
            </a:r>
            <a:r>
              <a:rPr lang="en-IN" dirty="0" smtClean="0"/>
              <a:t> exception</a:t>
            </a:r>
            <a:endParaRPr lang="en-US" dirty="0" smtClean="0"/>
          </a:p>
          <a:p>
            <a:pPr>
              <a:buNone/>
            </a:pPr>
            <a:r>
              <a:rPr lang="en-US" dirty="0" smtClean="0"/>
              <a:t>{</a:t>
            </a:r>
          </a:p>
          <a:p>
            <a:pPr>
              <a:buNone/>
            </a:pPr>
            <a:r>
              <a:rPr lang="en-US" dirty="0" smtClean="0"/>
              <a:t>};</a:t>
            </a:r>
          </a:p>
          <a:p>
            <a:pPr>
              <a:buNone/>
            </a:pPr>
            <a:r>
              <a:rPr lang="en-US" dirty="0" err="1" smtClean="0"/>
              <a:t>int</a:t>
            </a:r>
            <a:r>
              <a:rPr lang="en-US" dirty="0" smtClean="0"/>
              <a:t> division(</a:t>
            </a:r>
            <a:r>
              <a:rPr lang="en-US" dirty="0" err="1" smtClean="0"/>
              <a:t>int</a:t>
            </a:r>
            <a:r>
              <a:rPr lang="en-US" dirty="0" smtClean="0"/>
              <a:t> </a:t>
            </a:r>
            <a:r>
              <a:rPr lang="en-US" dirty="0" err="1" smtClean="0"/>
              <a:t>a,int</a:t>
            </a:r>
            <a:r>
              <a:rPr lang="en-US" dirty="0" smtClean="0"/>
              <a:t> b)throw(</a:t>
            </a:r>
            <a:r>
              <a:rPr lang="en-US" dirty="0" err="1" smtClean="0"/>
              <a:t>myexception</a:t>
            </a:r>
            <a:r>
              <a:rPr lang="en-US" dirty="0" smtClean="0"/>
              <a:t>)</a:t>
            </a:r>
          </a:p>
          <a:p>
            <a:pPr>
              <a:buNone/>
            </a:pPr>
            <a:r>
              <a:rPr lang="en-US" dirty="0" smtClean="0"/>
              <a:t>{</a:t>
            </a:r>
          </a:p>
          <a:p>
            <a:pPr>
              <a:buNone/>
            </a:pPr>
            <a:r>
              <a:rPr lang="en-US" dirty="0" smtClean="0"/>
              <a:t>	if(b==0)</a:t>
            </a:r>
          </a:p>
          <a:p>
            <a:pPr>
              <a:buNone/>
            </a:pPr>
            <a:r>
              <a:rPr lang="en-US" dirty="0" smtClean="0"/>
              <a:t>		throw </a:t>
            </a:r>
            <a:r>
              <a:rPr lang="en-US" dirty="0" err="1" smtClean="0"/>
              <a:t>myexception</a:t>
            </a:r>
            <a:r>
              <a:rPr lang="en-US" dirty="0" smtClean="0"/>
              <a:t>();</a:t>
            </a:r>
          </a:p>
          <a:p>
            <a:pPr>
              <a:buNone/>
            </a:pPr>
            <a:r>
              <a:rPr lang="en-US" dirty="0" smtClean="0"/>
              <a:t>	return a/b;</a:t>
            </a:r>
          </a:p>
          <a:p>
            <a:pPr>
              <a:buNone/>
            </a:pPr>
            <a:r>
              <a:rPr lang="en-US" dirty="0" smtClean="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IN" dirty="0" err="1" smtClean="0"/>
              <a:t>Int</a:t>
            </a:r>
            <a:r>
              <a:rPr lang="en-IN" dirty="0" smtClean="0"/>
              <a:t> division(</a:t>
            </a:r>
            <a:r>
              <a:rPr lang="en-IN" dirty="0" err="1" smtClean="0"/>
              <a:t>int</a:t>
            </a:r>
            <a:r>
              <a:rPr lang="en-IN" dirty="0" smtClean="0"/>
              <a:t> </a:t>
            </a:r>
            <a:r>
              <a:rPr lang="en-IN" dirty="0" err="1" smtClean="0"/>
              <a:t>x,int</a:t>
            </a:r>
            <a:r>
              <a:rPr lang="en-IN" dirty="0" smtClean="0"/>
              <a:t> y)throw()</a:t>
            </a:r>
          </a:p>
          <a:p>
            <a:pPr>
              <a:buNone/>
            </a:pPr>
            <a:r>
              <a:rPr lang="en-IN" dirty="0" smtClean="0"/>
              <a:t>{</a:t>
            </a:r>
          </a:p>
          <a:p>
            <a:pPr>
              <a:buNone/>
            </a:pPr>
            <a:r>
              <a:rPr lang="en-IN" dirty="0" smtClean="0"/>
              <a:t>Return x/y;</a:t>
            </a:r>
          </a:p>
          <a:p>
            <a:pPr>
              <a:buNone/>
            </a:pPr>
            <a:r>
              <a:rPr lang="en-IN" dirty="0" smtClean="0"/>
              <a:t>}</a:t>
            </a:r>
          </a:p>
          <a:p>
            <a:pPr>
              <a:buNone/>
            </a:pPr>
            <a:r>
              <a:rPr lang="en-IN" dirty="0" err="1" smtClean="0"/>
              <a:t>Int</a:t>
            </a:r>
            <a:r>
              <a:rPr lang="en-IN" dirty="0" smtClean="0"/>
              <a:t> main()</a:t>
            </a:r>
          </a:p>
          <a:p>
            <a:pPr>
              <a:buNone/>
            </a:pPr>
            <a:r>
              <a:rPr lang="en-IN" dirty="0" smtClean="0"/>
              <a:t>{</a:t>
            </a:r>
          </a:p>
          <a:p>
            <a:pPr>
              <a:buNone/>
            </a:pPr>
            <a:r>
              <a:rPr lang="en-IN" dirty="0" err="1" smtClean="0"/>
              <a:t>Int</a:t>
            </a:r>
            <a:r>
              <a:rPr lang="en-IN" dirty="0" smtClean="0"/>
              <a:t> x=10,y=5,z;</a:t>
            </a:r>
          </a:p>
          <a:p>
            <a:pPr>
              <a:buNone/>
            </a:pPr>
            <a:r>
              <a:rPr lang="en-IN" dirty="0" smtClean="0"/>
              <a:t>Z=division(</a:t>
            </a:r>
            <a:r>
              <a:rPr lang="en-IN" dirty="0" err="1" smtClean="0"/>
              <a:t>x,y</a:t>
            </a:r>
            <a:r>
              <a:rPr lang="en-IN" dirty="0" smtClean="0"/>
              <a:t>)</a:t>
            </a:r>
          </a:p>
          <a:p>
            <a:pPr>
              <a:buNone/>
            </a:pPr>
            <a:r>
              <a:rPr lang="en-IN" dirty="0" err="1" smtClean="0"/>
              <a:t>Cout</a:t>
            </a:r>
            <a:r>
              <a:rPr lang="en-IN" dirty="0" smtClean="0"/>
              <a:t>&lt;&lt;z;</a:t>
            </a:r>
          </a:p>
          <a:p>
            <a:pPr>
              <a:buNone/>
            </a:pPr>
            <a:r>
              <a:rPr lang="en-IN" dirty="0" smtClean="0"/>
              <a: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7.PNG"/>
          <p:cNvPicPr>
            <a:picLocks noGrp="1" noChangeAspect="1"/>
          </p:cNvPicPr>
          <p:nvPr>
            <p:ph idx="1"/>
          </p:nvPr>
        </p:nvPicPr>
        <p:blipFill>
          <a:blip r:embed="rId2"/>
          <a:stretch>
            <a:fillRect/>
          </a:stretch>
        </p:blipFill>
        <p:spPr>
          <a:xfrm>
            <a:off x="457200" y="642919"/>
            <a:ext cx="8229600" cy="474371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Multiple Catch Statements</a:t>
            </a:r>
          </a:p>
        </p:txBody>
      </p:sp>
      <p:sp>
        <p:nvSpPr>
          <p:cNvPr id="3" name="Content Placeholder 2"/>
          <p:cNvSpPr>
            <a:spLocks noGrp="1"/>
          </p:cNvSpPr>
          <p:nvPr>
            <p:ph idx="1"/>
          </p:nvPr>
        </p:nvSpPr>
        <p:spPr/>
        <p:txBody>
          <a:bodyPr/>
          <a:lstStyle/>
          <a:p>
            <a:r>
              <a:rPr lang="en-US" dirty="0"/>
              <a:t>A </a:t>
            </a:r>
            <a:r>
              <a:rPr lang="en-US" b="1" dirty="0"/>
              <a:t>single try statement</a:t>
            </a:r>
            <a:r>
              <a:rPr lang="en-US" dirty="0"/>
              <a:t> can have multiple catch statements. Execution of particular catch block depends on the type of exception thrown by the throw keyword. If throw keyword send exception of integer type, catch block with integer parameter will get execute.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Why </a:t>
            </a:r>
            <a:r>
              <a:rPr lang="en-US" b="1" i="1" dirty="0" smtClean="0"/>
              <a:t>multiple catch  </a:t>
            </a:r>
            <a:r>
              <a:rPr lang="en-US" b="1" i="1" dirty="0"/>
              <a:t>blocks are useful?</a:t>
            </a:r>
            <a:br>
              <a:rPr lang="en-US" b="1" i="1" dirty="0"/>
            </a:br>
            <a:endParaRPr lang="en-US" dirty="0"/>
          </a:p>
        </p:txBody>
      </p:sp>
      <p:sp>
        <p:nvSpPr>
          <p:cNvPr id="3" name="Content Placeholder 2"/>
          <p:cNvSpPr>
            <a:spLocks noGrp="1"/>
          </p:cNvSpPr>
          <p:nvPr>
            <p:ph idx="1"/>
          </p:nvPr>
        </p:nvSpPr>
        <p:spPr/>
        <p:txBody>
          <a:bodyPr/>
          <a:lstStyle/>
          <a:p>
            <a:r>
              <a:rPr lang="en-US" dirty="0"/>
              <a:t>Multiple catch blocks are used when we have to catch a specific type of exception out of many possible type of exceptions i.e. an exception of type </a:t>
            </a:r>
            <a:r>
              <a:rPr lang="en-US" i="1" dirty="0"/>
              <a:t>char</a:t>
            </a:r>
            <a:r>
              <a:rPr lang="en-US" dirty="0"/>
              <a:t> or </a:t>
            </a:r>
            <a:r>
              <a:rPr lang="en-US" i="1" dirty="0" err="1"/>
              <a:t>int</a:t>
            </a:r>
            <a:r>
              <a:rPr lang="en-US" dirty="0"/>
              <a:t> or </a:t>
            </a:r>
            <a:r>
              <a:rPr lang="en-US" i="1" dirty="0"/>
              <a:t>short</a:t>
            </a:r>
            <a:r>
              <a:rPr lang="en-US" dirty="0"/>
              <a:t> or </a:t>
            </a:r>
            <a:r>
              <a:rPr lang="en-US" i="1" dirty="0"/>
              <a:t>long</a:t>
            </a:r>
            <a:r>
              <a:rPr lang="en-US" dirty="0"/>
              <a:t> etc.</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6.PNG"/>
          <p:cNvPicPr>
            <a:picLocks noGrp="1" noChangeAspect="1"/>
          </p:cNvPicPr>
          <p:nvPr>
            <p:ph idx="1"/>
          </p:nvPr>
        </p:nvPicPr>
        <p:blipFill>
          <a:blip r:embed="rId2"/>
          <a:stretch>
            <a:fillRect/>
          </a:stretch>
        </p:blipFill>
        <p:spPr>
          <a:xfrm>
            <a:off x="642910" y="642918"/>
            <a:ext cx="8001056" cy="5786478"/>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571480"/>
            <a:ext cx="8229600" cy="5554683"/>
          </a:xfrm>
        </p:spPr>
        <p:txBody>
          <a:bodyPr>
            <a:normAutofit fontScale="55000" lnSpcReduction="20000"/>
          </a:bodyPr>
          <a:lstStyle/>
          <a:p>
            <a:r>
              <a:rPr lang="en-US" dirty="0"/>
              <a:t>In this code, we have three catch blocks associated with one try block. At the runtime, compiler finds a </a:t>
            </a:r>
            <a:r>
              <a:rPr lang="en-US" i="1" dirty="0"/>
              <a:t>division-by-zero</a:t>
            </a:r>
            <a:r>
              <a:rPr lang="en-US" dirty="0"/>
              <a:t> problem, hence an exception of type </a:t>
            </a:r>
            <a:r>
              <a:rPr lang="en-US" b="1" dirty="0" err="1"/>
              <a:t>int</a:t>
            </a:r>
            <a:r>
              <a:rPr lang="en-US" dirty="0"/>
              <a:t> is thrown when a statement enclosed within the </a:t>
            </a:r>
            <a:r>
              <a:rPr lang="en-US" b="1" dirty="0"/>
              <a:t>try block</a:t>
            </a:r>
            <a:r>
              <a:rPr lang="en-US" dirty="0"/>
              <a:t> is executed.</a:t>
            </a:r>
            <a:r>
              <a:rPr lang="en-US" dirty="0" smtClean="0"/>
              <a:t/>
            </a:r>
            <a:br>
              <a:rPr lang="en-US" dirty="0" smtClean="0"/>
            </a:br>
            <a:r>
              <a:rPr lang="en-US" dirty="0" smtClean="0"/>
              <a:t/>
            </a:r>
            <a:br>
              <a:rPr lang="en-US" dirty="0" smtClean="0"/>
            </a:br>
            <a:r>
              <a:rPr lang="en-US" dirty="0"/>
              <a:t>This exception type is matched with the declared exception type in every catch-block(matching starts with the first catch block).</a:t>
            </a:r>
            <a:r>
              <a:rPr lang="en-US" dirty="0" smtClean="0"/>
              <a:t/>
            </a:r>
            <a:br>
              <a:rPr lang="en-US" dirty="0" smtClean="0"/>
            </a:br>
            <a:r>
              <a:rPr lang="en-US" dirty="0" smtClean="0"/>
              <a:t/>
            </a:r>
            <a:br>
              <a:rPr lang="en-US" dirty="0" smtClean="0"/>
            </a:br>
            <a:r>
              <a:rPr lang="en-US" dirty="0" smtClean="0"/>
              <a:t/>
            </a:r>
            <a:br>
              <a:rPr lang="en-US" dirty="0" smtClean="0"/>
            </a:br>
            <a:r>
              <a:rPr lang="en-US" dirty="0"/>
              <a:t>The catch block that matches with type of exception thrown is executed, while the rest of catch blocks are skipped. Let's see how -The first catch block has declared an exception of type </a:t>
            </a:r>
            <a:r>
              <a:rPr lang="en-US" b="1" dirty="0"/>
              <a:t>char</a:t>
            </a:r>
            <a:r>
              <a:rPr lang="en-US" dirty="0"/>
              <a:t>, which doesn't match with the exception </a:t>
            </a:r>
            <a:r>
              <a:rPr lang="en-US" b="1" dirty="0" err="1"/>
              <a:t>int</a:t>
            </a:r>
            <a:r>
              <a:rPr lang="en-US" dirty="0"/>
              <a:t> thrown by the try block, hence this catch-block is not executed.</a:t>
            </a:r>
          </a:p>
          <a:p>
            <a:r>
              <a:rPr lang="en-US" dirty="0"/>
              <a:t/>
            </a:r>
            <a:br>
              <a:rPr lang="en-US" dirty="0"/>
            </a:br>
            <a:r>
              <a:rPr lang="en-US" dirty="0"/>
              <a:t>The second catch block declared with an </a:t>
            </a:r>
            <a:r>
              <a:rPr lang="en-US" b="1" dirty="0" err="1"/>
              <a:t>int</a:t>
            </a:r>
            <a:r>
              <a:rPr lang="en-US" dirty="0"/>
              <a:t> matches with the exception </a:t>
            </a:r>
            <a:r>
              <a:rPr lang="en-US" b="1" dirty="0" err="1"/>
              <a:t>int</a:t>
            </a:r>
            <a:r>
              <a:rPr lang="en-US" dirty="0"/>
              <a:t> thrown by the try block and hence second catch block will be executed.</a:t>
            </a:r>
          </a:p>
          <a:p>
            <a:r>
              <a:rPr lang="en-US" dirty="0"/>
              <a:t/>
            </a:r>
            <a:br>
              <a:rPr lang="en-US" dirty="0"/>
            </a:br>
            <a:r>
              <a:rPr lang="en-US" dirty="0"/>
              <a:t>As, we have already found the matching catch block, hence, the third catch block with declared exception of type </a:t>
            </a:r>
            <a:r>
              <a:rPr lang="en-US" b="1" dirty="0"/>
              <a:t>short</a:t>
            </a:r>
            <a:r>
              <a:rPr lang="en-US" dirty="0"/>
              <a:t> is skipped, not checked and not executed.</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C++ provides three keywords to support exception handling.</a:t>
            </a:r>
          </a:p>
          <a:p>
            <a:r>
              <a:rPr lang="en-US" b="1" dirty="0"/>
              <a:t>Try :</a:t>
            </a:r>
            <a:r>
              <a:rPr lang="en-US" dirty="0"/>
              <a:t> The try block contain statements which may generate exceptions.</a:t>
            </a:r>
          </a:p>
          <a:p>
            <a:r>
              <a:rPr lang="en-US" b="1" dirty="0"/>
              <a:t>Throw :</a:t>
            </a:r>
            <a:r>
              <a:rPr lang="en-US" dirty="0"/>
              <a:t> When an exception occur in try block, it is thrown to the catch block using throw keyword.</a:t>
            </a:r>
          </a:p>
          <a:p>
            <a:r>
              <a:rPr lang="en-US" b="1" dirty="0"/>
              <a:t>Catch :</a:t>
            </a:r>
            <a:r>
              <a:rPr lang="en-US" dirty="0"/>
              <a:t>The catch block defines the action to be taken, when an exception occur.</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PNG"/>
          <p:cNvPicPr>
            <a:picLocks noGrp="1" noChangeAspect="1"/>
          </p:cNvPicPr>
          <p:nvPr>
            <p:ph idx="1"/>
          </p:nvPr>
        </p:nvPicPr>
        <p:blipFill>
          <a:blip r:embed="rId2"/>
          <a:stretch>
            <a:fillRect/>
          </a:stretch>
        </p:blipFill>
        <p:spPr>
          <a:xfrm>
            <a:off x="930896" y="571480"/>
            <a:ext cx="7282207" cy="5554683"/>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Catch All Exceptions</a:t>
            </a:r>
          </a:p>
        </p:txBody>
      </p:sp>
      <p:sp>
        <p:nvSpPr>
          <p:cNvPr id="3" name="Content Placeholder 2"/>
          <p:cNvSpPr>
            <a:spLocks noGrp="1"/>
          </p:cNvSpPr>
          <p:nvPr>
            <p:ph idx="1"/>
          </p:nvPr>
        </p:nvSpPr>
        <p:spPr/>
        <p:txBody>
          <a:bodyPr/>
          <a:lstStyle/>
          <a:p>
            <a:r>
              <a:rPr lang="en-US" dirty="0"/>
              <a:t>If an exception occur of long type, no catch block will get execute and abnormal program termination will occur. To avoid this, We can use the catch statement with three dots as parameter (...) so that it can handle all types of exceptions.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could declare a catch block which catches all types of exceptions, irrespective of their types. In such catch block, instead of declaring the type of exception it can catch, we are going to use three dots(...) within its parenthesis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7.PNG"/>
          <p:cNvPicPr>
            <a:picLocks noGrp="1" noChangeAspect="1"/>
          </p:cNvPicPr>
          <p:nvPr>
            <p:ph idx="1"/>
          </p:nvPr>
        </p:nvPicPr>
        <p:blipFill>
          <a:blip r:embed="rId2"/>
          <a:stretch>
            <a:fillRect/>
          </a:stretch>
        </p:blipFill>
        <p:spPr>
          <a:xfrm>
            <a:off x="357158" y="714356"/>
            <a:ext cx="8143900" cy="4577699"/>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4.PNG"/>
          <p:cNvPicPr>
            <a:picLocks noGrp="1" noChangeAspect="1"/>
          </p:cNvPicPr>
          <p:nvPr>
            <p:ph idx="1"/>
          </p:nvPr>
        </p:nvPicPr>
        <p:blipFill>
          <a:blip r:embed="rId2"/>
          <a:stretch>
            <a:fillRect/>
          </a:stretch>
        </p:blipFill>
        <p:spPr>
          <a:xfrm>
            <a:off x="1207217" y="500042"/>
            <a:ext cx="6729566" cy="5626121"/>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8.PNG"/>
          <p:cNvPicPr>
            <a:picLocks noGrp="1" noChangeAspect="1"/>
          </p:cNvPicPr>
          <p:nvPr>
            <p:ph idx="1"/>
          </p:nvPr>
        </p:nvPicPr>
        <p:blipFill>
          <a:blip r:embed="rId2"/>
          <a:stretch>
            <a:fillRect/>
          </a:stretch>
        </p:blipFill>
        <p:spPr>
          <a:xfrm>
            <a:off x="928662" y="357166"/>
            <a:ext cx="7572428" cy="5768997"/>
          </a:xfr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8.PNG"/>
          <p:cNvPicPr>
            <a:picLocks noGrp="1" noChangeAspect="1"/>
          </p:cNvPicPr>
          <p:nvPr>
            <p:ph idx="1"/>
          </p:nvPr>
        </p:nvPicPr>
        <p:blipFill>
          <a:blip r:embed="rId2"/>
          <a:stretch>
            <a:fillRect/>
          </a:stretch>
        </p:blipFill>
        <p:spPr>
          <a:xfrm>
            <a:off x="457200" y="500042"/>
            <a:ext cx="8229600" cy="4927259"/>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Nested try block in exception handling</a:t>
            </a:r>
            <a:endParaRPr lang="en-US" dirty="0"/>
          </a:p>
        </p:txBody>
      </p:sp>
      <p:pic>
        <p:nvPicPr>
          <p:cNvPr id="4" name="Content Placeholder 3" descr="22.PNG"/>
          <p:cNvPicPr>
            <a:picLocks noGrp="1" noChangeAspect="1"/>
          </p:cNvPicPr>
          <p:nvPr>
            <p:ph idx="1"/>
          </p:nvPr>
        </p:nvPicPr>
        <p:blipFill>
          <a:blip r:embed="rId2"/>
          <a:stretch>
            <a:fillRect/>
          </a:stretch>
        </p:blipFill>
        <p:spPr>
          <a:xfrm>
            <a:off x="928662" y="1357298"/>
            <a:ext cx="7858179" cy="4714907"/>
          </a:xfr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Syntax of </a:t>
            </a:r>
            <a:r>
              <a:rPr lang="en-US" b="1" dirty="0" smtClean="0"/>
              <a:t>re throwing </a:t>
            </a:r>
            <a:r>
              <a:rPr lang="en-US" b="1" dirty="0"/>
              <a:t>exceptions</a:t>
            </a:r>
            <a:br>
              <a:rPr lang="en-US" b="1" dirty="0"/>
            </a:br>
            <a:endParaRPr lang="en-US" dirty="0"/>
          </a:p>
        </p:txBody>
      </p:sp>
      <p:pic>
        <p:nvPicPr>
          <p:cNvPr id="4" name="Content Placeholder 3" descr="2.png"/>
          <p:cNvPicPr>
            <a:picLocks noGrp="1" noChangeAspect="1"/>
          </p:cNvPicPr>
          <p:nvPr>
            <p:ph idx="1"/>
          </p:nvPr>
        </p:nvPicPr>
        <p:blipFill>
          <a:blip r:embed="rId2"/>
          <a:stretch>
            <a:fillRect/>
          </a:stretch>
        </p:blipFill>
        <p:spPr>
          <a:xfrm>
            <a:off x="2961621" y="1600200"/>
            <a:ext cx="3220758" cy="4525963"/>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Rethrowing</a:t>
            </a:r>
            <a:r>
              <a:rPr lang="en-US" b="1" dirty="0"/>
              <a:t> Exceptions</a:t>
            </a:r>
            <a:br>
              <a:rPr lang="en-US" b="1" dirty="0"/>
            </a:br>
            <a:endParaRPr lang="en-US" dirty="0"/>
          </a:p>
        </p:txBody>
      </p:sp>
      <p:sp>
        <p:nvSpPr>
          <p:cNvPr id="3" name="Content Placeholder 2"/>
          <p:cNvSpPr>
            <a:spLocks noGrp="1"/>
          </p:cNvSpPr>
          <p:nvPr>
            <p:ph idx="1"/>
          </p:nvPr>
        </p:nvSpPr>
        <p:spPr/>
        <p:txBody>
          <a:bodyPr/>
          <a:lstStyle/>
          <a:p>
            <a:pPr>
              <a:buNone/>
            </a:pPr>
            <a:r>
              <a:rPr lang="en-US" dirty="0" err="1"/>
              <a:t>Rethrowing</a:t>
            </a:r>
            <a:r>
              <a:rPr lang="en-US" dirty="0"/>
              <a:t> exception is possible, where we have an inner and outer try-catch statements (Nested try-catch). An exception to be thrown from inner catch block to outer catch block is called </a:t>
            </a:r>
            <a:r>
              <a:rPr lang="en-US" dirty="0" err="1"/>
              <a:t>rethrowing</a:t>
            </a:r>
            <a:r>
              <a:rPr lang="en-US" dirty="0"/>
              <a:t> exception.</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t>
            </a:r>
            <a:r>
              <a:rPr lang="en-US" dirty="0"/>
              <a:t>general form of try-catch block in </a:t>
            </a:r>
            <a:r>
              <a:rPr lang="en-US" dirty="0" err="1"/>
              <a:t>c++</a:t>
            </a:r>
            <a:r>
              <a:rPr lang="en-US" dirty="0"/>
              <a:t>.</a:t>
            </a:r>
          </a:p>
        </p:txBody>
      </p:sp>
      <p:pic>
        <p:nvPicPr>
          <p:cNvPr id="4" name="Content Placeholder 3" descr="1.PNG"/>
          <p:cNvPicPr>
            <a:picLocks noGrp="1" noChangeAspect="1"/>
          </p:cNvPicPr>
          <p:nvPr>
            <p:ph idx="1"/>
          </p:nvPr>
        </p:nvPicPr>
        <p:blipFill>
          <a:blip r:embed="rId2"/>
          <a:stretch>
            <a:fillRect/>
          </a:stretch>
        </p:blipFill>
        <p:spPr>
          <a:xfrm>
            <a:off x="1577080" y="1571612"/>
            <a:ext cx="5989839" cy="3830943"/>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20.PNG"/>
          <p:cNvPicPr>
            <a:picLocks noGrp="1" noChangeAspect="1"/>
          </p:cNvPicPr>
          <p:nvPr>
            <p:ph idx="1"/>
          </p:nvPr>
        </p:nvPicPr>
        <p:blipFill>
          <a:blip r:embed="rId2"/>
          <a:stretch>
            <a:fillRect/>
          </a:stretch>
        </p:blipFill>
        <p:spPr>
          <a:xfrm>
            <a:off x="457200" y="642918"/>
            <a:ext cx="8229600" cy="4734292"/>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21.PNG"/>
          <p:cNvPicPr>
            <a:picLocks noGrp="1" noChangeAspect="1"/>
          </p:cNvPicPr>
          <p:nvPr>
            <p:ph idx="1"/>
          </p:nvPr>
        </p:nvPicPr>
        <p:blipFill>
          <a:blip r:embed="rId2"/>
          <a:stretch>
            <a:fillRect/>
          </a:stretch>
        </p:blipFill>
        <p:spPr>
          <a:xfrm>
            <a:off x="457200" y="857232"/>
            <a:ext cx="8229600" cy="4577191"/>
          </a:xfr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Restricting Exceptions</a:t>
            </a:r>
            <a:br>
              <a:rPr lang="en-US" b="1" dirty="0"/>
            </a:br>
            <a:endParaRPr lang="en-US" dirty="0"/>
          </a:p>
        </p:txBody>
      </p:sp>
      <p:sp>
        <p:nvSpPr>
          <p:cNvPr id="3" name="Content Placeholder 2"/>
          <p:cNvSpPr>
            <a:spLocks noGrp="1"/>
          </p:cNvSpPr>
          <p:nvPr>
            <p:ph idx="1"/>
          </p:nvPr>
        </p:nvSpPr>
        <p:spPr/>
        <p:txBody>
          <a:bodyPr/>
          <a:lstStyle/>
          <a:p>
            <a:r>
              <a:rPr lang="en-US" dirty="0"/>
              <a:t>We can restrict the type of exception to be thrown, from a function to its calling statement, by adding throw keyword to a function definition</a:t>
            </a:r>
            <a:r>
              <a:rPr lang="en-US" dirty="0" smtClean="0"/>
              <a:t>.</a:t>
            </a:r>
          </a:p>
          <a:p>
            <a:r>
              <a:rPr lang="en-IN" dirty="0" err="1" smtClean="0"/>
              <a:t>Returntype</a:t>
            </a:r>
            <a:r>
              <a:rPr lang="en-IN" dirty="0" smtClean="0"/>
              <a:t> </a:t>
            </a:r>
            <a:r>
              <a:rPr lang="en-IN" dirty="0" err="1" smtClean="0"/>
              <a:t>functionname</a:t>
            </a:r>
            <a:r>
              <a:rPr lang="en-IN" dirty="0" smtClean="0"/>
              <a:t>(</a:t>
            </a:r>
            <a:r>
              <a:rPr lang="en-IN" dirty="0" err="1" smtClean="0"/>
              <a:t>arglist</a:t>
            </a:r>
            <a:r>
              <a:rPr lang="en-IN" smtClean="0"/>
              <a:t>) throw()</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Exception specification</a:t>
            </a:r>
            <a:br>
              <a:rPr lang="en-US" b="1" dirty="0" smtClean="0"/>
            </a:b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 A </a:t>
            </a:r>
            <a:r>
              <a:rPr lang="en-US" i="1" dirty="0" smtClean="0"/>
              <a:t>dynamic exception specification</a:t>
            </a:r>
            <a:r>
              <a:rPr lang="en-US" dirty="0" smtClean="0"/>
              <a:t> follows the declaration of a function, appending a throw </a:t>
            </a:r>
            <a:r>
              <a:rPr lang="en-US" dirty="0" err="1" smtClean="0"/>
              <a:t>specifier</a:t>
            </a:r>
            <a:r>
              <a:rPr lang="en-US" dirty="0" smtClean="0"/>
              <a:t> to it. For example:</a:t>
            </a:r>
            <a:br>
              <a:rPr lang="en-US" dirty="0" smtClean="0"/>
            </a:br>
            <a:r>
              <a:rPr lang="en-US" dirty="0" smtClean="0"/>
              <a:t/>
            </a:r>
            <a:br>
              <a:rPr lang="en-US" dirty="0" smtClean="0"/>
            </a:br>
            <a:r>
              <a:rPr lang="en-US" dirty="0" smtClean="0"/>
              <a:t> double </a:t>
            </a:r>
            <a:r>
              <a:rPr lang="en-US" dirty="0" err="1" smtClean="0"/>
              <a:t>myfunction</a:t>
            </a:r>
            <a:r>
              <a:rPr lang="en-US" dirty="0" smtClean="0"/>
              <a:t> (char </a:t>
            </a:r>
            <a:r>
              <a:rPr lang="en-US" dirty="0" err="1" smtClean="0"/>
              <a:t>param</a:t>
            </a:r>
            <a:r>
              <a:rPr lang="en-US" dirty="0" smtClean="0"/>
              <a:t>) throw (</a:t>
            </a:r>
            <a:r>
              <a:rPr lang="en-US" dirty="0" err="1" smtClean="0"/>
              <a:t>int</a:t>
            </a:r>
            <a:r>
              <a:rPr lang="en-US" dirty="0" smtClean="0"/>
              <a:t>);</a:t>
            </a:r>
          </a:p>
          <a:p>
            <a:r>
              <a:rPr lang="en-US" dirty="0" smtClean="0"/>
              <a:t/>
            </a:r>
            <a:br>
              <a:rPr lang="en-US" dirty="0" smtClean="0"/>
            </a:br>
            <a:r>
              <a:rPr lang="en-US" dirty="0" smtClean="0"/>
              <a:t/>
            </a:r>
            <a:br>
              <a:rPr lang="en-US" dirty="0" smtClean="0"/>
            </a:br>
            <a:r>
              <a:rPr lang="en-US" dirty="0" smtClean="0"/>
              <a:t>This declares a function called </a:t>
            </a:r>
            <a:r>
              <a:rPr lang="en-US" dirty="0" err="1" smtClean="0"/>
              <a:t>myfunction</a:t>
            </a:r>
            <a:r>
              <a:rPr lang="en-US" dirty="0" smtClean="0"/>
              <a:t>, which takes one argument of type char and returns a value of type double. If this function throws an exception of some type other than </a:t>
            </a:r>
            <a:r>
              <a:rPr lang="en-US" dirty="0" err="1" smtClean="0"/>
              <a:t>int</a:t>
            </a:r>
            <a:r>
              <a:rPr lang="en-US" dirty="0" smtClean="0"/>
              <a:t>, the function calls </a:t>
            </a:r>
            <a:r>
              <a:rPr lang="en-US" dirty="0" smtClean="0">
                <a:hlinkClick r:id="rId2"/>
              </a:rPr>
              <a:t>std::unexpected</a:t>
            </a:r>
            <a:r>
              <a:rPr lang="en-US" dirty="0" smtClean="0"/>
              <a:t> instead of looking for a handler or calling </a:t>
            </a:r>
            <a:r>
              <a:rPr lang="en-US" dirty="0" smtClean="0">
                <a:hlinkClick r:id="rId3"/>
              </a:rPr>
              <a:t>std::terminate</a:t>
            </a:r>
            <a:r>
              <a:rPr lang="en-US" dirty="0" smtClean="0"/>
              <a:t>.</a:t>
            </a:r>
            <a:br>
              <a:rPr lang="en-US" dirty="0" smtClean="0"/>
            </a:br>
            <a:r>
              <a:rPr lang="en-US" dirty="0" smtClean="0"/>
              <a:t/>
            </a:r>
            <a:br>
              <a:rPr lang="en-US" dirty="0" smtClean="0"/>
            </a:br>
            <a:r>
              <a:rPr lang="en-US" dirty="0" smtClean="0"/>
              <a:t>If this throw </a:t>
            </a:r>
            <a:r>
              <a:rPr lang="en-US" dirty="0" err="1" smtClean="0"/>
              <a:t>specifier</a:t>
            </a:r>
            <a:r>
              <a:rPr lang="en-US" dirty="0" smtClean="0"/>
              <a:t> is left empty with no type, this means that </a:t>
            </a:r>
            <a:r>
              <a:rPr lang="en-US" dirty="0" smtClean="0">
                <a:hlinkClick r:id="rId2"/>
              </a:rPr>
              <a:t>std::unexpected</a:t>
            </a:r>
            <a:r>
              <a:rPr lang="en-US" dirty="0" smtClean="0"/>
              <a:t> is called for any exception. Functions with no throw </a:t>
            </a:r>
            <a:r>
              <a:rPr lang="en-US" dirty="0" err="1" smtClean="0"/>
              <a:t>specifier</a:t>
            </a:r>
            <a:r>
              <a:rPr lang="en-US" dirty="0" smtClean="0"/>
              <a:t> (regular functions) never call </a:t>
            </a:r>
            <a:r>
              <a:rPr lang="en-US" dirty="0" smtClean="0">
                <a:hlinkClick r:id="rId2"/>
              </a:rPr>
              <a:t>std::unexpected</a:t>
            </a:r>
            <a:r>
              <a:rPr lang="en-US" dirty="0" smtClean="0"/>
              <a:t>, but follow the normal path of looking for their exception handler.</a:t>
            </a:r>
            <a:br>
              <a:rPr lang="en-US" dirty="0" smtClean="0"/>
            </a:br>
            <a:r>
              <a:rPr lang="en-US" dirty="0" smtClean="0"/>
              <a:t/>
            </a:r>
            <a:br>
              <a:rPr lang="en-US" dirty="0" smtClean="0"/>
            </a:br>
            <a:r>
              <a:rPr lang="en-US" dirty="0" smtClean="0"/>
              <a:t>1</a:t>
            </a:r>
            <a:br>
              <a:rPr lang="en-US" dirty="0" smtClean="0"/>
            </a:br>
            <a:r>
              <a:rPr lang="en-US" dirty="0" smtClean="0"/>
              <a:t>2</a:t>
            </a:r>
            <a:br>
              <a:rPr lang="en-US" dirty="0" smtClean="0"/>
            </a:br>
            <a:r>
              <a:rPr lang="en-US" dirty="0" err="1" smtClean="0"/>
              <a:t>int</a:t>
            </a:r>
            <a:r>
              <a:rPr lang="en-US" dirty="0" smtClean="0"/>
              <a:t> </a:t>
            </a:r>
            <a:r>
              <a:rPr lang="en-US" dirty="0" err="1" smtClean="0"/>
              <a:t>myfunction</a:t>
            </a:r>
            <a:r>
              <a:rPr lang="en-US" dirty="0" smtClean="0"/>
              <a:t> (</a:t>
            </a:r>
            <a:r>
              <a:rPr lang="en-US" dirty="0" err="1" smtClean="0"/>
              <a:t>int</a:t>
            </a:r>
            <a:r>
              <a:rPr lang="en-US" dirty="0" smtClean="0"/>
              <a:t> </a:t>
            </a:r>
            <a:r>
              <a:rPr lang="en-US" dirty="0" err="1" smtClean="0"/>
              <a:t>param</a:t>
            </a:r>
            <a:r>
              <a:rPr lang="en-US" dirty="0" smtClean="0"/>
              <a:t>) throw(); // all exceptions call unexpected </a:t>
            </a:r>
            <a:r>
              <a:rPr lang="en-US" dirty="0" err="1" smtClean="0"/>
              <a:t>int</a:t>
            </a:r>
            <a:r>
              <a:rPr lang="en-US" dirty="0" smtClean="0"/>
              <a:t> </a:t>
            </a:r>
            <a:r>
              <a:rPr lang="en-US" dirty="0" err="1" smtClean="0"/>
              <a:t>myfunction</a:t>
            </a:r>
            <a:r>
              <a:rPr lang="en-US" dirty="0" smtClean="0"/>
              <a:t> (</a:t>
            </a:r>
            <a:r>
              <a:rPr lang="en-US" dirty="0" err="1" smtClean="0"/>
              <a:t>int</a:t>
            </a:r>
            <a:r>
              <a:rPr lang="en-US" dirty="0" smtClean="0"/>
              <a:t> </a:t>
            </a:r>
            <a:r>
              <a:rPr lang="en-US" dirty="0" err="1" smtClean="0"/>
              <a:t>param</a:t>
            </a:r>
            <a:r>
              <a:rPr lang="en-US" dirty="0" smtClean="0"/>
              <a:t>); // normal exception handling </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Stack unwinding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When we call some functions, it stores the address into call stack, and after coming back from the functions, pops out the address to start the work where it was left of.</a:t>
            </a:r>
          </a:p>
          <a:p>
            <a:r>
              <a:rPr lang="en-US" dirty="0" smtClean="0"/>
              <a:t>The stack unwinding is a process where the function call stack entries are removed at runtime. To remove stack elements, we can use exceptions. If an exception is thrown from the inner function, then all of the entries of the stack is removed, and return to the main invoker function</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37.png"/>
          <p:cNvPicPr>
            <a:picLocks noGrp="1" noChangeAspect="1"/>
          </p:cNvPicPr>
          <p:nvPr>
            <p:ph idx="1"/>
          </p:nvPr>
        </p:nvPicPr>
        <p:blipFill>
          <a:blip r:embed="rId2"/>
          <a:stretch>
            <a:fillRect/>
          </a:stretch>
        </p:blipFill>
        <p:spPr>
          <a:xfrm>
            <a:off x="1071538" y="642918"/>
            <a:ext cx="7143799" cy="5483245"/>
          </a:xfr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36.PNG"/>
          <p:cNvPicPr>
            <a:picLocks noGrp="1" noChangeAspect="1"/>
          </p:cNvPicPr>
          <p:nvPr>
            <p:ph idx="1"/>
          </p:nvPr>
        </p:nvPicPr>
        <p:blipFill>
          <a:blip r:embed="rId2"/>
          <a:stretch>
            <a:fillRect/>
          </a:stretch>
        </p:blipFill>
        <p:spPr>
          <a:xfrm>
            <a:off x="457200" y="500042"/>
            <a:ext cx="8229600" cy="4920691"/>
          </a:xfr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40.PNG"/>
          <p:cNvPicPr>
            <a:picLocks noGrp="1" noChangeAspect="1"/>
          </p:cNvPicPr>
          <p:nvPr>
            <p:ph idx="1"/>
          </p:nvPr>
        </p:nvPicPr>
        <p:blipFill>
          <a:blip r:embed="rId2"/>
          <a:stretch>
            <a:fillRect/>
          </a:stretch>
        </p:blipFill>
        <p:spPr>
          <a:xfrm>
            <a:off x="1592321" y="2091378"/>
            <a:ext cx="5959357" cy="3543607"/>
          </a:xfr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41.PNG"/>
          <p:cNvPicPr>
            <a:picLocks noGrp="1" noChangeAspect="1"/>
          </p:cNvPicPr>
          <p:nvPr>
            <p:ph idx="1"/>
          </p:nvPr>
        </p:nvPicPr>
        <p:blipFill>
          <a:blip r:embed="rId2"/>
          <a:stretch>
            <a:fillRect/>
          </a:stretch>
        </p:blipFill>
        <p:spPr>
          <a:xfrm>
            <a:off x="1504684" y="2041843"/>
            <a:ext cx="6134632" cy="3642676"/>
          </a:xfr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42.PNG"/>
          <p:cNvPicPr>
            <a:picLocks noGrp="1" noChangeAspect="1"/>
          </p:cNvPicPr>
          <p:nvPr>
            <p:ph idx="1"/>
          </p:nvPr>
        </p:nvPicPr>
        <p:blipFill>
          <a:blip r:embed="rId2"/>
          <a:stretch>
            <a:fillRect/>
          </a:stretch>
        </p:blipFill>
        <p:spPr>
          <a:xfrm>
            <a:off x="1767597" y="2156153"/>
            <a:ext cx="5608806" cy="3414056"/>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All about throw</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err="1" smtClean="0"/>
              <a:t>int</a:t>
            </a:r>
            <a:r>
              <a:rPr lang="en-US" dirty="0" smtClean="0"/>
              <a:t> division(</a:t>
            </a:r>
            <a:r>
              <a:rPr lang="en-US" dirty="0" err="1" smtClean="0"/>
              <a:t>int</a:t>
            </a:r>
            <a:r>
              <a:rPr lang="en-US" dirty="0" smtClean="0"/>
              <a:t> </a:t>
            </a:r>
            <a:r>
              <a:rPr lang="en-US" dirty="0" err="1" smtClean="0"/>
              <a:t>x,int</a:t>
            </a:r>
            <a:r>
              <a:rPr lang="en-US" dirty="0" smtClean="0"/>
              <a:t> y)</a:t>
            </a:r>
          </a:p>
          <a:p>
            <a:pPr>
              <a:buNone/>
            </a:pPr>
            <a:r>
              <a:rPr lang="en-US" dirty="0" smtClean="0"/>
              <a:t>{</a:t>
            </a:r>
          </a:p>
          <a:p>
            <a:pPr>
              <a:buNone/>
            </a:pPr>
            <a:r>
              <a:rPr lang="en-US" dirty="0" smtClean="0"/>
              <a:t>	if(y==0)</a:t>
            </a:r>
          </a:p>
          <a:p>
            <a:pPr>
              <a:buNone/>
            </a:pPr>
            <a:r>
              <a:rPr lang="en-US" dirty="0" smtClean="0"/>
              <a:t>	{</a:t>
            </a:r>
          </a:p>
          <a:p>
            <a:pPr>
              <a:buNone/>
            </a:pPr>
            <a:r>
              <a:rPr lang="en-US" dirty="0" smtClean="0"/>
              <a:t>		throw 1;</a:t>
            </a:r>
          </a:p>
          <a:p>
            <a:pPr>
              <a:buNone/>
            </a:pPr>
            <a:r>
              <a:rPr lang="en-US" dirty="0" smtClean="0"/>
              <a:t>		</a:t>
            </a:r>
          </a:p>
          <a:p>
            <a:pPr>
              <a:buNone/>
            </a:pPr>
            <a:r>
              <a:rPr lang="en-US" dirty="0" smtClean="0"/>
              <a:t>	}</a:t>
            </a:r>
          </a:p>
          <a:p>
            <a:pPr>
              <a:buNone/>
            </a:pPr>
            <a:r>
              <a:rPr lang="en-US" dirty="0" smtClean="0"/>
              <a:t>      return x/y;	</a:t>
            </a:r>
          </a:p>
          <a:p>
            <a:pPr>
              <a:buNone/>
            </a:pPr>
            <a:r>
              <a:rPr lang="en-US" dirty="0" smtClean="0"/>
              <a:t>}</a:t>
            </a:r>
          </a:p>
          <a:p>
            <a:pPr>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43.PNG"/>
          <p:cNvPicPr>
            <a:picLocks noGrp="1" noChangeAspect="1"/>
          </p:cNvPicPr>
          <p:nvPr>
            <p:ph idx="1"/>
          </p:nvPr>
        </p:nvPicPr>
        <p:blipFill>
          <a:blip r:embed="rId2"/>
          <a:stretch>
            <a:fillRect/>
          </a:stretch>
        </p:blipFill>
        <p:spPr>
          <a:xfrm>
            <a:off x="1432287" y="1862758"/>
            <a:ext cx="6279425" cy="4000847"/>
          </a:xfr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44.PNG"/>
          <p:cNvPicPr>
            <a:picLocks noGrp="1" noChangeAspect="1"/>
          </p:cNvPicPr>
          <p:nvPr>
            <p:ph idx="1"/>
          </p:nvPr>
        </p:nvPicPr>
        <p:blipFill>
          <a:blip r:embed="rId2"/>
          <a:stretch>
            <a:fillRect/>
          </a:stretch>
        </p:blipFill>
        <p:spPr>
          <a:xfrm>
            <a:off x="1729493" y="2392394"/>
            <a:ext cx="5685013" cy="2941575"/>
          </a:xfr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45.PNG"/>
          <p:cNvPicPr>
            <a:picLocks noGrp="1" noChangeAspect="1"/>
          </p:cNvPicPr>
          <p:nvPr>
            <p:ph idx="1"/>
          </p:nvPr>
        </p:nvPicPr>
        <p:blipFill>
          <a:blip r:embed="rId2"/>
          <a:stretch>
            <a:fillRect/>
          </a:stretch>
        </p:blipFill>
        <p:spPr>
          <a:xfrm>
            <a:off x="1390601" y="1600200"/>
            <a:ext cx="6362798" cy="4525963"/>
          </a:xfr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46.PNG"/>
          <p:cNvPicPr>
            <a:picLocks noGrp="1" noChangeAspect="1"/>
          </p:cNvPicPr>
          <p:nvPr>
            <p:ph idx="1"/>
          </p:nvPr>
        </p:nvPicPr>
        <p:blipFill>
          <a:blip r:embed="rId2"/>
          <a:stretch>
            <a:fillRect/>
          </a:stretch>
        </p:blipFill>
        <p:spPr>
          <a:xfrm>
            <a:off x="642911" y="1285860"/>
            <a:ext cx="6264822" cy="3983333"/>
          </a:xfr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pPr fontAlgn="base"/>
            <a:r>
              <a:rPr lang="en-US" dirty="0" smtClean="0"/>
              <a:t>#include &lt;</a:t>
            </a:r>
            <a:r>
              <a:rPr lang="en-US" dirty="0" err="1" smtClean="0"/>
              <a:t>iostream</a:t>
            </a:r>
            <a:r>
              <a:rPr lang="en-US" dirty="0" smtClean="0"/>
              <a:t>&gt; </a:t>
            </a:r>
          </a:p>
          <a:p>
            <a:pPr fontAlgn="base"/>
            <a:r>
              <a:rPr lang="en-US" dirty="0" smtClean="0"/>
              <a:t>using namespace std; </a:t>
            </a:r>
          </a:p>
          <a:p>
            <a:pPr fontAlgn="base"/>
            <a:r>
              <a:rPr lang="en-US" dirty="0" smtClean="0"/>
              <a:t>  </a:t>
            </a:r>
          </a:p>
          <a:p>
            <a:pPr fontAlgn="base"/>
            <a:r>
              <a:rPr lang="en-US" dirty="0" err="1" smtClean="0"/>
              <a:t>int</a:t>
            </a:r>
            <a:r>
              <a:rPr lang="en-US" dirty="0" smtClean="0"/>
              <a:t> fun() </a:t>
            </a:r>
          </a:p>
          <a:p>
            <a:pPr fontAlgn="base"/>
            <a:r>
              <a:rPr lang="en-US" dirty="0" smtClean="0"/>
              <a:t>{ </a:t>
            </a:r>
          </a:p>
          <a:p>
            <a:pPr fontAlgn="base"/>
            <a:r>
              <a:rPr lang="en-US" dirty="0" smtClean="0"/>
              <a:t>    throw 10; </a:t>
            </a:r>
          </a:p>
          <a:p>
            <a:pPr fontAlgn="base"/>
            <a:r>
              <a:rPr lang="en-US" dirty="0" smtClean="0"/>
              <a:t>} </a:t>
            </a:r>
          </a:p>
          <a:p>
            <a:pPr fontAlgn="base"/>
            <a:r>
              <a:rPr lang="en-US" dirty="0" smtClean="0"/>
              <a:t>  </a:t>
            </a:r>
          </a:p>
          <a:p>
            <a:pPr fontAlgn="base"/>
            <a:r>
              <a:rPr lang="en-US" dirty="0" err="1" smtClean="0"/>
              <a:t>int</a:t>
            </a:r>
            <a:r>
              <a:rPr lang="en-US" dirty="0" smtClean="0"/>
              <a:t> main() </a:t>
            </a:r>
          </a:p>
          <a:p>
            <a:pPr fontAlgn="base"/>
            <a:r>
              <a:rPr lang="en-US" dirty="0" smtClean="0"/>
              <a:t>{ </a:t>
            </a:r>
          </a:p>
          <a:p>
            <a:pPr fontAlgn="base"/>
            <a:r>
              <a:rPr lang="en-US" dirty="0" smtClean="0"/>
              <a:t>    try</a:t>
            </a:r>
          </a:p>
          <a:p>
            <a:pPr fontAlgn="base"/>
            <a:r>
              <a:rPr lang="en-US" dirty="0" smtClean="0"/>
              <a:t>    { </a:t>
            </a:r>
          </a:p>
          <a:p>
            <a:pPr fontAlgn="base"/>
            <a:r>
              <a:rPr lang="en-US" dirty="0" smtClean="0"/>
              <a:t>        fun(); </a:t>
            </a:r>
          </a:p>
          <a:p>
            <a:pPr fontAlgn="base"/>
            <a:r>
              <a:rPr lang="en-US" dirty="0" smtClean="0"/>
              <a:t>    } </a:t>
            </a:r>
          </a:p>
          <a:p>
            <a:pPr fontAlgn="base"/>
            <a:r>
              <a:rPr lang="en-US" dirty="0" smtClean="0"/>
              <a:t>    catch (</a:t>
            </a:r>
            <a:r>
              <a:rPr lang="en-US" dirty="0" err="1" smtClean="0"/>
              <a:t>int</a:t>
            </a:r>
            <a:r>
              <a:rPr lang="en-US" dirty="0" smtClean="0"/>
              <a:t> ) </a:t>
            </a:r>
          </a:p>
          <a:p>
            <a:pPr fontAlgn="base"/>
            <a:r>
              <a:rPr lang="en-US" dirty="0" smtClean="0"/>
              <a:t>    { </a:t>
            </a:r>
          </a:p>
          <a:p>
            <a:pPr fontAlgn="base"/>
            <a:r>
              <a:rPr lang="en-US" dirty="0" smtClean="0"/>
              <a:t>        </a:t>
            </a:r>
            <a:r>
              <a:rPr lang="en-US" dirty="0" err="1" smtClean="0"/>
              <a:t>cout</a:t>
            </a:r>
            <a:r>
              <a:rPr lang="en-US" dirty="0" smtClean="0"/>
              <a:t> &lt;&lt; "Caught"; </a:t>
            </a:r>
          </a:p>
          <a:p>
            <a:pPr fontAlgn="base"/>
            <a:r>
              <a:rPr lang="en-US" dirty="0" smtClean="0"/>
              <a:t>    } </a:t>
            </a:r>
          </a:p>
          <a:p>
            <a:pPr fontAlgn="base"/>
            <a:r>
              <a:rPr lang="en-US" dirty="0" smtClean="0"/>
              <a:t>    return 0; </a:t>
            </a:r>
          </a:p>
          <a:p>
            <a:pPr fontAlgn="base"/>
            <a:r>
              <a:rPr lang="en-US" dirty="0" smtClean="0"/>
              <a: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US" dirty="0" err="1" smtClean="0"/>
              <a:t>int</a:t>
            </a:r>
            <a:r>
              <a:rPr lang="en-US" dirty="0" smtClean="0"/>
              <a:t> division(</a:t>
            </a:r>
            <a:r>
              <a:rPr lang="en-US" dirty="0" err="1" smtClean="0"/>
              <a:t>int</a:t>
            </a:r>
            <a:r>
              <a:rPr lang="en-US" dirty="0" smtClean="0"/>
              <a:t> </a:t>
            </a:r>
            <a:r>
              <a:rPr lang="en-US" dirty="0" err="1" smtClean="0"/>
              <a:t>x,int</a:t>
            </a:r>
            <a:r>
              <a:rPr lang="en-US" dirty="0" smtClean="0"/>
              <a:t> y)</a:t>
            </a:r>
          </a:p>
          <a:p>
            <a:pPr>
              <a:buNone/>
            </a:pPr>
            <a:r>
              <a:rPr lang="en-US" dirty="0" smtClean="0"/>
              <a:t>{</a:t>
            </a:r>
          </a:p>
          <a:p>
            <a:pPr>
              <a:buNone/>
            </a:pPr>
            <a:r>
              <a:rPr lang="en-US" dirty="0" smtClean="0"/>
              <a:t>	if(y==0)</a:t>
            </a:r>
          </a:p>
          <a:p>
            <a:pPr>
              <a:buNone/>
            </a:pPr>
            <a:r>
              <a:rPr lang="en-US" dirty="0" smtClean="0"/>
              <a:t>	{</a:t>
            </a:r>
          </a:p>
          <a:p>
            <a:pPr>
              <a:buNone/>
            </a:pPr>
            <a:r>
              <a:rPr lang="en-US" dirty="0" smtClean="0"/>
              <a:t>		throw 1.5f;</a:t>
            </a:r>
          </a:p>
          <a:p>
            <a:pPr>
              <a:buNone/>
            </a:pPr>
            <a:r>
              <a:rPr lang="en-US" dirty="0" smtClean="0"/>
              <a:t>		</a:t>
            </a:r>
          </a:p>
          <a:p>
            <a:pPr>
              <a:buNone/>
            </a:pPr>
            <a:r>
              <a:rPr lang="en-US" dirty="0" smtClean="0"/>
              <a:t>	}</a:t>
            </a:r>
          </a:p>
          <a:p>
            <a:pPr>
              <a:buNone/>
            </a:pPr>
            <a:r>
              <a:rPr lang="en-US" dirty="0" smtClean="0"/>
              <a:t>      return x/y;	</a:t>
            </a:r>
          </a:p>
          <a:p>
            <a:pPr>
              <a:buNone/>
            </a:pPr>
            <a:r>
              <a:rPr lang="en-US" dirty="0" smtClean="0"/>
              <a:t>}</a:t>
            </a:r>
          </a:p>
          <a:p>
            <a:pPr>
              <a:buNone/>
            </a:pPr>
            <a:r>
              <a:rPr lang="en-IN" dirty="0" smtClean="0"/>
              <a:t>Catch(float e)</a:t>
            </a:r>
          </a:p>
          <a:p>
            <a:pPr>
              <a:buNone/>
            </a:pPr>
            <a:r>
              <a:rPr lang="en-IN" dirty="0" smtClean="0"/>
              <a:t>{</a:t>
            </a:r>
          </a:p>
          <a:p>
            <a:pPr>
              <a:buNone/>
            </a:pPr>
            <a:r>
              <a:rPr lang="en-IN" dirty="0" err="1" smtClean="0"/>
              <a:t>Cout</a:t>
            </a:r>
            <a:r>
              <a:rPr lang="en-IN" dirty="0" smtClean="0"/>
              <a:t>&lt;&lt;“</a:t>
            </a:r>
            <a:r>
              <a:rPr lang="en-IN" dirty="0" err="1" smtClean="0"/>
              <a:t>divsion</a:t>
            </a:r>
            <a:r>
              <a:rPr lang="en-IN" dirty="0" smtClean="0"/>
              <a:t> by zero”&lt;&lt;</a:t>
            </a:r>
            <a:r>
              <a:rPr lang="en-IN" dirty="0" err="1" smtClean="0"/>
              <a:t>endl</a:t>
            </a:r>
            <a:r>
              <a:rPr lang="en-IN" dirty="0" smtClean="0"/>
              <a:t>;</a:t>
            </a:r>
          </a:p>
          <a:p>
            <a:pPr>
              <a:buNone/>
            </a:pPr>
            <a:r>
              <a:rPr lang="en-IN" dirty="0" smtClean="0"/>
              <a:t>}</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US" dirty="0" err="1" smtClean="0"/>
              <a:t>int</a:t>
            </a:r>
            <a:r>
              <a:rPr lang="en-US" dirty="0" smtClean="0"/>
              <a:t> division(</a:t>
            </a:r>
            <a:r>
              <a:rPr lang="en-US" dirty="0" err="1" smtClean="0"/>
              <a:t>int</a:t>
            </a:r>
            <a:r>
              <a:rPr lang="en-US" dirty="0" smtClean="0"/>
              <a:t> </a:t>
            </a:r>
            <a:r>
              <a:rPr lang="en-US" dirty="0" err="1" smtClean="0"/>
              <a:t>x,int</a:t>
            </a:r>
            <a:r>
              <a:rPr lang="en-US" dirty="0" smtClean="0"/>
              <a:t> y)</a:t>
            </a:r>
          </a:p>
          <a:p>
            <a:pPr>
              <a:buNone/>
            </a:pPr>
            <a:r>
              <a:rPr lang="en-US" dirty="0" smtClean="0"/>
              <a:t>{</a:t>
            </a:r>
          </a:p>
          <a:p>
            <a:pPr>
              <a:buNone/>
            </a:pPr>
            <a:r>
              <a:rPr lang="en-US" dirty="0" smtClean="0"/>
              <a:t>	if(y==0)</a:t>
            </a:r>
          </a:p>
          <a:p>
            <a:pPr>
              <a:buNone/>
            </a:pPr>
            <a:r>
              <a:rPr lang="en-US" dirty="0" smtClean="0"/>
              <a:t>	{</a:t>
            </a:r>
          </a:p>
          <a:p>
            <a:pPr>
              <a:buNone/>
            </a:pPr>
            <a:r>
              <a:rPr lang="en-US" dirty="0" smtClean="0"/>
              <a:t>		throw string(“div by 0”);</a:t>
            </a:r>
          </a:p>
          <a:p>
            <a:pPr>
              <a:buNone/>
            </a:pPr>
            <a:r>
              <a:rPr lang="en-US" dirty="0" smtClean="0"/>
              <a:t>		</a:t>
            </a:r>
          </a:p>
          <a:p>
            <a:pPr>
              <a:buNone/>
            </a:pPr>
            <a:r>
              <a:rPr lang="en-US" dirty="0" smtClean="0"/>
              <a:t>	}</a:t>
            </a:r>
          </a:p>
          <a:p>
            <a:pPr>
              <a:buNone/>
            </a:pPr>
            <a:r>
              <a:rPr lang="en-US" dirty="0" smtClean="0"/>
              <a:t>      return x/y;	</a:t>
            </a:r>
          </a:p>
          <a:p>
            <a:pPr>
              <a:buNone/>
            </a:pPr>
            <a:r>
              <a:rPr lang="en-US" dirty="0" smtClean="0"/>
              <a:t>}</a:t>
            </a:r>
          </a:p>
          <a:p>
            <a:pPr>
              <a:buNone/>
            </a:pPr>
            <a:r>
              <a:rPr lang="en-IN" dirty="0" smtClean="0"/>
              <a:t>Catch(string e)</a:t>
            </a:r>
          </a:p>
          <a:p>
            <a:pPr>
              <a:buNone/>
            </a:pPr>
            <a:r>
              <a:rPr lang="en-IN" dirty="0" smtClean="0"/>
              <a:t>{</a:t>
            </a:r>
          </a:p>
          <a:p>
            <a:pPr>
              <a:buNone/>
            </a:pPr>
            <a:r>
              <a:rPr lang="en-IN" dirty="0" err="1" smtClean="0"/>
              <a:t>Cout</a:t>
            </a:r>
            <a:r>
              <a:rPr lang="en-IN" dirty="0" smtClean="0"/>
              <a:t>&lt;&lt;“</a:t>
            </a:r>
            <a:r>
              <a:rPr lang="en-IN" dirty="0" err="1" smtClean="0"/>
              <a:t>divsion</a:t>
            </a:r>
            <a:r>
              <a:rPr lang="en-IN" dirty="0" smtClean="0"/>
              <a:t> by zero”&lt;&lt;</a:t>
            </a:r>
            <a:r>
              <a:rPr lang="en-IN" dirty="0" err="1" smtClean="0"/>
              <a:t>endl</a:t>
            </a:r>
            <a:r>
              <a:rPr lang="en-IN" dirty="0" smtClean="0"/>
              <a:t>;</a:t>
            </a:r>
          </a:p>
          <a:p>
            <a:pPr>
              <a:buNone/>
            </a:pPr>
            <a:r>
              <a:rPr lang="en-IN" dirty="0" smtClean="0"/>
              <a:t>}</a:t>
            </a:r>
            <a:endParaRPr lang="en-US" dirty="0" smtClean="0"/>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3.PNG"/>
          <p:cNvPicPr>
            <a:picLocks noGrp="1" noChangeAspect="1"/>
          </p:cNvPicPr>
          <p:nvPr>
            <p:ph idx="1"/>
          </p:nvPr>
        </p:nvPicPr>
        <p:blipFill>
          <a:blip r:embed="rId2"/>
          <a:stretch>
            <a:fillRect/>
          </a:stretch>
        </p:blipFill>
        <p:spPr>
          <a:xfrm>
            <a:off x="457200" y="428604"/>
            <a:ext cx="8229600" cy="5192745"/>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fontScale="77500" lnSpcReduction="20000"/>
          </a:bodyPr>
          <a:lstStyle/>
          <a:p>
            <a:pPr>
              <a:buNone/>
            </a:pPr>
            <a:r>
              <a:rPr lang="en-US" dirty="0" smtClean="0"/>
              <a:t>class </a:t>
            </a:r>
            <a:r>
              <a:rPr lang="en-US" dirty="0" err="1" smtClean="0"/>
              <a:t>myexception</a:t>
            </a:r>
            <a:r>
              <a:rPr lang="en-US" dirty="0" smtClean="0"/>
              <a:t>//creating our own exception class</a:t>
            </a:r>
          </a:p>
          <a:p>
            <a:pPr>
              <a:buNone/>
            </a:pPr>
            <a:r>
              <a:rPr lang="en-US" dirty="0" smtClean="0"/>
              <a:t>{</a:t>
            </a:r>
          </a:p>
          <a:p>
            <a:pPr>
              <a:buNone/>
            </a:pPr>
            <a:r>
              <a:rPr lang="en-US" dirty="0" smtClean="0"/>
              <a:t>	</a:t>
            </a:r>
          </a:p>
          <a:p>
            <a:pPr>
              <a:buNone/>
            </a:pPr>
            <a:r>
              <a:rPr lang="en-US" dirty="0" smtClean="0"/>
              <a:t>};</a:t>
            </a:r>
          </a:p>
          <a:p>
            <a:pPr>
              <a:buNone/>
            </a:pPr>
            <a:r>
              <a:rPr lang="en-US" dirty="0" err="1" smtClean="0"/>
              <a:t>int</a:t>
            </a:r>
            <a:r>
              <a:rPr lang="en-US" dirty="0" smtClean="0"/>
              <a:t> division(</a:t>
            </a:r>
            <a:r>
              <a:rPr lang="en-US" dirty="0" err="1" smtClean="0"/>
              <a:t>int</a:t>
            </a:r>
            <a:r>
              <a:rPr lang="en-US" dirty="0" smtClean="0"/>
              <a:t> </a:t>
            </a:r>
            <a:r>
              <a:rPr lang="en-US" dirty="0" err="1" smtClean="0"/>
              <a:t>x,int</a:t>
            </a:r>
            <a:r>
              <a:rPr lang="en-US" dirty="0" smtClean="0"/>
              <a:t> y)</a:t>
            </a:r>
          </a:p>
          <a:p>
            <a:pPr>
              <a:buNone/>
            </a:pPr>
            <a:r>
              <a:rPr lang="en-US" dirty="0" smtClean="0"/>
              <a:t>{</a:t>
            </a:r>
          </a:p>
          <a:p>
            <a:pPr>
              <a:buNone/>
            </a:pPr>
            <a:r>
              <a:rPr lang="en-US" dirty="0" smtClean="0"/>
              <a:t>	if(y==0)</a:t>
            </a:r>
          </a:p>
          <a:p>
            <a:pPr>
              <a:buNone/>
            </a:pPr>
            <a:r>
              <a:rPr lang="en-US" dirty="0" smtClean="0"/>
              <a:t>	{</a:t>
            </a:r>
          </a:p>
          <a:p>
            <a:pPr>
              <a:buNone/>
            </a:pPr>
            <a:r>
              <a:rPr lang="en-US" dirty="0" smtClean="0"/>
              <a:t>		throw </a:t>
            </a:r>
            <a:r>
              <a:rPr lang="en-US" dirty="0" err="1" smtClean="0"/>
              <a:t>myexception</a:t>
            </a:r>
            <a:r>
              <a:rPr lang="en-US" dirty="0" smtClean="0"/>
              <a:t>();//throwing object of our exception</a:t>
            </a:r>
          </a:p>
          <a:p>
            <a:pPr>
              <a:buNone/>
            </a:pPr>
            <a:r>
              <a:rPr lang="en-US" dirty="0" smtClean="0"/>
              <a:t>		</a:t>
            </a:r>
          </a:p>
          <a:p>
            <a:pPr>
              <a:buNone/>
            </a:pPr>
            <a:r>
              <a:rPr lang="en-US" dirty="0" smtClean="0"/>
              <a:t>	}</a:t>
            </a:r>
          </a:p>
          <a:p>
            <a:pPr>
              <a:buNone/>
            </a:pPr>
            <a:r>
              <a:rPr lang="en-US" dirty="0" smtClean="0"/>
              <a:t>      return x/y;	</a:t>
            </a:r>
          </a:p>
          <a:p>
            <a:pPr>
              <a:buNone/>
            </a:pP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4.PNG"/>
          <p:cNvPicPr>
            <a:picLocks noGrp="1" noChangeAspect="1"/>
          </p:cNvPicPr>
          <p:nvPr>
            <p:ph idx="1"/>
          </p:nvPr>
        </p:nvPicPr>
        <p:blipFill>
          <a:blip r:embed="rId2"/>
          <a:stretch>
            <a:fillRect/>
          </a:stretch>
        </p:blipFill>
        <p:spPr>
          <a:xfrm>
            <a:off x="457200" y="428604"/>
            <a:ext cx="8229600" cy="4994501"/>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507</Words>
  <Application>Microsoft Office PowerPoint</Application>
  <PresentationFormat>On-screen Show (4:3)</PresentationFormat>
  <Paragraphs>144</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C++ Exception Handling - try catch </vt:lpstr>
      <vt:lpstr>Slide 2</vt:lpstr>
      <vt:lpstr>The general form of try-catch block in c++.</vt:lpstr>
      <vt:lpstr>All about throw</vt:lpstr>
      <vt:lpstr>Slide 5</vt:lpstr>
      <vt:lpstr>Slide 6</vt:lpstr>
      <vt:lpstr>Slide 7</vt:lpstr>
      <vt:lpstr>Slide 8</vt:lpstr>
      <vt:lpstr>Slide 9</vt:lpstr>
      <vt:lpstr>Slide 10</vt:lpstr>
      <vt:lpstr>Slide 11</vt:lpstr>
      <vt:lpstr>Slide 12</vt:lpstr>
      <vt:lpstr>Slide 13</vt:lpstr>
      <vt:lpstr>Slide 14</vt:lpstr>
      <vt:lpstr>Slide 15</vt:lpstr>
      <vt:lpstr>Multiple Catch Statements</vt:lpstr>
      <vt:lpstr>Why multiple catch  blocks are useful? </vt:lpstr>
      <vt:lpstr>Slide 18</vt:lpstr>
      <vt:lpstr>Slide 19</vt:lpstr>
      <vt:lpstr>Slide 20</vt:lpstr>
      <vt:lpstr>Catch All Exceptions</vt:lpstr>
      <vt:lpstr>Slide 22</vt:lpstr>
      <vt:lpstr>Slide 23</vt:lpstr>
      <vt:lpstr>Slide 24</vt:lpstr>
      <vt:lpstr>Slide 25</vt:lpstr>
      <vt:lpstr>Slide 26</vt:lpstr>
      <vt:lpstr>Nested try block in exception handling</vt:lpstr>
      <vt:lpstr>Syntax of re throwing exceptions </vt:lpstr>
      <vt:lpstr>Rethrowing Exceptions </vt:lpstr>
      <vt:lpstr>Slide 30</vt:lpstr>
      <vt:lpstr>Slide 31</vt:lpstr>
      <vt:lpstr>Restricting Exceptions </vt:lpstr>
      <vt:lpstr>Exception specification </vt:lpstr>
      <vt:lpstr>Stack unwinding</vt:lpstr>
      <vt:lpstr>Slide 35</vt:lpstr>
      <vt:lpstr>Slide 36</vt:lpstr>
      <vt:lpstr>Slide 37</vt:lpstr>
      <vt:lpstr>Slide 38</vt:lpstr>
      <vt:lpstr>Slide 39</vt:lpstr>
      <vt:lpstr>Slide 40</vt:lpstr>
      <vt:lpstr>Slide 41</vt:lpstr>
      <vt:lpstr>Slide 42</vt:lpstr>
      <vt:lpstr>Slide 43</vt:lpstr>
      <vt:lpstr>Slide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Exception Handling - try catch</dc:title>
  <dc:creator>Swapna</dc:creator>
  <cp:lastModifiedBy>Swapna</cp:lastModifiedBy>
  <cp:revision>30</cp:revision>
  <dcterms:created xsi:type="dcterms:W3CDTF">2020-05-24T09:56:59Z</dcterms:created>
  <dcterms:modified xsi:type="dcterms:W3CDTF">2020-05-27T08:52:28Z</dcterms:modified>
</cp:coreProperties>
</file>