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7"/>
  </p:handoutMasterIdLst>
  <p:sldIdLst>
    <p:sldId id="256" r:id="rId4"/>
    <p:sldId id="257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88"/>
        <p:guide pos="382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8" Type="http://schemas.openxmlformats.org/officeDocument/2006/relationships/theme" Target="../theme/theme2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72.xml"/><Relationship Id="rId2" Type="http://schemas.openxmlformats.org/officeDocument/2006/relationships/image" Target="../media/image1.png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70" y="168910"/>
            <a:ext cx="4896485" cy="59182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Python</a:t>
            </a:r>
            <a:r>
              <a:rPr lang="zh-CN" altLang="en-US" sz="2400" dirty="0"/>
              <a:t>实现</a:t>
            </a:r>
            <a:r>
              <a:rPr lang="en-US" altLang="zh-CN" sz="2400" dirty="0"/>
              <a:t>RSA</a:t>
            </a:r>
            <a:r>
              <a:rPr lang="zh-CN" altLang="en-US" sz="2400" dirty="0"/>
              <a:t>算法</a:t>
            </a:r>
            <a:r>
              <a:rPr lang="en-US" altLang="zh-CN" sz="2400" dirty="0"/>
              <a:t>demo</a:t>
            </a:r>
            <a:endParaRPr lang="en-US" altLang="zh-CN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13410" y="873760"/>
            <a:ext cx="5163820" cy="1655445"/>
          </a:xfrm>
        </p:spPr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RSA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算法分为两个步骤：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1.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密钥生成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2.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加密解密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99745" y="2102485"/>
            <a:ext cx="4852670" cy="4265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密钥生成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1.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随机选择两个不相等的质数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p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q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2.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计算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n=q·p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（其中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的长度就是密钥长度）以及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的欧拉函数（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1~n-1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中与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互质的数的个数）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k=φ(n)=(p-1)(q-1)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3.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随机生成一个整数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（公钥）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，条件是1&lt; e &lt; φ(n)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=k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，且e与φ(n) 互质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4.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计算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对φ(n)的模反元素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d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（私钥），条件是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ed ≡ 1 (mod φ(n)) 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即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ed%k=1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或者ed - 1 =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a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φ(n) (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a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∈Z)实际上是对ex + φ(n)y = 1这个二元一次方程求解（可以用"扩展欧几里得算法"求解）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073140" y="304165"/>
            <a:ext cx="5501640" cy="15646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加密解密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RSA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加密：   密文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=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明文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^E mod N 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公钥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(E,N)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RSA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解密：   明文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=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密文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^D mod N 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私钥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(D,N)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此处可以使用</a:t>
            </a:r>
            <a:r>
              <a:rPr lang="zh-CN" alt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快速幂模算法</a:t>
            </a:r>
            <a:endParaRPr lang="zh-CN" altLang="en-US" sz="1800" i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6" name="副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942965" y="2102485"/>
            <a:ext cx="5501640" cy="15646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代码流程：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8124190" y="2474595"/>
            <a:ext cx="980440" cy="43370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>
            <a:off x="7712710" y="3203575"/>
            <a:ext cx="1803400" cy="450850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输入两个质数</a:t>
            </a:r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7873365" y="3966845"/>
            <a:ext cx="1482725" cy="537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得到公私钥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873365" y="4735830"/>
            <a:ext cx="1482725" cy="537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对明文</a:t>
            </a:r>
            <a:r>
              <a:rPr lang="zh-CN" altLang="en-US"/>
              <a:t>进行加密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72730" y="5530850"/>
            <a:ext cx="1482725" cy="537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对密文进行解密</a:t>
            </a:r>
            <a:endParaRPr lang="zh-CN" altLang="en-US"/>
          </a:p>
        </p:txBody>
      </p:sp>
      <p:sp>
        <p:nvSpPr>
          <p:cNvPr id="13" name="流程图: 可选过程 12"/>
          <p:cNvSpPr/>
          <p:nvPr/>
        </p:nvSpPr>
        <p:spPr>
          <a:xfrm>
            <a:off x="8124825" y="6287135"/>
            <a:ext cx="980440" cy="43370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>
            <a:off x="8614410" y="2908300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4"/>
            <a:endCxn id="10" idx="0"/>
          </p:cNvCxnSpPr>
          <p:nvPr/>
        </p:nvCxnSpPr>
        <p:spPr>
          <a:xfrm>
            <a:off x="8614410" y="3654425"/>
            <a:ext cx="635" cy="312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11" idx="0"/>
          </p:cNvCxnSpPr>
          <p:nvPr/>
        </p:nvCxnSpPr>
        <p:spPr>
          <a:xfrm>
            <a:off x="8615045" y="4504055"/>
            <a:ext cx="0" cy="231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2"/>
            <a:endCxn id="12" idx="0"/>
          </p:cNvCxnSpPr>
          <p:nvPr/>
        </p:nvCxnSpPr>
        <p:spPr>
          <a:xfrm flipH="1">
            <a:off x="8614410" y="5273040"/>
            <a:ext cx="635" cy="257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2"/>
            <a:endCxn id="13" idx="0"/>
          </p:cNvCxnSpPr>
          <p:nvPr/>
        </p:nvCxnSpPr>
        <p:spPr>
          <a:xfrm>
            <a:off x="8614410" y="6068060"/>
            <a:ext cx="635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975" y="335280"/>
            <a:ext cx="3724275" cy="1071245"/>
          </a:xfrm>
        </p:spPr>
        <p:txBody>
          <a:bodyPr/>
          <a:lstStyle/>
          <a:p>
            <a:r>
              <a:rPr lang="zh-CN" altLang="en-US"/>
              <a:t>代码详解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5765" y="4377690"/>
            <a:ext cx="2934335" cy="246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/>
              <a:t>互质数判断函数</a:t>
            </a:r>
            <a:endParaRPr lang="zh-CN" altLang="en-US" sz="1400" b="1"/>
          </a:p>
          <a:p>
            <a:r>
              <a:rPr lang="zh-CN" altLang="en-US" sz="1400"/>
              <a:t>def isCoPrime(a,b):</a:t>
            </a:r>
            <a:endParaRPr lang="zh-CN" altLang="en-US" sz="1400"/>
          </a:p>
          <a:p>
            <a:r>
              <a:rPr lang="zh-CN" altLang="en-US" sz="1400"/>
              <a:t>    while(b!=0):</a:t>
            </a:r>
            <a:r>
              <a:rPr lang="en-US" altLang="zh-CN" sz="1400"/>
              <a:t>#</a:t>
            </a:r>
            <a:r>
              <a:rPr lang="zh-CN" altLang="en-US" sz="1400"/>
              <a:t>辗转相除求最大公约数</a:t>
            </a:r>
            <a:endParaRPr lang="zh-CN" altLang="en-US" sz="1400"/>
          </a:p>
          <a:p>
            <a:r>
              <a:rPr lang="zh-CN" altLang="en-US" sz="1400"/>
              <a:t>        temp=b</a:t>
            </a:r>
            <a:endParaRPr lang="zh-CN" altLang="en-US" sz="1400"/>
          </a:p>
          <a:p>
            <a:r>
              <a:rPr lang="zh-CN" altLang="en-US" sz="1400"/>
              <a:t>        b=a%b</a:t>
            </a:r>
            <a:endParaRPr lang="zh-CN" altLang="en-US" sz="1400"/>
          </a:p>
          <a:p>
            <a:r>
              <a:rPr lang="zh-CN" altLang="en-US" sz="1400"/>
              <a:t>        a=temp</a:t>
            </a:r>
            <a:endParaRPr lang="zh-CN" altLang="en-US" sz="1400"/>
          </a:p>
          <a:p>
            <a:r>
              <a:rPr lang="zh-CN" altLang="en-US" sz="1400"/>
              <a:t>    if(a==1):</a:t>
            </a:r>
            <a:r>
              <a:rPr lang="en-US" altLang="zh-CN" sz="1400"/>
              <a:t>#</a:t>
            </a:r>
            <a:r>
              <a:rPr lang="zh-CN" altLang="en-US" sz="1400"/>
              <a:t>如果最大公约数是</a:t>
            </a:r>
            <a:r>
              <a:rPr lang="en-US" altLang="zh-CN" sz="1400"/>
              <a:t>1</a:t>
            </a:r>
            <a:endParaRPr lang="zh-CN" altLang="en-US" sz="1400"/>
          </a:p>
          <a:p>
            <a:r>
              <a:rPr lang="zh-CN" altLang="en-US" sz="1400"/>
              <a:t>        return True</a:t>
            </a:r>
            <a:r>
              <a:rPr lang="en-US" altLang="zh-CN" sz="1400"/>
              <a:t>#</a:t>
            </a:r>
            <a:r>
              <a:rPr lang="zh-CN" altLang="en-US" sz="1400"/>
              <a:t>那么就是互质数</a:t>
            </a:r>
            <a:endParaRPr lang="zh-CN" altLang="en-US" sz="1400"/>
          </a:p>
          <a:p>
            <a:r>
              <a:rPr lang="zh-CN" altLang="en-US" sz="1400"/>
              <a:t>    else:</a:t>
            </a:r>
            <a:r>
              <a:rPr lang="en-US" altLang="zh-CN" sz="1400"/>
              <a:t>#</a:t>
            </a:r>
            <a:r>
              <a:rPr lang="zh-CN" altLang="en-US" sz="1400"/>
              <a:t>否者不互为质数</a:t>
            </a:r>
            <a:endParaRPr lang="zh-CN" altLang="en-US" sz="1400"/>
          </a:p>
          <a:p>
            <a:r>
              <a:rPr lang="zh-CN" altLang="en-US" sz="1400"/>
              <a:t>        return False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3340100" y="1270000"/>
            <a:ext cx="409130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生成公钥和私钥函数</a:t>
            </a:r>
            <a:endParaRPr lang="zh-CN" altLang="en-US"/>
          </a:p>
          <a:p>
            <a:r>
              <a:rPr lang="zh-CN" altLang="en-US"/>
              <a:t>import random</a:t>
            </a:r>
            <a:endParaRPr lang="zh-CN" altLang="en-US"/>
          </a:p>
          <a:p>
            <a:pPr algn="l"/>
            <a:r>
              <a:rPr lang="zh-CN" altLang="en-US"/>
              <a:t>def createKey(a,b):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#</a:t>
            </a:r>
            <a:r>
              <a:rPr lang="zh-CN" altLang="en-US">
                <a:sym typeface="+mn-ea"/>
              </a:rPr>
              <a:t>输入必须是质数</a:t>
            </a:r>
            <a:endParaRPr lang="zh-CN" altLang="en-US"/>
          </a:p>
          <a:p>
            <a:pPr algn="l"/>
            <a:r>
              <a:rPr lang="zh-CN" altLang="en-US"/>
              <a:t>    if(isPrime(a) and isPrime(b)):</a:t>
            </a:r>
            <a:endParaRPr lang="zh-CN" altLang="en-US"/>
          </a:p>
          <a:p>
            <a:pPr algn="l"/>
            <a:r>
              <a:rPr lang="zh-CN" altLang="en-US"/>
              <a:t>        k=(a-1)*(b-1)</a:t>
            </a:r>
            <a:endParaRPr lang="zh-CN" altLang="en-US"/>
          </a:p>
          <a:p>
            <a:pPr algn="l"/>
            <a:r>
              <a:rPr lang="zh-CN" altLang="en-US"/>
              <a:t>        n=a*b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#</a:t>
            </a:r>
            <a:r>
              <a:rPr lang="zh-CN" altLang="en-US">
                <a:sym typeface="+mn-ea"/>
              </a:rPr>
              <a:t>随机生成一个</a:t>
            </a:r>
            <a:r>
              <a:rPr lang="en-US" altLang="zh-CN">
                <a:sym typeface="+mn-ea"/>
              </a:rPr>
              <a:t>1~k</a:t>
            </a:r>
            <a:r>
              <a:rPr lang="zh-CN" altLang="en-US">
                <a:sym typeface="+mn-ea"/>
              </a:rPr>
              <a:t>的随机数</a:t>
            </a:r>
            <a:endParaRPr lang="zh-CN" altLang="en-US"/>
          </a:p>
          <a:p>
            <a:pPr algn="l"/>
            <a:r>
              <a:rPr lang="zh-CN" altLang="en-US"/>
              <a:t>        e=random.randint(2,k-1)</a:t>
            </a:r>
            <a:endParaRPr lang="zh-CN" altLang="en-US"/>
          </a:p>
          <a:p>
            <a:pPr algn="l"/>
            <a:r>
              <a:rPr lang="zh-CN" altLang="en-US"/>
              <a:t>        while(not isCoPrime(e,k)):</a:t>
            </a:r>
            <a:endParaRPr lang="zh-CN" altLang="en-US"/>
          </a:p>
          <a:p>
            <a:pPr algn="l"/>
            <a:r>
              <a:rPr lang="zh-CN" altLang="en-US"/>
              <a:t>            e=e+1</a:t>
            </a:r>
            <a:endParaRPr lang="zh-CN" altLang="en-US"/>
          </a:p>
          <a:p>
            <a:pPr algn="l"/>
            <a:r>
              <a:rPr lang="zh-CN" altLang="en-US"/>
              <a:t>        d=1</a:t>
            </a:r>
            <a:endParaRPr lang="zh-CN" altLang="en-US"/>
          </a:p>
          <a:p>
            <a:pPr algn="l"/>
            <a:r>
              <a:rPr lang="zh-CN" altLang="en-US"/>
              <a:t>        while((e*d)%k!=1):</a:t>
            </a:r>
            <a:endParaRPr lang="zh-CN" altLang="en-US"/>
          </a:p>
          <a:p>
            <a:pPr algn="l"/>
            <a:r>
              <a:rPr lang="zh-CN" altLang="en-US"/>
              <a:t>            d=d+1</a:t>
            </a:r>
            <a:endParaRPr lang="zh-CN" altLang="en-US"/>
          </a:p>
          <a:p>
            <a:pPr algn="l"/>
            <a:r>
              <a:rPr lang="zh-CN" altLang="en-US"/>
              <a:t>        return (n,e),(n,d)</a:t>
            </a:r>
            <a:endParaRPr lang="zh-CN" altLang="en-US"/>
          </a:p>
          <a:p>
            <a:pPr algn="l"/>
            <a:r>
              <a:rPr lang="zh-CN" altLang="en-US"/>
              <a:t>    else:</a:t>
            </a:r>
            <a:endParaRPr lang="zh-CN" altLang="en-US"/>
          </a:p>
          <a:p>
            <a:r>
              <a:rPr lang="zh-CN" altLang="en-US"/>
              <a:t>        print("plz give 2 Prime number")</a:t>
            </a:r>
            <a:endParaRPr lang="zh-CN" altLang="en-US"/>
          </a:p>
          <a:p>
            <a:r>
              <a:rPr lang="zh-CN" altLang="en-US"/>
              <a:t>        return </a:t>
            </a:r>
            <a:endParaRPr lang="zh-CN" altLang="en-US" spc="0"/>
          </a:p>
        </p:txBody>
      </p:sp>
      <p:sp>
        <p:nvSpPr>
          <p:cNvPr id="6" name="文本框 5"/>
          <p:cNvSpPr txBox="1"/>
          <p:nvPr/>
        </p:nvSpPr>
        <p:spPr>
          <a:xfrm>
            <a:off x="6690995" y="335280"/>
            <a:ext cx="444881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加密函数</a:t>
            </a:r>
            <a:endParaRPr lang="zh-CN" altLang="en-US" sz="1600"/>
          </a:p>
          <a:p>
            <a:r>
              <a:rPr lang="zh-CN" altLang="en-US" sz="1600"/>
              <a:t>def encrypt(m,PublicKey):</a:t>
            </a:r>
            <a:endParaRPr lang="zh-CN" altLang="en-US" sz="1600"/>
          </a:p>
          <a:p>
            <a:r>
              <a:rPr lang="zh-CN" altLang="en-US" sz="1600"/>
              <a:t>    e=PublicKey[1]</a:t>
            </a:r>
            <a:endParaRPr lang="zh-CN" altLang="en-US" sz="1600"/>
          </a:p>
          <a:p>
            <a:r>
              <a:rPr lang="zh-CN" altLang="en-US" sz="1600"/>
              <a:t>    n=PublicKey[0]</a:t>
            </a:r>
            <a:endParaRPr lang="zh-CN" altLang="en-US" sz="1600"/>
          </a:p>
          <a:p>
            <a:r>
              <a:rPr lang="en-US" altLang="zh-CN" sz="1600"/>
              <a:t>#lens</a:t>
            </a:r>
            <a:r>
              <a:rPr lang="zh-CN" altLang="en-US" sz="1600"/>
              <a:t>是一个字加密后的长度</a:t>
            </a:r>
            <a:endParaRPr lang="zh-CN" altLang="en-US" sz="1600"/>
          </a:p>
          <a:p>
            <a:r>
              <a:rPr lang="zh-CN" altLang="en-US" sz="1600"/>
              <a:t>    lens=len(str(n))</a:t>
            </a:r>
            <a:endParaRPr lang="zh-CN" altLang="en-US" sz="1600"/>
          </a:p>
          <a:p>
            <a:r>
              <a:rPr lang="zh-CN" altLang="en-US" sz="1600"/>
              <a:t>    string=""</a:t>
            </a:r>
            <a:endParaRPr lang="zh-CN" altLang="en-US" sz="1600"/>
          </a:p>
          <a:p>
            <a:r>
              <a:rPr lang="en-US" altLang="zh-CN" sz="1600"/>
              <a:t>#</a:t>
            </a:r>
            <a:r>
              <a:rPr lang="zh-CN" altLang="en-US" sz="1600"/>
              <a:t>对每一个字转化用</a:t>
            </a:r>
            <a:r>
              <a:rPr lang="en-US" altLang="zh-CN" sz="1600"/>
              <a:t>ord</a:t>
            </a:r>
            <a:r>
              <a:rPr lang="zh-CN" altLang="en-US" sz="1600"/>
              <a:t>转为</a:t>
            </a:r>
            <a:endParaRPr lang="zh-CN" altLang="en-US" sz="1600"/>
          </a:p>
          <a:p>
            <a:r>
              <a:rPr lang="en-US" altLang="zh-CN" sz="1600"/>
              <a:t>ASCII</a:t>
            </a:r>
            <a:r>
              <a:rPr lang="zh-CN" altLang="en-US" sz="1600"/>
              <a:t>码</a:t>
            </a:r>
            <a:endParaRPr lang="zh-CN" altLang="en-US" sz="1600"/>
          </a:p>
          <a:p>
            <a:r>
              <a:rPr lang="zh-CN" altLang="en-US" sz="1600"/>
              <a:t>    for i in m:</a:t>
            </a:r>
            <a:endParaRPr lang="zh-CN" altLang="en-US" sz="1600"/>
          </a:p>
          <a:p>
            <a:r>
              <a:rPr lang="zh-CN" altLang="en-US" sz="1600"/>
              <a:t>        mi=ord(i)</a:t>
            </a:r>
            <a:endParaRPr lang="zh-CN" altLang="en-US" sz="1600"/>
          </a:p>
          <a:p>
            <a:r>
              <a:rPr lang="zh-CN" altLang="en-US" sz="1600"/>
              <a:t>        mi=mi**e%n</a:t>
            </a:r>
            <a:endParaRPr lang="zh-CN" altLang="en-US" sz="1600"/>
          </a:p>
          <a:p>
            <a:r>
              <a:rPr lang="zh-CN" altLang="en-US" sz="1600"/>
              <a:t>        stri=str(mi)</a:t>
            </a:r>
            <a:endParaRPr lang="zh-CN" altLang="en-US" sz="1600"/>
          </a:p>
          <a:p>
            <a:r>
              <a:rPr lang="zh-CN" altLang="en-US" sz="1600"/>
              <a:t>        if len(stri)&lt;lens:</a:t>
            </a:r>
            <a:endParaRPr lang="zh-CN" altLang="en-US" sz="1600"/>
          </a:p>
          <a:p>
            <a:r>
              <a:rPr lang="zh-CN" altLang="en-US" sz="1600"/>
              <a:t>            for i in range(lens-len(stri)):</a:t>
            </a:r>
            <a:endParaRPr lang="zh-CN" altLang="en-US" sz="1600"/>
          </a:p>
          <a:p>
            <a:r>
              <a:rPr lang="zh-CN" altLang="en-US" sz="1600"/>
              <a:t>                string=string+'0'</a:t>
            </a:r>
            <a:endParaRPr lang="zh-CN" altLang="en-US" sz="1600"/>
          </a:p>
          <a:p>
            <a:r>
              <a:rPr lang="zh-CN" altLang="en-US" sz="1600"/>
              <a:t>        string=string+stri</a:t>
            </a:r>
            <a:endParaRPr lang="zh-CN" altLang="en-US" sz="1600"/>
          </a:p>
          <a:p>
            <a:r>
              <a:rPr lang="zh-CN" altLang="en-US" sz="1600"/>
              <a:t>    return string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9329420" y="335280"/>
            <a:ext cx="287147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解密函数</a:t>
            </a:r>
            <a:endParaRPr lang="zh-CN" altLang="en-US" sz="1600"/>
          </a:p>
          <a:p>
            <a:r>
              <a:rPr lang="zh-CN" altLang="en-US" sz="1600"/>
              <a:t>def decrypt(c,PrivateKey):</a:t>
            </a:r>
            <a:endParaRPr lang="zh-CN" altLang="en-US" sz="1600"/>
          </a:p>
          <a:p>
            <a:r>
              <a:rPr lang="zh-CN" altLang="en-US" sz="1600"/>
              <a:t>    d=PrivateKey[1]</a:t>
            </a:r>
            <a:endParaRPr lang="zh-CN" altLang="en-US" sz="1600"/>
          </a:p>
          <a:p>
            <a:r>
              <a:rPr lang="zh-CN" altLang="en-US" sz="1600"/>
              <a:t>    n=PrivateKey[0]</a:t>
            </a:r>
            <a:endParaRPr lang="zh-CN" altLang="en-US" sz="1600"/>
          </a:p>
          <a:p>
            <a:r>
              <a:rPr lang="zh-CN" altLang="en-US" sz="1600"/>
              <a:t>    lens=len(str(n))</a:t>
            </a:r>
            <a:endParaRPr lang="zh-CN" altLang="en-US" sz="1600"/>
          </a:p>
          <a:p>
            <a:r>
              <a:rPr lang="zh-CN" altLang="en-US" sz="1600"/>
              <a:t>    string=""</a:t>
            </a:r>
            <a:endParaRPr lang="zh-CN" altLang="en-US" sz="1600"/>
          </a:p>
          <a:p>
            <a:r>
              <a:rPr lang="zh-CN" altLang="en-US" sz="1600"/>
              <a:t>    for i in range(0,len(c),lens):</a:t>
            </a:r>
            <a:endParaRPr lang="zh-CN" altLang="en-US" sz="1600"/>
          </a:p>
          <a:p>
            <a:r>
              <a:rPr lang="zh-CN" altLang="en-US" sz="1600"/>
              <a:t>        stri=int(c[i:i+lens])</a:t>
            </a:r>
            <a:endParaRPr lang="zh-CN" altLang="en-US" sz="1600"/>
          </a:p>
          <a:p>
            <a:r>
              <a:rPr lang="zh-CN" altLang="en-US" sz="1600"/>
              <a:t>        mi=(stri**d)%n</a:t>
            </a:r>
            <a:endParaRPr lang="zh-CN" altLang="en-US" sz="1600"/>
          </a:p>
          <a:p>
            <a:r>
              <a:rPr lang="zh-CN" altLang="en-US" sz="1600"/>
              <a:t>        string=string+chr(mi)</a:t>
            </a:r>
            <a:endParaRPr lang="zh-CN" altLang="en-US" sz="1600"/>
          </a:p>
          <a:p>
            <a:r>
              <a:rPr lang="zh-CN" altLang="en-US" sz="1600"/>
              <a:t>    return string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405765" y="1270000"/>
            <a:ext cx="293433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None/>
            </a:pPr>
            <a:r>
              <a:rPr lang="zh-CN" altLang="en-US" sz="1400" b="1">
                <a:sym typeface="+mn-ea"/>
              </a:rPr>
              <a:t>素数判断算法</a:t>
            </a:r>
            <a:endParaRPr lang="zh-CN" altLang="en-US" sz="1400" spc="0"/>
          </a:p>
          <a:p>
            <a:pPr algn="l">
              <a:buNone/>
            </a:pPr>
            <a:r>
              <a:rPr lang="zh-CN" altLang="en-US" sz="1400">
                <a:sym typeface="+mn-ea"/>
              </a:rPr>
              <a:t>def isPrime(num):</a:t>
            </a:r>
            <a:endParaRPr lang="zh-CN" altLang="en-US" sz="1400" spc="0"/>
          </a:p>
          <a:p>
            <a:pPr algn="l">
              <a:buNone/>
            </a:pPr>
            <a:r>
              <a:rPr lang="zh-CN" altLang="en-US" sz="1400">
                <a:sym typeface="+mn-ea"/>
              </a:rPr>
              <a:t>    # 质数要大于 1</a:t>
            </a:r>
            <a:endParaRPr lang="zh-CN" altLang="en-US" sz="1400" spc="0"/>
          </a:p>
          <a:p>
            <a:pPr algn="l">
              <a:buNone/>
            </a:pPr>
            <a:r>
              <a:rPr lang="zh-CN" altLang="en-US" sz="1400">
                <a:sym typeface="+mn-ea"/>
              </a:rPr>
              <a:t>    if num &gt; 1:</a:t>
            </a:r>
            <a:endParaRPr lang="zh-CN" altLang="en-US" sz="1400" spc="0"/>
          </a:p>
          <a:p>
            <a:pPr algn="l">
              <a:buNone/>
            </a:pPr>
            <a:r>
              <a:rPr lang="zh-CN" altLang="en-US" sz="1400">
                <a:sym typeface="+mn-ea"/>
              </a:rPr>
              <a:t>       # 查看因子</a:t>
            </a:r>
            <a:endParaRPr lang="zh-CN" altLang="en-US" sz="1400" spc="0"/>
          </a:p>
          <a:p>
            <a:pPr algn="l">
              <a:buNone/>
            </a:pPr>
            <a:r>
              <a:rPr lang="zh-CN" altLang="en-US" sz="1400">
                <a:sym typeface="+mn-ea"/>
              </a:rPr>
              <a:t>       for i in range(2,num):</a:t>
            </a:r>
            <a:endParaRPr lang="zh-CN" altLang="en-US" sz="1400" spc="0"/>
          </a:p>
          <a:p>
            <a:pPr algn="l">
              <a:buNone/>
            </a:pPr>
            <a:r>
              <a:rPr lang="zh-CN" altLang="en-US" sz="1400">
                <a:sym typeface="+mn-ea"/>
              </a:rPr>
              <a:t>           if (num % i) == 0:</a:t>
            </a:r>
            <a:endParaRPr lang="zh-CN" altLang="en-US" sz="1400" spc="0"/>
          </a:p>
          <a:p>
            <a:pPr algn="l">
              <a:buNone/>
            </a:pPr>
            <a:r>
              <a:rPr lang="zh-CN" altLang="en-US" sz="1400">
                <a:sym typeface="+mn-ea"/>
              </a:rPr>
              <a:t>                return False</a:t>
            </a:r>
            <a:endParaRPr lang="zh-CN" altLang="en-US" sz="1400" spc="0"/>
          </a:p>
          <a:p>
            <a:pPr algn="l">
              <a:buNone/>
            </a:pPr>
            <a:r>
              <a:rPr lang="zh-CN" altLang="en-US" sz="1400">
                <a:sym typeface="+mn-ea"/>
              </a:rPr>
              <a:t>       else:</a:t>
            </a:r>
            <a:endParaRPr lang="zh-CN" altLang="en-US" sz="1400" spc="0"/>
          </a:p>
          <a:p>
            <a:pPr algn="l">
              <a:buNone/>
            </a:pPr>
            <a:r>
              <a:rPr lang="zh-CN" altLang="en-US" sz="1400">
                <a:sym typeface="+mn-ea"/>
              </a:rPr>
              <a:t>            return True</a:t>
            </a:r>
            <a:endParaRPr lang="zh-CN" altLang="en-US" sz="1400" spc="0"/>
          </a:p>
          <a:p>
            <a:pPr algn="l">
              <a:buNone/>
            </a:pPr>
            <a:r>
              <a:rPr lang="zh-CN" altLang="en-US" sz="1400">
                <a:sym typeface="+mn-ea"/>
              </a:rPr>
              <a:t>    # 如果输入的数字小于或等于 1，不是质数</a:t>
            </a:r>
            <a:endParaRPr lang="zh-CN" altLang="en-US" sz="1400" spc="0"/>
          </a:p>
          <a:p>
            <a:pPr algn="l">
              <a:buNone/>
            </a:pPr>
            <a:r>
              <a:rPr lang="zh-CN" altLang="en-US" sz="1400">
                <a:sym typeface="+mn-ea"/>
              </a:rPr>
              <a:t>    else:</a:t>
            </a:r>
            <a:endParaRPr lang="zh-CN" altLang="en-US" sz="1400" spc="0"/>
          </a:p>
          <a:p>
            <a:pPr algn="l">
              <a:buNone/>
            </a:pPr>
            <a:r>
              <a:rPr lang="zh-CN" altLang="en-US" sz="1400">
                <a:sym typeface="+mn-ea"/>
              </a:rPr>
              <a:t>       return False</a:t>
            </a:r>
            <a:endParaRPr lang="zh-CN" altLang="en-US" sz="140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160" y="5257165"/>
            <a:ext cx="4813935" cy="15100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560560" y="48044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最后效果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66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7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8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9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1.xml><?xml version="1.0" encoding="utf-8"?>
<p:tagLst xmlns:p="http://schemas.openxmlformats.org/presentationml/2006/main">
  <p:tag name="KSO_WM_UNIT_ISCONTENTS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空白演示"/>
</p:tagLst>
</file>

<file path=ppt/tags/tag7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19"/>
  <p:tag name="KSO_WM_TEMPLATE_MASTER_TYPE" val="0"/>
  <p:tag name="KSO_WM_TEMPLATE_COLOR_TYPE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1765</Words>
  <Application>WPS 演示</Application>
  <PresentationFormat>宽屏</PresentationFormat>
  <Paragraphs>111</Paragraphs>
  <Slides>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等线</vt:lpstr>
      <vt:lpstr>仿宋</vt:lpstr>
      <vt:lpstr>微软雅黑 Light</vt:lpstr>
      <vt:lpstr>等线 Light</vt:lpstr>
      <vt:lpstr>Malgun Gothic Semilight</vt:lpstr>
      <vt:lpstr>新宋体</vt:lpstr>
      <vt:lpstr>方正粗黑宋简体</vt:lpstr>
      <vt:lpstr>黑体</vt:lpstr>
      <vt:lpstr>Microsoft NeoGothic</vt:lpstr>
      <vt:lpstr>Microsoft YaHei UI</vt:lpstr>
      <vt:lpstr>方正等线</vt:lpstr>
      <vt:lpstr>楷体</vt:lpstr>
      <vt:lpstr>Office 主题​​</vt:lpstr>
      <vt:lpstr>1_Office 主题​​</vt:lpstr>
      <vt:lpstr>空白演示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Asber</cp:lastModifiedBy>
  <cp:revision>395</cp:revision>
  <dcterms:created xsi:type="dcterms:W3CDTF">2017-08-03T09:01:00Z</dcterms:created>
  <dcterms:modified xsi:type="dcterms:W3CDTF">2019-11-05T06:30:54Z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