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277" r:id="rId3"/>
    <p:sldId id="28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Title of the Project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6B60-78E6-49BD-BA6E-2C9DE0594AF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FFDBE-F792-4047-874E-E7B53CB8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Title of the Project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4935-7A95-446E-AB06-C6015C8C2F4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03D9F-5696-42C7-A9C9-8E671FA7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70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2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8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3D9F-5696-42C7-A9C9-8E671FA748BF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7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0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0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B31B-CBEC-4D14-8F61-25619CD1BF87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7E90-BE47-4A41-AF82-3AD052C1E9A1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0198-3C21-498A-94F2-2E4676D2FC22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DE0-A8FD-42F2-AF4D-9CE67AE8DC79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4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ECB-F023-42CD-8F8D-2C0FA9500562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1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0DD4-5055-4C3C-BD27-284AD921822B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30F0-28A1-44C2-A4B2-71FADE7AD263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4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9DF5-F23B-4292-BF88-2081227581B9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4D74-7ECD-41FE-BE51-CBD921983CC7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6362-C4EB-4139-B4F4-58D46494FFE1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8E90-AD24-4521-9099-142809936C60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78C4C-1AE8-4281-BB99-26913A196628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1935400" y="4261912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</a:t>
            </a:r>
            <a:r>
              <a:rPr lang="en-US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Title : 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:     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</a:t>
            </a:r>
            <a:r>
              <a:rPr lang="en-US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Guide :                 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</a:t>
            </a:r>
            <a:r>
              <a:rPr lang="en-US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Team with SRN : </a:t>
            </a:r>
            <a:endParaRPr sz="1400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rgbClr val="000000"/>
              </a:buClr>
              <a:buSzPts val="2000"/>
            </a:pP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46F5EEA-9CA1-4E96-8FFD-242651FF8289}"/>
              </a:ext>
            </a:extLst>
          </p:cNvPr>
          <p:cNvSpPr/>
          <p:nvPr/>
        </p:nvSpPr>
        <p:spPr>
          <a:xfrm>
            <a:off x="2057400" y="1600201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rebuchet MS" pitchFamily="34" charset="0"/>
              </a:rPr>
              <a:t>UE20CS390A </a:t>
            </a:r>
            <a:r>
              <a:rPr lang="en-US" sz="2800" dirty="0">
                <a:latin typeface="Trebuchet MS" pitchFamily="34" charset="0"/>
              </a:rPr>
              <a:t>– Capstone Project Phase – 1</a:t>
            </a:r>
          </a:p>
          <a:p>
            <a:pPr algn="ctr"/>
            <a:r>
              <a:rPr lang="en-US" sz="2800" dirty="0">
                <a:latin typeface="Trebuchet MS" pitchFamily="34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Project Progress Review #2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(Project Requirements Specification and Literature Survey)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6" name="Google Shape;62;p8">
            <a:extLst>
              <a:ext uri="{FF2B5EF4-FFF2-40B4-BE49-F238E27FC236}">
                <a16:creationId xmlns=""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029650" y="1617675"/>
            <a:ext cx="8638350" cy="387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any other information you wish to add on.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Note: Changes can be made in the template, with the consent of the guide for inclusion of any other information.</a:t>
            </a:r>
            <a:endParaRPr lang="en-IN" sz="2400" kern="0" dirty="0">
              <a:latin typeface="Trebuchet MS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10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Conclusion</a:t>
            </a:r>
          </a:p>
        </p:txBody>
      </p:sp>
      <p:sp>
        <p:nvSpPr>
          <p:cNvPr id="6" name="Google Shape;62;p8">
            <a:extLst>
              <a:ext uri="{FF2B5EF4-FFF2-40B4-BE49-F238E27FC236}">
                <a16:creationId xmlns=""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923082" y="1617675"/>
            <a:ext cx="7744918" cy="348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127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State the conclusion of your work.</a:t>
            </a:r>
            <a:endParaRPr lang="en-IN" sz="2000" kern="0" dirty="0">
              <a:latin typeface="Trebuchet MS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11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1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6" name="Google Shape;62;p8">
            <a:extLst>
              <a:ext uri="{FF2B5EF4-FFF2-40B4-BE49-F238E27FC236}">
                <a16:creationId xmlns=""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1524000" y="1617675"/>
            <a:ext cx="9143999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Example: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G. Eason, B. Noble, and I. N. Sneddon, “On certain integrals of Lipschitz-Hankel type involving products of Bessel functions,” Phil. Trans. Roy. Soc. London, vol. </a:t>
            </a: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A247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, pp. 529–551, April 1955. (references)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12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4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-43132"/>
            <a:ext cx="1143000" cy="1012165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4191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Agenda 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2218544" y="1617675"/>
            <a:ext cx="8829206" cy="362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buClr>
                <a:srgbClr val="000000"/>
              </a:buClr>
              <a:buSzPts val="1800"/>
            </a:pP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976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4191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</a:t>
            </a: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2218544" y="1617675"/>
            <a:ext cx="8829206" cy="362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buClr>
                <a:srgbClr val="000000"/>
              </a:buClr>
              <a:buSzPts val="18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the scope it entails.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3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976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1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4191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Suggestions from Review - 1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34B9335-C6CD-44EC-97AB-60E7D56C3EF1}"/>
              </a:ext>
            </a:extLst>
          </p:cNvPr>
          <p:cNvSpPr txBox="1">
            <a:spLocks/>
          </p:cNvSpPr>
          <p:nvPr/>
        </p:nvSpPr>
        <p:spPr>
          <a:xfrm>
            <a:off x="1905000" y="1752600"/>
            <a:ext cx="8077200" cy="47244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the suggestions and remarks given by the panel members. 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Mention the feasibility on the same showing the progress.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4</a:t>
            </a:fld>
            <a:endParaRPr lang="en-US"/>
          </a:p>
        </p:txBody>
      </p:sp>
      <p:sp>
        <p:nvSpPr>
          <p:cNvPr id="11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5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Constraints / Dependencies / Assumptions / Risks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4;p7">
            <a:extLst>
              <a:ext uri="{FF2B5EF4-FFF2-40B4-BE49-F238E27FC236}">
                <a16:creationId xmlns="" xmlns:a16="http://schemas.microsoft.com/office/drawing/2014/main" id="{87426B17-966C-4E93-934D-65480454389D}"/>
              </a:ext>
            </a:extLst>
          </p:cNvPr>
          <p:cNvSpPr txBox="1"/>
          <p:nvPr/>
        </p:nvSpPr>
        <p:spPr>
          <a:xfrm>
            <a:off x="2114900" y="1791525"/>
            <a:ext cx="9037782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issues such as legal implications, usage limitations, specific software/hardware requirements etc under dependencies.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assumptions made in your project/problem statement.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Talk about the risks that could pose obstacle to your final project delivery(technology failure or hardware failure threats or version compatibility problems). </a:t>
            </a:r>
            <a:endParaRPr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9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 Requirements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2;p8">
            <a:extLst>
              <a:ext uri="{FF2B5EF4-FFF2-40B4-BE49-F238E27FC236}">
                <a16:creationId xmlns=""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029650" y="2055900"/>
            <a:ext cx="8638350" cy="3403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fundamental actions the system must offer while processing inputs and generating the outputs.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6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976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6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Non - Functional Requirements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0;p9">
            <a:extLst>
              <a:ext uri="{FF2B5EF4-FFF2-40B4-BE49-F238E27FC236}">
                <a16:creationId xmlns="" xmlns:a16="http://schemas.microsoft.com/office/drawing/2014/main" id="{E4B061CD-64C7-4863-A1A6-637C8FC319A1}"/>
              </a:ext>
            </a:extLst>
          </p:cNvPr>
          <p:cNvSpPr txBox="1"/>
          <p:nvPr/>
        </p:nvSpPr>
        <p:spPr>
          <a:xfrm>
            <a:off x="2057400" y="1828800"/>
            <a:ext cx="9095282" cy="305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891" indent="12700" algn="just" eaLnBrk="0" hangingPunct="0">
              <a:spcBef>
                <a:spcPct val="20000"/>
              </a:spcBef>
              <a:buClr>
                <a:schemeClr val="dk1"/>
              </a:buClr>
              <a:buSzPts val="2000"/>
              <a:defRPr/>
            </a:pPr>
            <a:r>
              <a:rPr lang="en-US" sz="24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Write the key Non-Functional Requirements pertaining to your project. </a:t>
            </a:r>
            <a:endParaRPr lang="en-IN" sz="2400" kern="0" dirty="0">
              <a:solidFill>
                <a:srgbClr val="0000FF"/>
              </a:solidFill>
              <a:latin typeface="Trebuchet MS" pitchFamily="34" charset="0"/>
              <a:sym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7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Google Shape;62;p8">
            <a:extLst>
              <a:ext uri="{FF2B5EF4-FFF2-40B4-BE49-F238E27FC236}">
                <a16:creationId xmlns=""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029650" y="3428999"/>
            <a:ext cx="8638350" cy="294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A critical assessment of the research that has been conducted on the topic.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4 – 5 recently published research papers/products.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Summarize the individual papers/products with as much detail as each deserves, depending up on its relative importance in the overall literature on the topic. 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Minimum 4 slides on each paper/product is required.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survey should be organized into categories.</a:t>
            </a:r>
          </a:p>
          <a:p>
            <a:pPr marL="1270000" lvl="1" indent="-457200" algn="just" eaLnBrk="0" hangingPunct="0">
              <a:spcBef>
                <a:spcPct val="20000"/>
              </a:spcBef>
              <a:buAutoNum type="alphaLcParenR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Supporting and against the particular hypothesis.</a:t>
            </a:r>
          </a:p>
          <a:p>
            <a:pPr marL="1270000" lvl="1" indent="-457200" algn="just" eaLnBrk="0" hangingPunct="0">
              <a:spcBef>
                <a:spcPct val="20000"/>
              </a:spcBef>
              <a:buAutoNum type="alphaLcParenR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Some alternative hypothesis. </a:t>
            </a: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IN" sz="2000" kern="0" dirty="0"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9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Summary of Literature Survey</a:t>
            </a:r>
          </a:p>
        </p:txBody>
      </p:sp>
      <p:sp>
        <p:nvSpPr>
          <p:cNvPr id="6" name="Google Shape;62;p8">
            <a:extLst>
              <a:ext uri="{FF2B5EF4-FFF2-40B4-BE49-F238E27FC236}">
                <a16:creationId xmlns=""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029650" y="2734829"/>
            <a:ext cx="8638350" cy="364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A conclusion should then state clearly the main conclusions of the review and give a clear explanation of their importance and relevance.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Give a glimpse of the proposed methodology.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The strengths or weaknesses in the methods of the studies reviewed should be highlighted.   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Include the relevant similarities and differences between papers/products.</a:t>
            </a:r>
          </a:p>
          <a:p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3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547</Words>
  <Application>Microsoft Office PowerPoint</Application>
  <PresentationFormat>Widescreen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2023-02-02T07:40:50Z</dcterms:created>
  <dcterms:modified xsi:type="dcterms:W3CDTF">2023-02-21T08:47:54Z</dcterms:modified>
</cp:coreProperties>
</file>