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68" r:id="rId6"/>
    <p:sldId id="269" r:id="rId7"/>
    <p:sldId id="270" r:id="rId8"/>
    <p:sldId id="260" r:id="rId9"/>
    <p:sldId id="271" r:id="rId10"/>
    <p:sldId id="261" r:id="rId11"/>
    <p:sldId id="262" r:id="rId12"/>
    <p:sldId id="263" r:id="rId13"/>
    <p:sldId id="272" r:id="rId14"/>
    <p:sldId id="273" r:id="rId15"/>
    <p:sldId id="265" r:id="rId16"/>
    <p:sldId id="274" r:id="rId17"/>
    <p:sldId id="275" r:id="rId18"/>
    <p:sldId id="266" r:id="rId19"/>
  </p:sldIdLst>
  <p:sldSz cx="12192000" cy="6858000"/>
  <p:notesSz cx="7010400" cy="9296400"/>
  <p:embeddedFontLst>
    <p:embeddedFont>
      <p:font typeface="Calibri" panose="020F0502020204030204" pitchFamily="34" charset="0"/>
      <p:regular r:id="rId21"/>
      <p:bold r:id="rId22"/>
      <p:italic r:id="rId23"/>
      <p:boldItalic r:id="rId24"/>
    </p:embeddedFont>
    <p:embeddedFont>
      <p:font typeface="Montserrat" panose="00000500000000000000" pitchFamily="2" charset="0"/>
      <p:regular r:id="rId25"/>
      <p:bold r:id="rId26"/>
      <p:italic r:id="rId27"/>
      <p:boldItalic r:id="rId28"/>
    </p:embeddedFont>
    <p:embeddedFont>
      <p:font typeface="Titillium Web" panose="00000500000000000000" pitchFamily="2" charset="0"/>
      <p:regular r:id="rId29"/>
      <p:bold r:id="rId30"/>
      <p:italic r:id="rId31"/>
      <p:boldItalic r:id="rId32"/>
    </p:embeddedFont>
    <p:embeddedFont>
      <p:font typeface="Trebuchet MS" panose="020B060302020202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38" roundtripDataSignature="AMtx7mhpsjq80qGR+cBsTcEHdtNjUpnA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presProps" Target="presProps.xml"/><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customschemas.google.com/relationships/presentationmetadata" Target="meta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fred Augustine" userId="9fadf3da7720fc56" providerId="LiveId" clId="{56B33DDF-C53E-49BC-9903-18ABF1DA903A}"/>
    <pc:docChg chg="modSld">
      <pc:chgData name="Alfred Augustine" userId="9fadf3da7720fc56" providerId="LiveId" clId="{56B33DDF-C53E-49BC-9903-18ABF1DA903A}" dt="2023-02-07T17:14:24.277" v="66" actId="20577"/>
      <pc:docMkLst>
        <pc:docMk/>
      </pc:docMkLst>
      <pc:sldChg chg="modSp mod">
        <pc:chgData name="Alfred Augustine" userId="9fadf3da7720fc56" providerId="LiveId" clId="{56B33DDF-C53E-49BC-9903-18ABF1DA903A}" dt="2023-02-07T17:14:24.277" v="66" actId="20577"/>
        <pc:sldMkLst>
          <pc:docMk/>
          <pc:sldMk cId="4018340255" sldId="270"/>
        </pc:sldMkLst>
        <pc:spChg chg="mod">
          <ac:chgData name="Alfred Augustine" userId="9fadf3da7720fc56" providerId="LiveId" clId="{56B33DDF-C53E-49BC-9903-18ABF1DA903A}" dt="2023-02-07T17:14:24.277" v="66" actId="20577"/>
          <ac:spMkLst>
            <pc:docMk/>
            <pc:sldMk cId="4018340255" sldId="270"/>
            <ac:spMk id="5" creationId="{2295A0CF-9D4C-5AB4-E051-BA4EBE1EE4F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2" y="0"/>
            <a:ext cx="3038648" cy="46513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70135" y="0"/>
            <a:ext cx="3038648" cy="46513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2" y="8829675"/>
            <a:ext cx="3038648" cy="46513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notes"/>
          <p:cNvSpPr txBox="1">
            <a:spLocks noGrp="1"/>
          </p:cNvSpPr>
          <p:nvPr>
            <p:ph type="body" idx="1"/>
          </p:nvPr>
        </p:nvSpPr>
        <p:spPr>
          <a:xfrm>
            <a:off x="701848" y="4416426"/>
            <a:ext cx="5608320" cy="418306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7" name="Google Shape;77;p1: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9:notes"/>
          <p:cNvSpPr txBox="1">
            <a:spLocks noGrp="1"/>
          </p:cNvSpPr>
          <p:nvPr>
            <p:ph type="body" idx="1"/>
          </p:nvPr>
        </p:nvSpPr>
        <p:spPr>
          <a:xfrm>
            <a:off x="701848" y="4416426"/>
            <a:ext cx="5608320" cy="418306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4" name="Google Shape;154;p9: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 name="Google Shape;83;p2: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4" name="Google Shape;84;p2: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3: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 name="Google Shape;91;p3: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2" name="Google Shape;92;p3: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p4: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0" name="Google Shape;100;p4: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p5: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8" name="Google Shape;108;p5: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6: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6:notes"/>
          <p:cNvSpPr txBox="1">
            <a:spLocks noGrp="1"/>
          </p:cNvSpPr>
          <p:nvPr>
            <p:ph type="body" idx="1"/>
          </p:nvPr>
        </p:nvSpPr>
        <p:spPr>
          <a:xfrm>
            <a:off x="701848" y="4416426"/>
            <a:ext cx="5608320" cy="41830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6" name="Google Shape;116;p6:notes"/>
          <p:cNvSpPr txBox="1">
            <a:spLocks noGrp="1"/>
          </p:cNvSpPr>
          <p:nvPr>
            <p:ph type="sldNum" idx="12"/>
          </p:nvPr>
        </p:nvSpPr>
        <p:spPr>
          <a:xfrm>
            <a:off x="3970135" y="8829675"/>
            <a:ext cx="3038648" cy="465138"/>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txBox="1">
            <a:spLocks noGrp="1"/>
          </p:cNvSpPr>
          <p:nvPr>
            <p:ph type="body" idx="1"/>
          </p:nvPr>
        </p:nvSpPr>
        <p:spPr>
          <a:xfrm>
            <a:off x="701848" y="4416426"/>
            <a:ext cx="5608320" cy="4183063"/>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3" name="Google Shape;123;p7: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f8d19ebc30_0_8:notes"/>
          <p:cNvSpPr txBox="1">
            <a:spLocks noGrp="1"/>
          </p:cNvSpPr>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1" name="Google Shape;131;g1f8d19ebc30_0_8: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f8d19ebc30_0_2:notes"/>
          <p:cNvSpPr txBox="1">
            <a:spLocks noGrp="1"/>
          </p:cNvSpPr>
          <p:nvPr>
            <p:ph type="body" idx="1"/>
          </p:nvPr>
        </p:nvSpPr>
        <p:spPr>
          <a:xfrm>
            <a:off x="701848" y="4416426"/>
            <a:ext cx="5608200" cy="4183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7" name="Google Shape;147;g1f8d19ebc30_0_2:notes"/>
          <p:cNvSpPr>
            <a:spLocks noGrp="1" noRot="1" noChangeAspect="1"/>
          </p:cNvSpPr>
          <p:nvPr>
            <p:ph type="sldImg" idx="2"/>
          </p:nvPr>
        </p:nvSpPr>
        <p:spPr>
          <a:xfrm>
            <a:off x="407988" y="696913"/>
            <a:ext cx="6196012"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
        <p:cNvGrpSpPr/>
        <p:nvPr/>
      </p:nvGrpSpPr>
      <p:grpSpPr>
        <a:xfrm>
          <a:off x="0" y="0"/>
          <a:ext cx="0" cy="0"/>
          <a:chOff x="0" y="0"/>
          <a:chExt cx="0" cy="0"/>
        </a:xfrm>
      </p:grpSpPr>
      <p:sp>
        <p:nvSpPr>
          <p:cNvPr id="19" name="Google Shape;19;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2"/>
        <p:cNvGrpSpPr/>
        <p:nvPr/>
      </p:nvGrpSpPr>
      <p:grpSpPr>
        <a:xfrm>
          <a:off x="0" y="0"/>
          <a:ext cx="0" cy="0"/>
          <a:chOff x="0" y="0"/>
          <a:chExt cx="0" cy="0"/>
        </a:xfrm>
      </p:grpSpPr>
      <p:sp>
        <p:nvSpPr>
          <p:cNvPr id="23" name="Google Shape;23;p1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1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5" name="Google Shape;25;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 name="Google Shape;3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1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1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9"/>
          <p:cNvSpPr>
            <a:spLocks noGrp="1"/>
          </p:cNvSpPr>
          <p:nvPr>
            <p:ph type="pic" idx="2"/>
          </p:nvPr>
        </p:nvSpPr>
        <p:spPr>
          <a:xfrm>
            <a:off x="5183188" y="987425"/>
            <a:ext cx="6172200" cy="4873625"/>
          </a:xfrm>
          <a:prstGeom prst="rect">
            <a:avLst/>
          </a:prstGeom>
          <a:noFill/>
          <a:ln>
            <a:noFill/>
          </a:ln>
        </p:spPr>
      </p:sp>
      <p:sp>
        <p:nvSpPr>
          <p:cNvPr id="71" name="Google Shape;71;p1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rtl="0">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rtl="0">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rtl="0">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rtl="0">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rtl="0">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rtl="0">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rtl="0">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rtl="0">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5" name="Google Shape;15;p10"/>
          <p:cNvGrpSpPr/>
          <p:nvPr/>
        </p:nvGrpSpPr>
        <p:grpSpPr>
          <a:xfrm>
            <a:off x="10962132" y="226826"/>
            <a:ext cx="783335" cy="276600"/>
            <a:chOff x="8283500" y="77358"/>
            <a:chExt cx="783335" cy="276600"/>
          </a:xfrm>
        </p:grpSpPr>
        <p:pic>
          <p:nvPicPr>
            <p:cNvPr id="16" name="Google Shape;16;p10"/>
            <p:cNvPicPr preferRelativeResize="0"/>
            <p:nvPr/>
          </p:nvPicPr>
          <p:blipFill rotWithShape="1">
            <a:blip r:embed="rId11">
              <a:alphaModFix/>
            </a:blip>
            <a:srcRect/>
            <a:stretch/>
          </p:blipFill>
          <p:spPr>
            <a:xfrm>
              <a:off x="8335643" y="101458"/>
              <a:ext cx="731192" cy="228259"/>
            </a:xfrm>
            <a:prstGeom prst="rect">
              <a:avLst/>
            </a:prstGeom>
            <a:noFill/>
            <a:ln>
              <a:noFill/>
            </a:ln>
          </p:spPr>
        </p:pic>
        <p:cxnSp>
          <p:nvCxnSpPr>
            <p:cNvPr id="17" name="Google Shape;17;p10"/>
            <p:cNvCxnSpPr/>
            <p:nvPr/>
          </p:nvCxnSpPr>
          <p:spPr>
            <a:xfrm>
              <a:off x="8283500" y="77358"/>
              <a:ext cx="0" cy="276600"/>
            </a:xfrm>
            <a:prstGeom prst="straightConnector1">
              <a:avLst/>
            </a:prstGeom>
            <a:noFill/>
            <a:ln w="9525" cap="flat" cmpd="sng">
              <a:solidFill>
                <a:srgbClr val="B7B7B7"/>
              </a:solidFill>
              <a:prstDash val="solid"/>
              <a:round/>
              <a:headEnd type="none" w="sm" len="sm"/>
              <a:tailEnd type="none" w="sm" len="sm"/>
            </a:ln>
          </p:spPr>
        </p:cxn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app.asana.com/0/1203791206843641/timeline"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
          <p:cNvSpPr/>
          <p:nvPr/>
        </p:nvSpPr>
        <p:spPr>
          <a:xfrm>
            <a:off x="1107075" y="1219200"/>
            <a:ext cx="9846300" cy="1446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FF0000"/>
                </a:solidFill>
                <a:latin typeface="Trebuchet MS"/>
                <a:ea typeface="Trebuchet MS"/>
                <a:cs typeface="Trebuchet MS"/>
                <a:sym typeface="Trebuchet MS"/>
              </a:rPr>
              <a:t>PW23_PH_03</a:t>
            </a:r>
            <a:r>
              <a:rPr lang="en-US" sz="2800" b="1" i="0" u="none" strike="noStrike" cap="none">
                <a:solidFill>
                  <a:srgbClr val="FF0000"/>
                </a:solidFill>
                <a:latin typeface="Trebuchet MS"/>
                <a:ea typeface="Trebuchet MS"/>
                <a:cs typeface="Trebuchet MS"/>
                <a:sym typeface="Trebuchet MS"/>
              </a:rPr>
              <a:t> – Capstone Project Approval</a:t>
            </a:r>
            <a:endParaRPr/>
          </a:p>
          <a:p>
            <a:pPr marL="0" marR="0" lvl="0" indent="0" algn="ctr" rtl="0">
              <a:spcBef>
                <a:spcPts val="0"/>
              </a:spcBef>
              <a:spcAft>
                <a:spcPts val="0"/>
              </a:spcAft>
              <a:buNone/>
            </a:pPr>
            <a:endParaRPr sz="2800" b="1" i="0" u="none" strike="noStrike" cap="none">
              <a:solidFill>
                <a:srgbClr val="FF0000"/>
              </a:solidFill>
              <a:latin typeface="Trebuchet MS"/>
              <a:ea typeface="Trebuchet MS"/>
              <a:cs typeface="Trebuchet MS"/>
              <a:sym typeface="Trebuchet MS"/>
            </a:endParaRPr>
          </a:p>
          <a:p>
            <a:pPr marL="0" marR="0" lvl="0" indent="0" algn="ctr" rtl="0">
              <a:spcBef>
                <a:spcPts val="0"/>
              </a:spcBef>
              <a:spcAft>
                <a:spcPts val="0"/>
              </a:spcAft>
              <a:buNone/>
            </a:pPr>
            <a:endParaRPr sz="3200" b="1" i="0" u="none" strike="noStrike" cap="none">
              <a:solidFill>
                <a:srgbClr val="FF0000"/>
              </a:solidFill>
              <a:latin typeface="Trebuchet MS"/>
              <a:ea typeface="Trebuchet MS"/>
              <a:cs typeface="Trebuchet MS"/>
              <a:sym typeface="Trebuchet MS"/>
            </a:endParaRPr>
          </a:p>
        </p:txBody>
      </p:sp>
      <p:sp>
        <p:nvSpPr>
          <p:cNvPr id="80" name="Google Shape;80;p1"/>
          <p:cNvSpPr txBox="1"/>
          <p:nvPr/>
        </p:nvSpPr>
        <p:spPr>
          <a:xfrm>
            <a:off x="1828800" y="4343400"/>
            <a:ext cx="9594600" cy="1371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i="0" u="sng" strike="noStrike" cap="none">
                <a:solidFill>
                  <a:schemeClr val="dk1"/>
                </a:solidFill>
                <a:latin typeface="Trebuchet MS"/>
                <a:ea typeface="Trebuchet MS"/>
                <a:cs typeface="Trebuchet MS"/>
                <a:sym typeface="Trebuchet MS"/>
              </a:rPr>
              <a:t>Project Title</a:t>
            </a:r>
            <a:r>
              <a:rPr lang="en-US" sz="1800" b="0" i="0" u="none" strike="noStrike" cap="none">
                <a:solidFill>
                  <a:schemeClr val="dk1"/>
                </a:solidFill>
                <a:latin typeface="Trebuchet MS"/>
                <a:ea typeface="Trebuchet MS"/>
                <a:cs typeface="Trebuchet MS"/>
                <a:sym typeface="Trebuchet MS"/>
              </a:rPr>
              <a:t>: </a:t>
            </a:r>
            <a:r>
              <a:rPr lang="en-US" sz="1800">
                <a:solidFill>
                  <a:schemeClr val="dk1"/>
                </a:solidFill>
                <a:latin typeface="Trebuchet MS"/>
                <a:ea typeface="Trebuchet MS"/>
                <a:cs typeface="Trebuchet MS"/>
                <a:sym typeface="Trebuchet MS"/>
              </a:rPr>
              <a:t>Comparative analysis of modern IOT/network attack strategies </a:t>
            </a:r>
            <a:endParaRPr sz="180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US" sz="1800" b="1" u="sng">
                <a:solidFill>
                  <a:schemeClr val="dk1"/>
                </a:solidFill>
                <a:latin typeface="Trebuchet MS"/>
                <a:ea typeface="Trebuchet MS"/>
                <a:cs typeface="Trebuchet MS"/>
                <a:sym typeface="Trebuchet MS"/>
              </a:rPr>
              <a:t>Project ID</a:t>
            </a:r>
            <a:r>
              <a:rPr lang="en-US" sz="1800">
                <a:solidFill>
                  <a:schemeClr val="dk1"/>
                </a:solidFill>
                <a:latin typeface="Trebuchet MS"/>
                <a:ea typeface="Trebuchet MS"/>
                <a:cs typeface="Trebuchet MS"/>
                <a:sym typeface="Trebuchet MS"/>
              </a:rPr>
              <a:t>:</a:t>
            </a:r>
            <a:endParaRPr sz="180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US" sz="1800" b="1" u="sng">
                <a:solidFill>
                  <a:schemeClr val="dk1"/>
                </a:solidFill>
                <a:latin typeface="Trebuchet MS"/>
                <a:ea typeface="Trebuchet MS"/>
                <a:cs typeface="Trebuchet MS"/>
                <a:sym typeface="Trebuchet MS"/>
              </a:rPr>
              <a:t>Team</a:t>
            </a:r>
            <a:r>
              <a:rPr lang="en-US" sz="1800" b="1" i="0" u="sng" strike="noStrike" cap="none">
                <a:solidFill>
                  <a:schemeClr val="dk1"/>
                </a:solidFill>
                <a:latin typeface="Trebuchet MS"/>
                <a:ea typeface="Trebuchet MS"/>
                <a:cs typeface="Trebuchet MS"/>
                <a:sym typeface="Trebuchet MS"/>
              </a:rPr>
              <a:t> </a:t>
            </a:r>
            <a:r>
              <a:rPr lang="en-US" sz="1800" b="1" u="sng">
                <a:solidFill>
                  <a:schemeClr val="dk1"/>
                </a:solidFill>
                <a:latin typeface="Trebuchet MS"/>
                <a:ea typeface="Trebuchet MS"/>
                <a:cs typeface="Trebuchet MS"/>
                <a:sym typeface="Trebuchet MS"/>
              </a:rPr>
              <a:t>Name</a:t>
            </a:r>
            <a:r>
              <a:rPr lang="en-US" sz="1800" b="0" i="0" u="none" strike="noStrike" cap="none">
                <a:solidFill>
                  <a:schemeClr val="dk1"/>
                </a:solidFill>
                <a:latin typeface="Trebuchet MS"/>
                <a:ea typeface="Trebuchet MS"/>
                <a:cs typeface="Trebuchet MS"/>
                <a:sym typeface="Trebuchet MS"/>
              </a:rPr>
              <a:t>: 030_043_703_</a:t>
            </a:r>
            <a:r>
              <a:rPr lang="en-US" sz="1800">
                <a:solidFill>
                  <a:schemeClr val="dk1"/>
                </a:solidFill>
                <a:latin typeface="Trebuchet MS"/>
                <a:ea typeface="Trebuchet MS"/>
                <a:cs typeface="Trebuchet MS"/>
                <a:sym typeface="Trebuchet MS"/>
              </a:rPr>
              <a:t>903</a:t>
            </a:r>
            <a:r>
              <a:rPr lang="en-US" sz="1800" b="0" i="0" u="none" strike="noStrike" cap="none">
                <a:solidFill>
                  <a:schemeClr val="dk1"/>
                </a:solidFill>
                <a:latin typeface="Trebuchet MS"/>
                <a:ea typeface="Trebuchet MS"/>
                <a:cs typeface="Trebuchet MS"/>
                <a:sym typeface="Trebuchet MS"/>
              </a:rPr>
              <a:t>  </a:t>
            </a:r>
            <a:endParaRPr sz="1800">
              <a:solidFill>
                <a:schemeClr val="dk1"/>
              </a:solidFill>
              <a:latin typeface="Trebuchet MS"/>
              <a:ea typeface="Trebuchet MS"/>
              <a:cs typeface="Trebuchet MS"/>
              <a:sym typeface="Trebuchet MS"/>
            </a:endParaRPr>
          </a:p>
          <a:p>
            <a:pPr marL="0" marR="0" lvl="0" indent="0" algn="l" rtl="0">
              <a:spcBef>
                <a:spcPts val="0"/>
              </a:spcBef>
              <a:spcAft>
                <a:spcPts val="0"/>
              </a:spcAft>
              <a:buNone/>
            </a:pPr>
            <a:r>
              <a:rPr lang="en-US" sz="1800" b="1" u="sng">
                <a:solidFill>
                  <a:schemeClr val="dk1"/>
                </a:solidFill>
                <a:latin typeface="Trebuchet MS"/>
                <a:ea typeface="Trebuchet MS"/>
                <a:cs typeface="Trebuchet MS"/>
                <a:sym typeface="Trebuchet MS"/>
              </a:rPr>
              <a:t>Pr</a:t>
            </a:r>
            <a:r>
              <a:rPr lang="en-US" sz="1800" b="1" i="0" u="sng" strike="noStrike" cap="none">
                <a:solidFill>
                  <a:schemeClr val="dk1"/>
                </a:solidFill>
                <a:latin typeface="Trebuchet MS"/>
                <a:ea typeface="Trebuchet MS"/>
                <a:cs typeface="Trebuchet MS"/>
                <a:sym typeface="Trebuchet MS"/>
              </a:rPr>
              <a:t>oject Guide</a:t>
            </a:r>
            <a:r>
              <a:rPr lang="en-US" sz="1800" b="0" i="0" u="none" strike="noStrike" cap="none">
                <a:solidFill>
                  <a:schemeClr val="dk1"/>
                </a:solidFill>
                <a:latin typeface="Trebuchet MS"/>
                <a:ea typeface="Trebuchet MS"/>
                <a:cs typeface="Trebuchet MS"/>
                <a:sym typeface="Trebuchet MS"/>
              </a:rPr>
              <a:t>: Dr. Priyanka H </a:t>
            </a:r>
            <a:r>
              <a:rPr lang="en-US" sz="2400" b="0" i="0" u="none" strike="noStrike" cap="none">
                <a:solidFill>
                  <a:srgbClr val="0033CC"/>
                </a:solidFill>
                <a:latin typeface="Trebuchet MS"/>
                <a:ea typeface="Trebuchet MS"/>
                <a:cs typeface="Trebuchet MS"/>
                <a:sym typeface="Trebuchet MS"/>
              </a:rPr>
              <a:t>              </a:t>
            </a:r>
            <a:endParaRPr sz="2400" b="0" i="0" u="none" strike="noStrike" cap="none">
              <a:solidFill>
                <a:srgbClr val="0033CC"/>
              </a:solidFill>
              <a:latin typeface="Trebuchet MS"/>
              <a:ea typeface="Trebuchet MS"/>
              <a:cs typeface="Trebuchet MS"/>
              <a:sym typeface="Trebuchet MS"/>
            </a:endParaRPr>
          </a:p>
          <a:p>
            <a:pPr marL="0" marR="0" lvl="0" indent="0" algn="l" rtl="0">
              <a:spcBef>
                <a:spcPts val="0"/>
              </a:spcBef>
              <a:spcAft>
                <a:spcPts val="0"/>
              </a:spcAft>
              <a:buNone/>
            </a:pPr>
            <a:endParaRPr sz="2000" b="0" i="0" u="none" strike="noStrike" cap="none">
              <a:solidFill>
                <a:srgbClr val="0033CC"/>
              </a:solidFill>
              <a:latin typeface="Arial"/>
              <a:ea typeface="Arial"/>
              <a:cs typeface="Arial"/>
              <a:sym typeface="Arial"/>
            </a:endParaRPr>
          </a:p>
          <a:p>
            <a:pPr marL="0" marR="0" lvl="0" indent="0" algn="l" rtl="0">
              <a:spcBef>
                <a:spcPts val="0"/>
              </a:spcBef>
              <a:spcAft>
                <a:spcPts val="0"/>
              </a:spcAft>
              <a:buNone/>
            </a:pPr>
            <a:endParaRPr sz="2400" b="0" i="0" u="none" strike="noStrike" cap="none">
              <a:solidFill>
                <a:srgbClr val="0033CC"/>
              </a:solidFill>
              <a:latin typeface="Trebuchet MS"/>
              <a:ea typeface="Trebuchet MS"/>
              <a:cs typeface="Trebuchet MS"/>
              <a:sym typeface="Trebuchet MS"/>
            </a:endParaRPr>
          </a:p>
          <a:p>
            <a:pPr marL="0" marR="0" lvl="0" indent="0" algn="l" rtl="0">
              <a:spcBef>
                <a:spcPts val="0"/>
              </a:spcBef>
              <a:spcAft>
                <a:spcPts val="0"/>
              </a:spcAft>
              <a:buNone/>
            </a:pPr>
            <a:endParaRPr sz="2400" b="0" i="0" u="none" strike="noStrike" cap="none">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6"/>
          <p:cNvSpPr/>
          <p:nvPr/>
        </p:nvSpPr>
        <p:spPr>
          <a:xfrm>
            <a:off x="3048000" y="1581155"/>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9" name="Google Shape;119;p6"/>
          <p:cNvSpPr txBox="1"/>
          <p:nvPr/>
        </p:nvSpPr>
        <p:spPr>
          <a:xfrm>
            <a:off x="1905000" y="1143002"/>
            <a:ext cx="8763000" cy="461665"/>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rebuchet MS"/>
                <a:ea typeface="Trebuchet MS"/>
                <a:cs typeface="Trebuchet MS"/>
                <a:sym typeface="Trebuchet MS"/>
              </a:rPr>
              <a:t>Expected Deliverables</a:t>
            </a:r>
            <a:endParaRPr/>
          </a:p>
        </p:txBody>
      </p:sp>
      <p:sp>
        <p:nvSpPr>
          <p:cNvPr id="120" name="Google Shape;120;p6"/>
          <p:cNvSpPr txBox="1"/>
          <p:nvPr/>
        </p:nvSpPr>
        <p:spPr>
          <a:xfrm>
            <a:off x="1371600" y="1752600"/>
            <a:ext cx="8839200" cy="4724400"/>
          </a:xfrm>
          <a:prstGeom prst="rect">
            <a:avLst/>
          </a:prstGeom>
          <a:noFill/>
          <a:ln>
            <a:noFill/>
          </a:ln>
        </p:spPr>
        <p:txBody>
          <a:bodyPr spcFirstLastPara="1" wrap="square" lIns="91425" tIns="45700" rIns="91425" bIns="45700" anchor="t" anchorCtr="0">
            <a:noAutofit/>
          </a:bodyPr>
          <a:lstStyle/>
          <a:p>
            <a:pPr marL="685165" marR="0" lvl="0" indent="-342900" algn="just" rtl="0">
              <a:spcBef>
                <a:spcPts val="0"/>
              </a:spcBef>
              <a:spcAft>
                <a:spcPts val="0"/>
              </a:spcAft>
              <a:buClr>
                <a:srgbClr val="0000FF"/>
              </a:buClr>
              <a:buSzPts val="2400"/>
              <a:buFont typeface="Arial"/>
              <a:buChar char="•"/>
            </a:pPr>
            <a:r>
              <a:rPr lang="en-US" sz="2400" u="sng">
                <a:solidFill>
                  <a:srgbClr val="0000FF"/>
                </a:solidFill>
                <a:latin typeface="Trebuchet MS"/>
                <a:ea typeface="Trebuchet MS"/>
                <a:cs typeface="Trebuchet MS"/>
                <a:sym typeface="Trebuchet MS"/>
              </a:rPr>
              <a:t>Capstone-I deliverables</a:t>
            </a:r>
            <a:endParaRPr lang="en-US" sz="2400" u="sng">
              <a:solidFill>
                <a:srgbClr val="0000FF"/>
              </a:solidFill>
              <a:latin typeface="Trebuchet MS"/>
              <a:ea typeface="Trebuchet MS"/>
              <a:cs typeface="Trebuchet MS"/>
            </a:endParaRPr>
          </a:p>
          <a:p>
            <a:pPr marL="494665" algn="just">
              <a:spcBef>
                <a:spcPts val="480"/>
              </a:spcBef>
              <a:buClr>
                <a:schemeClr val="dk1"/>
              </a:buClr>
              <a:buSzPts val="2400"/>
            </a:pPr>
            <a:r>
              <a:rPr lang="en-US" sz="2400">
                <a:solidFill>
                  <a:srgbClr val="0000FF"/>
                </a:solidFill>
                <a:latin typeface="Trebuchet MS"/>
                <a:ea typeface="Trebuchet MS"/>
                <a:cs typeface="Trebuchet MS"/>
                <a:sym typeface="Trebuchet MS"/>
              </a:rPr>
              <a:t>      </a:t>
            </a:r>
            <a:r>
              <a:rPr lang="en-US" sz="1600">
                <a:solidFill>
                  <a:schemeClr val="tx1"/>
                </a:solidFill>
                <a:latin typeface="Trebuchet MS"/>
                <a:ea typeface="Trebuchet MS"/>
                <a:cs typeface="Trebuchet MS"/>
                <a:sym typeface="Trebuchet MS"/>
              </a:rPr>
              <a:t>1)Working network setup</a:t>
            </a:r>
            <a:endParaRPr sz="1600">
              <a:solidFill>
                <a:schemeClr val="tx1"/>
              </a:solidFill>
              <a:latin typeface="Trebuchet MS"/>
              <a:ea typeface="Trebuchet MS"/>
              <a:cs typeface="Trebuchet MS"/>
            </a:endParaRPr>
          </a:p>
          <a:p>
            <a:pPr marL="685165" indent="-190500" algn="just">
              <a:spcBef>
                <a:spcPts val="480"/>
              </a:spcBef>
              <a:buClr>
                <a:schemeClr val="dk1"/>
              </a:buClr>
              <a:buSzPts val="2400"/>
            </a:pPr>
            <a:r>
              <a:rPr lang="en-US" sz="1600">
                <a:solidFill>
                  <a:schemeClr val="tx1"/>
                </a:solidFill>
                <a:latin typeface="Trebuchet MS"/>
                <a:ea typeface="Trebuchet MS"/>
                <a:cs typeface="Trebuchet MS"/>
                <a:sym typeface="Trebuchet MS"/>
              </a:rPr>
              <a:t>         2)Functional device to cloud communication</a:t>
            </a:r>
            <a:endParaRPr sz="1600">
              <a:solidFill>
                <a:schemeClr val="tx1"/>
              </a:solidFill>
              <a:latin typeface="Trebuchet MS"/>
              <a:ea typeface="Trebuchet MS"/>
              <a:cs typeface="Trebuchet MS"/>
            </a:endParaRPr>
          </a:p>
          <a:p>
            <a:pPr marL="685165" indent="-190500" algn="just">
              <a:spcBef>
                <a:spcPts val="480"/>
              </a:spcBef>
              <a:buClr>
                <a:schemeClr val="dk1"/>
              </a:buClr>
              <a:buSzPts val="2400"/>
            </a:pPr>
            <a:r>
              <a:rPr lang="en-US" sz="1600">
                <a:solidFill>
                  <a:schemeClr val="tx1"/>
                </a:solidFill>
                <a:latin typeface="Trebuchet MS"/>
                <a:ea typeface="Trebuchet MS"/>
                <a:cs typeface="Trebuchet MS"/>
                <a:sym typeface="Trebuchet MS"/>
              </a:rPr>
              <a:t>         3)Database and instantaneous computation</a:t>
            </a:r>
            <a:endParaRPr sz="1600">
              <a:solidFill>
                <a:schemeClr val="tx1"/>
              </a:solidFill>
              <a:latin typeface="Trebuchet MS"/>
              <a:ea typeface="Trebuchet MS"/>
              <a:cs typeface="Trebuchet MS"/>
            </a:endParaRPr>
          </a:p>
          <a:p>
            <a:pPr marL="685165" indent="-190500" algn="just">
              <a:spcBef>
                <a:spcPts val="480"/>
              </a:spcBef>
              <a:buClr>
                <a:schemeClr val="dk1"/>
              </a:buClr>
              <a:buSzPts val="2400"/>
            </a:pPr>
            <a:r>
              <a:rPr lang="en-US" sz="1600">
                <a:solidFill>
                  <a:schemeClr val="tx1"/>
                </a:solidFill>
                <a:latin typeface="Trebuchet MS"/>
                <a:ea typeface="Trebuchet MS"/>
                <a:cs typeface="Trebuchet MS"/>
                <a:sym typeface="Trebuchet MS"/>
              </a:rPr>
              <a:t>         4)Beginning of testing</a:t>
            </a:r>
            <a:endParaRPr sz="1600">
              <a:solidFill>
                <a:schemeClr val="tx1"/>
              </a:solidFill>
              <a:latin typeface="Trebuchet MS"/>
              <a:ea typeface="Trebuchet MS"/>
              <a:cs typeface="Trebuchet MS"/>
            </a:endParaRPr>
          </a:p>
          <a:p>
            <a:pPr marL="685165" marR="0" lvl="0" indent="-190500" algn="just" rtl="0">
              <a:spcBef>
                <a:spcPts val="480"/>
              </a:spcBef>
              <a:spcAft>
                <a:spcPts val="0"/>
              </a:spcAft>
              <a:buClr>
                <a:schemeClr val="dk1"/>
              </a:buClr>
              <a:buSzPts val="2400"/>
              <a:buFont typeface="Arial"/>
              <a:buNone/>
            </a:pPr>
            <a:endParaRPr sz="2400">
              <a:solidFill>
                <a:srgbClr val="0000FF"/>
              </a:solidFill>
              <a:latin typeface="Trebuchet MS"/>
              <a:ea typeface="Trebuchet MS"/>
              <a:cs typeface="Trebuchet MS"/>
            </a:endParaRPr>
          </a:p>
          <a:p>
            <a:pPr marL="685165" marR="0" lvl="0" indent="-342900" algn="just" rtl="0">
              <a:spcBef>
                <a:spcPts val="480"/>
              </a:spcBef>
              <a:spcAft>
                <a:spcPts val="0"/>
              </a:spcAft>
              <a:buClr>
                <a:srgbClr val="0000FF"/>
              </a:buClr>
              <a:buSzPts val="2400"/>
              <a:buFont typeface="Arial"/>
              <a:buChar char="•"/>
            </a:pPr>
            <a:r>
              <a:rPr lang="en-US" sz="2400" u="sng">
                <a:solidFill>
                  <a:srgbClr val="0000FF"/>
                </a:solidFill>
                <a:latin typeface="Trebuchet MS"/>
                <a:ea typeface="Trebuchet MS"/>
                <a:cs typeface="Trebuchet MS"/>
                <a:sym typeface="Trebuchet MS"/>
              </a:rPr>
              <a:t>Capstone-II deliverables </a:t>
            </a:r>
            <a:endParaRPr sz="2400" u="sng">
              <a:solidFill>
                <a:srgbClr val="0000FF"/>
              </a:solidFill>
              <a:latin typeface="Trebuchet MS"/>
              <a:ea typeface="Trebuchet MS"/>
              <a:cs typeface="Trebuchet MS"/>
            </a:endParaRPr>
          </a:p>
          <a:p>
            <a:pPr marL="0" marR="0" lvl="0" indent="0" rtl="0">
              <a:spcBef>
                <a:spcPts val="480"/>
              </a:spcBef>
              <a:spcAft>
                <a:spcPts val="0"/>
              </a:spcAft>
              <a:buNone/>
            </a:pPr>
            <a:r>
              <a:rPr lang="en-US" sz="2400">
                <a:solidFill>
                  <a:srgbClr val="0000FF"/>
                </a:solidFill>
                <a:latin typeface="Trebuchet MS"/>
                <a:ea typeface="Trebuchet MS"/>
                <a:cs typeface="Trebuchet MS"/>
                <a:sym typeface="Trebuchet MS"/>
              </a:rPr>
              <a:t>	</a:t>
            </a:r>
            <a:r>
              <a:rPr lang="en-US" sz="1600">
                <a:solidFill>
                  <a:schemeClr val="tx1"/>
                </a:solidFill>
                <a:latin typeface="Trebuchet MS"/>
                <a:ea typeface="Trebuchet MS"/>
                <a:cs typeface="Trebuchet MS"/>
                <a:sym typeface="Trebuchet MS"/>
              </a:rPr>
              <a:t>  1) Advanced testing</a:t>
            </a:r>
            <a:endParaRPr sz="1600">
              <a:solidFill>
                <a:schemeClr val="tx1"/>
              </a:solidFill>
              <a:latin typeface="Trebuchet MS"/>
              <a:ea typeface="Trebuchet MS"/>
              <a:cs typeface="Trebuchet MS"/>
              <a:sym typeface="Trebuchet MS"/>
            </a:endParaRPr>
          </a:p>
          <a:p>
            <a:pPr marL="0" marR="0" lvl="0" indent="0" rtl="0">
              <a:spcBef>
                <a:spcPts val="480"/>
              </a:spcBef>
              <a:spcAft>
                <a:spcPts val="0"/>
              </a:spcAft>
              <a:buNone/>
            </a:pPr>
            <a:r>
              <a:rPr lang="en-US" sz="1600">
                <a:solidFill>
                  <a:schemeClr val="tx1"/>
                </a:solidFill>
                <a:latin typeface="Trebuchet MS"/>
                <a:ea typeface="Trebuchet MS"/>
                <a:cs typeface="Trebuchet MS"/>
                <a:sym typeface="Trebuchet MS"/>
              </a:rPr>
              <a:t>	  2) Flaw detection(using existing data)</a:t>
            </a:r>
            <a:endParaRPr sz="1600">
              <a:solidFill>
                <a:schemeClr val="tx1"/>
              </a:solidFill>
              <a:latin typeface="Trebuchet MS"/>
              <a:ea typeface="Trebuchet MS"/>
              <a:cs typeface="Trebuchet MS"/>
              <a:sym typeface="Trebuchet MS"/>
            </a:endParaRPr>
          </a:p>
          <a:p>
            <a:pPr marL="0" marR="0" lvl="0" indent="0" rtl="0">
              <a:spcBef>
                <a:spcPts val="480"/>
              </a:spcBef>
              <a:spcAft>
                <a:spcPts val="0"/>
              </a:spcAft>
              <a:buNone/>
            </a:pPr>
            <a:r>
              <a:rPr lang="en-US" sz="1600">
                <a:solidFill>
                  <a:schemeClr val="tx1"/>
                </a:solidFill>
                <a:latin typeface="Trebuchet MS"/>
                <a:ea typeface="Trebuchet MS"/>
                <a:cs typeface="Trebuchet MS"/>
                <a:sym typeface="Trebuchet MS"/>
              </a:rPr>
              <a:t>	  3) Flaw detection(using AI/ML)</a:t>
            </a:r>
            <a:endParaRPr sz="1600">
              <a:solidFill>
                <a:schemeClr val="tx1"/>
              </a:solidFill>
              <a:latin typeface="Trebuchet MS"/>
              <a:ea typeface="Trebuchet MS"/>
              <a:cs typeface="Trebuchet MS"/>
              <a:sym typeface="Trebuchet MS"/>
            </a:endParaRPr>
          </a:p>
          <a:p>
            <a:pPr marL="0" marR="0" lvl="0" indent="0" rtl="0">
              <a:spcBef>
                <a:spcPts val="480"/>
              </a:spcBef>
              <a:spcAft>
                <a:spcPts val="0"/>
              </a:spcAft>
              <a:buNone/>
            </a:pPr>
            <a:r>
              <a:rPr lang="en-US" sz="1600">
                <a:solidFill>
                  <a:schemeClr val="tx1"/>
                </a:solidFill>
                <a:latin typeface="Trebuchet MS"/>
                <a:ea typeface="Trebuchet MS"/>
                <a:cs typeface="Trebuchet MS"/>
                <a:sym typeface="Trebuchet MS"/>
              </a:rPr>
              <a:t>	  4) Analysis report</a:t>
            </a:r>
            <a:endParaRPr sz="1600">
              <a:solidFill>
                <a:schemeClr val="tx1"/>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7"/>
          <p:cNvSpPr/>
          <p:nvPr/>
        </p:nvSpPr>
        <p:spPr>
          <a:xfrm>
            <a:off x="3048000" y="1581155"/>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6" name="Google Shape;126;p7"/>
          <p:cNvSpPr txBox="1"/>
          <p:nvPr/>
        </p:nvSpPr>
        <p:spPr>
          <a:xfrm>
            <a:off x="2895600" y="1143002"/>
            <a:ext cx="7772400" cy="461665"/>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rebuchet MS"/>
                <a:ea typeface="Trebuchet MS"/>
                <a:cs typeface="Trebuchet MS"/>
                <a:sym typeface="Trebuchet MS"/>
              </a:rPr>
              <a:t>Capstone (Phase-I &amp; Phase-II) Project Timeline</a:t>
            </a:r>
            <a:endParaRPr/>
          </a:p>
        </p:txBody>
      </p:sp>
      <p:sp>
        <p:nvSpPr>
          <p:cNvPr id="127" name="Google Shape;127;p7"/>
          <p:cNvSpPr txBox="1"/>
          <p:nvPr/>
        </p:nvSpPr>
        <p:spPr>
          <a:xfrm>
            <a:off x="2133601" y="1905001"/>
            <a:ext cx="8839200" cy="1098000"/>
          </a:xfrm>
          <a:prstGeom prst="rect">
            <a:avLst/>
          </a:prstGeom>
          <a:noFill/>
          <a:ln>
            <a:noFill/>
          </a:ln>
        </p:spPr>
        <p:txBody>
          <a:bodyPr spcFirstLastPara="1" wrap="square" lIns="91425" tIns="45700" rIns="91425" bIns="45700" anchor="t" anchorCtr="0">
            <a:spAutoFit/>
          </a:bodyPr>
          <a:lstStyle/>
          <a:p>
            <a:pPr marL="914400" marR="0" lvl="0" indent="0" algn="just" rtl="0">
              <a:spcBef>
                <a:spcPts val="480"/>
              </a:spcBef>
              <a:spcAft>
                <a:spcPts val="0"/>
              </a:spcAft>
              <a:buNone/>
            </a:pPr>
            <a:endParaRPr/>
          </a:p>
          <a:p>
            <a:pPr marL="1077913" marR="0" lvl="1" indent="-265113" algn="just" rtl="0">
              <a:spcBef>
                <a:spcPts val="480"/>
              </a:spcBef>
              <a:spcAft>
                <a:spcPts val="0"/>
              </a:spcAft>
              <a:buNone/>
            </a:pPr>
            <a:endParaRPr sz="2400" b="0" i="0" u="none" strike="noStrike" cap="none">
              <a:solidFill>
                <a:srgbClr val="0000FF"/>
              </a:solidFill>
              <a:latin typeface="Trebuchet MS"/>
              <a:ea typeface="Trebuchet MS"/>
              <a:cs typeface="Trebuchet MS"/>
              <a:sym typeface="Trebuchet MS"/>
            </a:endParaRPr>
          </a:p>
          <a:p>
            <a:pPr marL="342900" marR="0" lvl="0" indent="-342900" algn="l" rtl="0">
              <a:spcBef>
                <a:spcPts val="400"/>
              </a:spcBef>
              <a:spcAft>
                <a:spcPts val="0"/>
              </a:spcAft>
              <a:buNone/>
            </a:pPr>
            <a:endParaRPr sz="2000">
              <a:solidFill>
                <a:schemeClr val="dk1"/>
              </a:solidFill>
              <a:latin typeface="Trebuchet MS"/>
              <a:ea typeface="Trebuchet MS"/>
              <a:cs typeface="Trebuchet MS"/>
              <a:sym typeface="Trebuchet MS"/>
            </a:endParaRPr>
          </a:p>
        </p:txBody>
      </p:sp>
      <p:sp>
        <p:nvSpPr>
          <p:cNvPr id="2" name="TextBox 1">
            <a:extLst>
              <a:ext uri="{FF2B5EF4-FFF2-40B4-BE49-F238E27FC236}">
                <a16:creationId xmlns:a16="http://schemas.microsoft.com/office/drawing/2014/main" id="{86F282B7-99BA-3D80-C453-96F65956FD4E}"/>
              </a:ext>
            </a:extLst>
          </p:cNvPr>
          <p:cNvSpPr txBox="1"/>
          <p:nvPr/>
        </p:nvSpPr>
        <p:spPr>
          <a:xfrm>
            <a:off x="2375555" y="1905001"/>
            <a:ext cx="4578497" cy="738664"/>
          </a:xfrm>
          <a:prstGeom prst="rect">
            <a:avLst/>
          </a:prstGeom>
          <a:noFill/>
        </p:spPr>
        <p:txBody>
          <a:bodyPr wrap="none" rtlCol="0">
            <a:spAutoFit/>
          </a:bodyPr>
          <a:lstStyle/>
          <a:p>
            <a:r>
              <a:rPr lang="en-US" b="1" u="sng"/>
              <a:t>List</a:t>
            </a:r>
            <a:r>
              <a:rPr lang="en-US" b="1"/>
              <a:t> : </a:t>
            </a:r>
            <a:r>
              <a:rPr lang="en-US" u="sng">
                <a:solidFill>
                  <a:schemeClr val="accent1"/>
                </a:solidFill>
              </a:rPr>
              <a:t>https://app.asana.com/0/1203791206843641/list</a:t>
            </a:r>
          </a:p>
          <a:p>
            <a:endParaRPr lang="en-US"/>
          </a:p>
          <a:p>
            <a:endParaRPr lang="en-IN"/>
          </a:p>
        </p:txBody>
      </p:sp>
      <p:pic>
        <p:nvPicPr>
          <p:cNvPr id="6" name="Picture 5">
            <a:extLst>
              <a:ext uri="{FF2B5EF4-FFF2-40B4-BE49-F238E27FC236}">
                <a16:creationId xmlns:a16="http://schemas.microsoft.com/office/drawing/2014/main" id="{B7CAC3B0-7506-ABD3-F7C0-14152DD0AFDC}"/>
              </a:ext>
            </a:extLst>
          </p:cNvPr>
          <p:cNvPicPr>
            <a:picLocks noChangeAspect="1"/>
          </p:cNvPicPr>
          <p:nvPr/>
        </p:nvPicPr>
        <p:blipFill>
          <a:blip r:embed="rId3"/>
          <a:stretch>
            <a:fillRect/>
          </a:stretch>
        </p:blipFill>
        <p:spPr>
          <a:xfrm>
            <a:off x="1219199" y="2243239"/>
            <a:ext cx="9753602" cy="445820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1f8d19ebc30_0_8"/>
          <p:cNvSpPr/>
          <p:nvPr/>
        </p:nvSpPr>
        <p:spPr>
          <a:xfrm>
            <a:off x="3044858" y="1554026"/>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4" name="Google Shape;134;g1f8d19ebc30_0_8"/>
          <p:cNvSpPr txBox="1"/>
          <p:nvPr/>
        </p:nvSpPr>
        <p:spPr>
          <a:xfrm>
            <a:off x="3044858" y="1092402"/>
            <a:ext cx="7620000" cy="461624"/>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rebuchet MS"/>
                <a:ea typeface="Trebuchet MS"/>
                <a:cs typeface="Trebuchet MS"/>
                <a:sym typeface="Trebuchet MS"/>
              </a:rPr>
              <a:t>Capstone (Phase-I &amp; Phase-II) Project Timeline</a:t>
            </a:r>
            <a:endParaRPr/>
          </a:p>
        </p:txBody>
      </p:sp>
      <p:sp>
        <p:nvSpPr>
          <p:cNvPr id="135" name="Google Shape;135;g1f8d19ebc30_0_8"/>
          <p:cNvSpPr txBox="1"/>
          <p:nvPr/>
        </p:nvSpPr>
        <p:spPr>
          <a:xfrm>
            <a:off x="2133601" y="1905001"/>
            <a:ext cx="8839200" cy="1098000"/>
          </a:xfrm>
          <a:prstGeom prst="rect">
            <a:avLst/>
          </a:prstGeom>
          <a:noFill/>
          <a:ln>
            <a:noFill/>
          </a:ln>
        </p:spPr>
        <p:txBody>
          <a:bodyPr spcFirstLastPara="1" wrap="square" lIns="91425" tIns="45700" rIns="91425" bIns="45700" anchor="t" anchorCtr="0">
            <a:spAutoFit/>
          </a:bodyPr>
          <a:lstStyle/>
          <a:p>
            <a:pPr marL="914400" marR="0" lvl="0" indent="0" algn="just" rtl="0">
              <a:spcBef>
                <a:spcPts val="480"/>
              </a:spcBef>
              <a:spcAft>
                <a:spcPts val="0"/>
              </a:spcAft>
              <a:buNone/>
            </a:pPr>
            <a:endParaRPr/>
          </a:p>
          <a:p>
            <a:pPr marL="1077912" marR="0" lvl="1" indent="-265112" algn="just" rtl="0">
              <a:spcBef>
                <a:spcPts val="480"/>
              </a:spcBef>
              <a:spcAft>
                <a:spcPts val="0"/>
              </a:spcAft>
              <a:buNone/>
            </a:pPr>
            <a:endParaRPr sz="2400" b="0" i="0" u="none" strike="noStrike" cap="none">
              <a:solidFill>
                <a:srgbClr val="0000FF"/>
              </a:solidFill>
              <a:latin typeface="Trebuchet MS"/>
              <a:ea typeface="Trebuchet MS"/>
              <a:cs typeface="Trebuchet MS"/>
              <a:sym typeface="Trebuchet MS"/>
            </a:endParaRPr>
          </a:p>
          <a:p>
            <a:pPr marL="342900" marR="0" lvl="0" indent="-342900" algn="l" rtl="0">
              <a:spcBef>
                <a:spcPts val="400"/>
              </a:spcBef>
              <a:spcAft>
                <a:spcPts val="0"/>
              </a:spcAft>
              <a:buNone/>
            </a:pPr>
            <a:endParaRPr sz="2000">
              <a:solidFill>
                <a:schemeClr val="dk1"/>
              </a:solidFill>
              <a:latin typeface="Trebuchet MS"/>
              <a:ea typeface="Trebuchet MS"/>
              <a:cs typeface="Trebuchet MS"/>
              <a:sym typeface="Trebuchet MS"/>
            </a:endParaRPr>
          </a:p>
        </p:txBody>
      </p:sp>
      <p:sp>
        <p:nvSpPr>
          <p:cNvPr id="2" name="TextBox 1">
            <a:extLst>
              <a:ext uri="{FF2B5EF4-FFF2-40B4-BE49-F238E27FC236}">
                <a16:creationId xmlns:a16="http://schemas.microsoft.com/office/drawing/2014/main" id="{856AE737-5DD4-5FB6-AB1D-70086D772B81}"/>
              </a:ext>
            </a:extLst>
          </p:cNvPr>
          <p:cNvSpPr txBox="1"/>
          <p:nvPr/>
        </p:nvSpPr>
        <p:spPr>
          <a:xfrm flipH="1">
            <a:off x="1978214" y="1905001"/>
            <a:ext cx="6816994" cy="738664"/>
          </a:xfrm>
          <a:prstGeom prst="rect">
            <a:avLst/>
          </a:prstGeom>
          <a:noFill/>
        </p:spPr>
        <p:txBody>
          <a:bodyPr wrap="square" rtlCol="0">
            <a:spAutoFit/>
          </a:bodyPr>
          <a:lstStyle/>
          <a:p>
            <a:r>
              <a:rPr lang="en-US" b="1" u="sng"/>
              <a:t>Gantt Chart</a:t>
            </a:r>
            <a:r>
              <a:rPr lang="en-US" b="1"/>
              <a:t>:   </a:t>
            </a:r>
            <a:r>
              <a:rPr lang="en-US" u="sng">
                <a:solidFill>
                  <a:schemeClr val="accent1"/>
                </a:solidFill>
                <a:hlinkClick r:id="rId3"/>
              </a:rPr>
              <a:t>https://app.asana.com/0/1203791206843641/timeline</a:t>
            </a:r>
            <a:endParaRPr lang="en-US" u="sng">
              <a:solidFill>
                <a:schemeClr val="accent1"/>
              </a:solidFill>
            </a:endParaRPr>
          </a:p>
          <a:p>
            <a:endParaRPr lang="en-US" u="sng">
              <a:solidFill>
                <a:schemeClr val="accent1"/>
              </a:solidFill>
            </a:endParaRPr>
          </a:p>
          <a:p>
            <a:r>
              <a:rPr lang="en-US" b="1" u="sng">
                <a:solidFill>
                  <a:schemeClr val="tx1"/>
                </a:solidFill>
              </a:rPr>
              <a:t>Calendar of events</a:t>
            </a:r>
            <a:r>
              <a:rPr lang="en-US" b="1">
                <a:solidFill>
                  <a:schemeClr val="tx1"/>
                </a:solidFill>
              </a:rPr>
              <a:t>:  </a:t>
            </a:r>
            <a:r>
              <a:rPr lang="en-US" u="sng">
                <a:solidFill>
                  <a:schemeClr val="accent1"/>
                </a:solidFill>
              </a:rPr>
              <a:t>https://app.asana.com/0/1203791206843641/calendar</a:t>
            </a:r>
            <a:endParaRPr lang="en-IN" u="sng">
              <a:solidFill>
                <a:schemeClr val="accent1"/>
              </a:solidFill>
            </a:endParaRPr>
          </a:p>
        </p:txBody>
      </p:sp>
      <p:pic>
        <p:nvPicPr>
          <p:cNvPr id="4" name="Picture 3">
            <a:extLst>
              <a:ext uri="{FF2B5EF4-FFF2-40B4-BE49-F238E27FC236}">
                <a16:creationId xmlns:a16="http://schemas.microsoft.com/office/drawing/2014/main" id="{D871ECF1-79E8-CC0F-6161-51C07F1A26C3}"/>
              </a:ext>
            </a:extLst>
          </p:cNvPr>
          <p:cNvPicPr>
            <a:picLocks noChangeAspect="1"/>
          </p:cNvPicPr>
          <p:nvPr/>
        </p:nvPicPr>
        <p:blipFill>
          <a:blip r:embed="rId4"/>
          <a:stretch>
            <a:fillRect/>
          </a:stretch>
        </p:blipFill>
        <p:spPr>
          <a:xfrm>
            <a:off x="1565040" y="2818614"/>
            <a:ext cx="9493652" cy="36010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34;g1f8d19ebc30_0_8">
            <a:extLst>
              <a:ext uri="{FF2B5EF4-FFF2-40B4-BE49-F238E27FC236}">
                <a16:creationId xmlns:a16="http://schemas.microsoft.com/office/drawing/2014/main" id="{F6FDDD44-8640-15DB-1E18-C3F632E59F9B}"/>
              </a:ext>
            </a:extLst>
          </p:cNvPr>
          <p:cNvSpPr txBox="1"/>
          <p:nvPr/>
        </p:nvSpPr>
        <p:spPr>
          <a:xfrm>
            <a:off x="2979656" y="1106971"/>
            <a:ext cx="7750404" cy="465355"/>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rebuchet MS"/>
                <a:ea typeface="Trebuchet MS"/>
                <a:cs typeface="Trebuchet MS"/>
                <a:sym typeface="Trebuchet MS"/>
              </a:rPr>
              <a:t>Capstone (Phase-I &amp; Phase-II) Project Timeline</a:t>
            </a:r>
            <a:endParaRPr/>
          </a:p>
        </p:txBody>
      </p:sp>
      <p:sp>
        <p:nvSpPr>
          <p:cNvPr id="6" name="Google Shape;133;g1f8d19ebc30_0_8">
            <a:extLst>
              <a:ext uri="{FF2B5EF4-FFF2-40B4-BE49-F238E27FC236}">
                <a16:creationId xmlns:a16="http://schemas.microsoft.com/office/drawing/2014/main" id="{8B9CAEB6-F244-3588-9A79-FBB1DFB99214}"/>
              </a:ext>
            </a:extLst>
          </p:cNvPr>
          <p:cNvSpPr/>
          <p:nvPr/>
        </p:nvSpPr>
        <p:spPr>
          <a:xfrm>
            <a:off x="3044858" y="1554026"/>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8" name="Picture 7">
            <a:extLst>
              <a:ext uri="{FF2B5EF4-FFF2-40B4-BE49-F238E27FC236}">
                <a16:creationId xmlns:a16="http://schemas.microsoft.com/office/drawing/2014/main" id="{881D73CC-0434-C3F5-EA82-197C9E16702E}"/>
              </a:ext>
            </a:extLst>
          </p:cNvPr>
          <p:cNvPicPr>
            <a:picLocks noChangeAspect="1"/>
          </p:cNvPicPr>
          <p:nvPr/>
        </p:nvPicPr>
        <p:blipFill>
          <a:blip r:embed="rId2"/>
          <a:stretch>
            <a:fillRect/>
          </a:stretch>
        </p:blipFill>
        <p:spPr>
          <a:xfrm>
            <a:off x="1550933" y="1791093"/>
            <a:ext cx="9113926" cy="4705778"/>
          </a:xfrm>
          <a:prstGeom prst="rect">
            <a:avLst/>
          </a:prstGeom>
        </p:spPr>
      </p:pic>
    </p:spTree>
    <p:extLst>
      <p:ext uri="{BB962C8B-B14F-4D97-AF65-F5344CB8AC3E}">
        <p14:creationId xmlns:p14="http://schemas.microsoft.com/office/powerpoint/2010/main" val="2493886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3;g1f8d19ebc30_0_8">
            <a:extLst>
              <a:ext uri="{FF2B5EF4-FFF2-40B4-BE49-F238E27FC236}">
                <a16:creationId xmlns:a16="http://schemas.microsoft.com/office/drawing/2014/main" id="{8643AC3D-0509-4AA3-D142-83D7AF2B00F2}"/>
              </a:ext>
            </a:extLst>
          </p:cNvPr>
          <p:cNvSpPr/>
          <p:nvPr/>
        </p:nvSpPr>
        <p:spPr>
          <a:xfrm>
            <a:off x="3044858" y="1502026"/>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 name="Google Shape;134;g1f8d19ebc30_0_8">
            <a:extLst>
              <a:ext uri="{FF2B5EF4-FFF2-40B4-BE49-F238E27FC236}">
                <a16:creationId xmlns:a16="http://schemas.microsoft.com/office/drawing/2014/main" id="{687067F3-B934-6624-458A-787E8FFACF19}"/>
              </a:ext>
            </a:extLst>
          </p:cNvPr>
          <p:cNvSpPr txBox="1"/>
          <p:nvPr/>
        </p:nvSpPr>
        <p:spPr>
          <a:xfrm>
            <a:off x="3158896" y="1027380"/>
            <a:ext cx="7620000" cy="461624"/>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rebuchet MS"/>
                <a:ea typeface="Trebuchet MS"/>
                <a:cs typeface="Trebuchet MS"/>
                <a:sym typeface="Trebuchet MS"/>
              </a:rPr>
              <a:t>Capstone (Phase-I &amp; Phase-II) Project Timeline</a:t>
            </a:r>
            <a:endParaRPr/>
          </a:p>
        </p:txBody>
      </p:sp>
      <p:pic>
        <p:nvPicPr>
          <p:cNvPr id="7" name="Picture 6">
            <a:extLst>
              <a:ext uri="{FF2B5EF4-FFF2-40B4-BE49-F238E27FC236}">
                <a16:creationId xmlns:a16="http://schemas.microsoft.com/office/drawing/2014/main" id="{C69579A8-FD3C-B06A-A621-9CA844C5C4C6}"/>
              </a:ext>
            </a:extLst>
          </p:cNvPr>
          <p:cNvPicPr>
            <a:picLocks noChangeAspect="1"/>
          </p:cNvPicPr>
          <p:nvPr/>
        </p:nvPicPr>
        <p:blipFill>
          <a:blip r:embed="rId2"/>
          <a:stretch>
            <a:fillRect/>
          </a:stretch>
        </p:blipFill>
        <p:spPr>
          <a:xfrm>
            <a:off x="1413104" y="1736714"/>
            <a:ext cx="9365792" cy="4930567"/>
          </a:xfrm>
          <a:prstGeom prst="rect">
            <a:avLst/>
          </a:prstGeom>
        </p:spPr>
      </p:pic>
    </p:spTree>
    <p:extLst>
      <p:ext uri="{BB962C8B-B14F-4D97-AF65-F5344CB8AC3E}">
        <p14:creationId xmlns:p14="http://schemas.microsoft.com/office/powerpoint/2010/main" val="2242629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1f8d19ebc30_0_2"/>
          <p:cNvSpPr/>
          <p:nvPr/>
        </p:nvSpPr>
        <p:spPr>
          <a:xfrm>
            <a:off x="3048000" y="1224934"/>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0" name="Google Shape;150;g1f8d19ebc30_0_2"/>
          <p:cNvSpPr txBox="1"/>
          <p:nvPr/>
        </p:nvSpPr>
        <p:spPr>
          <a:xfrm>
            <a:off x="2971800" y="745096"/>
            <a:ext cx="7772400" cy="461624"/>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rebuchet MS"/>
                <a:sym typeface="Trebuchet MS"/>
              </a:rPr>
              <a:t>Task Composition-A Brief Overview</a:t>
            </a:r>
            <a:endParaRPr/>
          </a:p>
        </p:txBody>
      </p:sp>
      <p:sp>
        <p:nvSpPr>
          <p:cNvPr id="2" name="Rectangle 1">
            <a:extLst>
              <a:ext uri="{FF2B5EF4-FFF2-40B4-BE49-F238E27FC236}">
                <a16:creationId xmlns:a16="http://schemas.microsoft.com/office/drawing/2014/main" id="{F40F76B2-D20F-DC2D-659C-15BF571796DA}"/>
              </a:ext>
            </a:extLst>
          </p:cNvPr>
          <p:cNvSpPr/>
          <p:nvPr/>
        </p:nvSpPr>
        <p:spPr>
          <a:xfrm>
            <a:off x="1432874" y="1406929"/>
            <a:ext cx="801279" cy="17258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 name="Straight Arrow Connector 3">
            <a:extLst>
              <a:ext uri="{FF2B5EF4-FFF2-40B4-BE49-F238E27FC236}">
                <a16:creationId xmlns:a16="http://schemas.microsoft.com/office/drawing/2014/main" id="{4CC3BA41-8353-9334-3F4A-CA61642522F8}"/>
              </a:ext>
            </a:extLst>
          </p:cNvPr>
          <p:cNvCxnSpPr/>
          <p:nvPr/>
        </p:nvCxnSpPr>
        <p:spPr>
          <a:xfrm>
            <a:off x="273377" y="1517715"/>
            <a:ext cx="7918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4E31C62-CFA7-304D-EB64-38FFC1B6D093}"/>
              </a:ext>
            </a:extLst>
          </p:cNvPr>
          <p:cNvCxnSpPr/>
          <p:nvPr/>
        </p:nvCxnSpPr>
        <p:spPr>
          <a:xfrm>
            <a:off x="273377" y="2269839"/>
            <a:ext cx="8107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4772D9E-8F77-FE96-B92A-7A1E66526C7C}"/>
              </a:ext>
            </a:extLst>
          </p:cNvPr>
          <p:cNvCxnSpPr/>
          <p:nvPr/>
        </p:nvCxnSpPr>
        <p:spPr>
          <a:xfrm>
            <a:off x="273377" y="3132750"/>
            <a:ext cx="7918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61B3D8C-8AFB-BBFA-06CA-8758E0CED9D0}"/>
              </a:ext>
            </a:extLst>
          </p:cNvPr>
          <p:cNvSpPr txBox="1"/>
          <p:nvPr/>
        </p:nvSpPr>
        <p:spPr>
          <a:xfrm>
            <a:off x="1193276" y="3275111"/>
            <a:ext cx="1635550" cy="261610"/>
          </a:xfrm>
          <a:prstGeom prst="rect">
            <a:avLst/>
          </a:prstGeom>
          <a:noFill/>
        </p:spPr>
        <p:txBody>
          <a:bodyPr wrap="square" rtlCol="0">
            <a:spAutoFit/>
          </a:bodyPr>
          <a:lstStyle/>
          <a:p>
            <a:r>
              <a:rPr lang="en-IN" sz="1100" b="1" dirty="0">
                <a:latin typeface="Trebuchet MS" panose="020B0603020202020204" pitchFamily="34" charset="0"/>
              </a:rPr>
              <a:t>Range of IOT Devices</a:t>
            </a:r>
          </a:p>
        </p:txBody>
      </p:sp>
      <p:sp>
        <p:nvSpPr>
          <p:cNvPr id="10" name="Arrow: Right 9">
            <a:extLst>
              <a:ext uri="{FF2B5EF4-FFF2-40B4-BE49-F238E27FC236}">
                <a16:creationId xmlns:a16="http://schemas.microsoft.com/office/drawing/2014/main" id="{5435FCC2-9C55-2E0D-940F-C5C20DDB12F6}"/>
              </a:ext>
            </a:extLst>
          </p:cNvPr>
          <p:cNvSpPr/>
          <p:nvPr/>
        </p:nvSpPr>
        <p:spPr>
          <a:xfrm>
            <a:off x="3266385" y="2007909"/>
            <a:ext cx="801279" cy="261930"/>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4D73E3E5-3B78-54AB-F75E-16F2EC482684}"/>
              </a:ext>
            </a:extLst>
          </p:cNvPr>
          <p:cNvSpPr/>
          <p:nvPr/>
        </p:nvSpPr>
        <p:spPr>
          <a:xfrm>
            <a:off x="4817096" y="1406929"/>
            <a:ext cx="1278903" cy="16892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608723AE-DC75-D491-1D60-D97CC2485983}"/>
              </a:ext>
            </a:extLst>
          </p:cNvPr>
          <p:cNvSpPr txBox="1"/>
          <p:nvPr/>
        </p:nvSpPr>
        <p:spPr>
          <a:xfrm>
            <a:off x="5071620" y="3275111"/>
            <a:ext cx="1165780" cy="261610"/>
          </a:xfrm>
          <a:prstGeom prst="rect">
            <a:avLst/>
          </a:prstGeom>
          <a:noFill/>
        </p:spPr>
        <p:txBody>
          <a:bodyPr wrap="square" rtlCol="0">
            <a:spAutoFit/>
          </a:bodyPr>
          <a:lstStyle/>
          <a:p>
            <a:r>
              <a:rPr lang="en-IN" sz="1100" b="1"/>
              <a:t>IOT Hub</a:t>
            </a:r>
          </a:p>
        </p:txBody>
      </p:sp>
      <p:sp>
        <p:nvSpPr>
          <p:cNvPr id="13" name="Arrow: Right 12">
            <a:extLst>
              <a:ext uri="{FF2B5EF4-FFF2-40B4-BE49-F238E27FC236}">
                <a16:creationId xmlns:a16="http://schemas.microsoft.com/office/drawing/2014/main" id="{5496EA30-57DE-CB5B-7AAF-C3320A50EF74}"/>
              </a:ext>
            </a:extLst>
          </p:cNvPr>
          <p:cNvSpPr/>
          <p:nvPr/>
        </p:nvSpPr>
        <p:spPr>
          <a:xfrm>
            <a:off x="7123518" y="2007909"/>
            <a:ext cx="801279" cy="261930"/>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hought Bubble: Cloud 13">
            <a:extLst>
              <a:ext uri="{FF2B5EF4-FFF2-40B4-BE49-F238E27FC236}">
                <a16:creationId xmlns:a16="http://schemas.microsoft.com/office/drawing/2014/main" id="{FE5ADAF1-5592-78E6-D1DA-06E9C93AF39B}"/>
              </a:ext>
            </a:extLst>
          </p:cNvPr>
          <p:cNvSpPr/>
          <p:nvPr/>
        </p:nvSpPr>
        <p:spPr>
          <a:xfrm>
            <a:off x="8719794" y="1650044"/>
            <a:ext cx="2024406" cy="1358567"/>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F9F3E7CF-5807-0827-7F1C-B5489A953C77}"/>
              </a:ext>
            </a:extLst>
          </p:cNvPr>
          <p:cNvSpPr txBox="1"/>
          <p:nvPr/>
        </p:nvSpPr>
        <p:spPr>
          <a:xfrm flipH="1">
            <a:off x="6996410" y="1746299"/>
            <a:ext cx="1682532" cy="261610"/>
          </a:xfrm>
          <a:prstGeom prst="rect">
            <a:avLst/>
          </a:prstGeom>
          <a:noFill/>
        </p:spPr>
        <p:txBody>
          <a:bodyPr wrap="square" rtlCol="0">
            <a:spAutoFit/>
          </a:bodyPr>
          <a:lstStyle/>
          <a:p>
            <a:r>
              <a:rPr lang="en-IN" sz="1100" b="1">
                <a:latin typeface="Trebuchet MS" panose="020B0603020202020204" pitchFamily="34" charset="0"/>
              </a:rPr>
              <a:t>Processed Data</a:t>
            </a:r>
          </a:p>
        </p:txBody>
      </p:sp>
      <p:sp>
        <p:nvSpPr>
          <p:cNvPr id="16" name="TextBox 15">
            <a:extLst>
              <a:ext uri="{FF2B5EF4-FFF2-40B4-BE49-F238E27FC236}">
                <a16:creationId xmlns:a16="http://schemas.microsoft.com/office/drawing/2014/main" id="{C14FCDB7-6BC8-D454-91B6-7E9225C9FDC4}"/>
              </a:ext>
            </a:extLst>
          </p:cNvPr>
          <p:cNvSpPr txBox="1"/>
          <p:nvPr/>
        </p:nvSpPr>
        <p:spPr>
          <a:xfrm>
            <a:off x="9087439" y="3275111"/>
            <a:ext cx="1819373" cy="261610"/>
          </a:xfrm>
          <a:prstGeom prst="rect">
            <a:avLst/>
          </a:prstGeom>
          <a:noFill/>
        </p:spPr>
        <p:txBody>
          <a:bodyPr wrap="square" rtlCol="0">
            <a:spAutoFit/>
          </a:bodyPr>
          <a:lstStyle/>
          <a:p>
            <a:r>
              <a:rPr lang="en-IN" sz="1100" b="1">
                <a:latin typeface="Trebuchet MS" panose="020B0603020202020204" pitchFamily="34" charset="0"/>
              </a:rPr>
              <a:t>Cloud Database</a:t>
            </a:r>
          </a:p>
        </p:txBody>
      </p:sp>
      <p:sp>
        <p:nvSpPr>
          <p:cNvPr id="17" name="TextBox 16">
            <a:extLst>
              <a:ext uri="{FF2B5EF4-FFF2-40B4-BE49-F238E27FC236}">
                <a16:creationId xmlns:a16="http://schemas.microsoft.com/office/drawing/2014/main" id="{C1A8493A-E075-68B8-2A63-C9C400655AF6}"/>
              </a:ext>
            </a:extLst>
          </p:cNvPr>
          <p:cNvSpPr txBox="1"/>
          <p:nvPr/>
        </p:nvSpPr>
        <p:spPr>
          <a:xfrm>
            <a:off x="9092545" y="1946673"/>
            <a:ext cx="1278903" cy="646331"/>
          </a:xfrm>
          <a:prstGeom prst="rect">
            <a:avLst/>
          </a:prstGeom>
          <a:noFill/>
        </p:spPr>
        <p:txBody>
          <a:bodyPr wrap="square" rtlCol="0">
            <a:spAutoFit/>
          </a:bodyPr>
          <a:lstStyle/>
          <a:p>
            <a:r>
              <a:rPr lang="en-IN" sz="1200" b="1">
                <a:solidFill>
                  <a:schemeClr val="bg1"/>
                </a:solidFill>
                <a:latin typeface="Trebuchet MS" panose="020B0603020202020204" pitchFamily="34" charset="0"/>
              </a:rPr>
              <a:t>Analysis to detect vulnerabilities</a:t>
            </a:r>
          </a:p>
        </p:txBody>
      </p:sp>
      <p:sp>
        <p:nvSpPr>
          <p:cNvPr id="18" name="Arrow: Right 17">
            <a:extLst>
              <a:ext uri="{FF2B5EF4-FFF2-40B4-BE49-F238E27FC236}">
                <a16:creationId xmlns:a16="http://schemas.microsoft.com/office/drawing/2014/main" id="{EEE995BE-D982-D6A8-F5C4-E93CAE6FA478}"/>
              </a:ext>
            </a:extLst>
          </p:cNvPr>
          <p:cNvSpPr/>
          <p:nvPr/>
        </p:nvSpPr>
        <p:spPr>
          <a:xfrm rot="16200000">
            <a:off x="9345518" y="4118195"/>
            <a:ext cx="797105" cy="289294"/>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Flowchart: Magnetic Disk 18">
            <a:extLst>
              <a:ext uri="{FF2B5EF4-FFF2-40B4-BE49-F238E27FC236}">
                <a16:creationId xmlns:a16="http://schemas.microsoft.com/office/drawing/2014/main" id="{24C571CE-8313-7236-EE17-828FCAD199EB}"/>
              </a:ext>
            </a:extLst>
          </p:cNvPr>
          <p:cNvSpPr/>
          <p:nvPr/>
        </p:nvSpPr>
        <p:spPr>
          <a:xfrm>
            <a:off x="9017130" y="4986732"/>
            <a:ext cx="1429732" cy="1329179"/>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032E9FD8-2BF2-8478-D4D8-0F8FC122AF13}"/>
              </a:ext>
            </a:extLst>
          </p:cNvPr>
          <p:cNvSpPr txBox="1"/>
          <p:nvPr/>
        </p:nvSpPr>
        <p:spPr>
          <a:xfrm>
            <a:off x="9156372" y="5514842"/>
            <a:ext cx="1235893" cy="646331"/>
          </a:xfrm>
          <a:prstGeom prst="rect">
            <a:avLst/>
          </a:prstGeom>
          <a:noFill/>
        </p:spPr>
        <p:txBody>
          <a:bodyPr wrap="square" rtlCol="0">
            <a:spAutoFit/>
          </a:bodyPr>
          <a:lstStyle/>
          <a:p>
            <a:r>
              <a:rPr lang="en-IN" sz="1200" b="1">
                <a:solidFill>
                  <a:schemeClr val="bg1"/>
                </a:solidFill>
                <a:latin typeface="Trebuchet MS" panose="020B0603020202020204" pitchFamily="34" charset="0"/>
              </a:rPr>
              <a:t>A log of the vulnerabilities maintained</a:t>
            </a:r>
          </a:p>
        </p:txBody>
      </p:sp>
      <p:sp>
        <p:nvSpPr>
          <p:cNvPr id="3" name="TextBox 2">
            <a:extLst>
              <a:ext uri="{FF2B5EF4-FFF2-40B4-BE49-F238E27FC236}">
                <a16:creationId xmlns:a16="http://schemas.microsoft.com/office/drawing/2014/main" id="{370372B3-BAC2-B3BC-01C6-0C0431AB66B6}"/>
              </a:ext>
            </a:extLst>
          </p:cNvPr>
          <p:cNvSpPr txBox="1"/>
          <p:nvPr/>
        </p:nvSpPr>
        <p:spPr>
          <a:xfrm>
            <a:off x="97562" y="2357478"/>
            <a:ext cx="1095714" cy="738664"/>
          </a:xfrm>
          <a:prstGeom prst="rect">
            <a:avLst/>
          </a:prstGeom>
          <a:noFill/>
        </p:spPr>
        <p:txBody>
          <a:bodyPr wrap="square" rtlCol="0">
            <a:spAutoFit/>
          </a:bodyPr>
          <a:lstStyle/>
          <a:p>
            <a:r>
              <a:rPr lang="en-GB" dirty="0"/>
              <a:t>Input</a:t>
            </a:r>
          </a:p>
          <a:p>
            <a:r>
              <a:rPr lang="en-GB" dirty="0" err="1"/>
              <a:t>Dat,parameters</a:t>
            </a:r>
            <a:endParaRPr lang="en-GB" dirty="0"/>
          </a:p>
        </p:txBody>
      </p:sp>
      <p:sp>
        <p:nvSpPr>
          <p:cNvPr id="5" name="TextBox 4">
            <a:extLst>
              <a:ext uri="{FF2B5EF4-FFF2-40B4-BE49-F238E27FC236}">
                <a16:creationId xmlns:a16="http://schemas.microsoft.com/office/drawing/2014/main" id="{322E377B-76E3-8B57-A41B-94F405F7925A}"/>
              </a:ext>
            </a:extLst>
          </p:cNvPr>
          <p:cNvSpPr txBox="1"/>
          <p:nvPr/>
        </p:nvSpPr>
        <p:spPr>
          <a:xfrm>
            <a:off x="2971800" y="2357478"/>
            <a:ext cx="1278903" cy="775272"/>
          </a:xfrm>
          <a:prstGeom prst="rect">
            <a:avLst/>
          </a:prstGeom>
          <a:noFill/>
        </p:spPr>
        <p:txBody>
          <a:bodyPr wrap="square" rtlCol="0">
            <a:spAutoFit/>
          </a:bodyPr>
          <a:lstStyle/>
          <a:p>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0;g1f8d19ebc30_0_2">
            <a:extLst>
              <a:ext uri="{FF2B5EF4-FFF2-40B4-BE49-F238E27FC236}">
                <a16:creationId xmlns:a16="http://schemas.microsoft.com/office/drawing/2014/main" id="{F0218FE6-300D-6B44-549D-835C43FC7077}"/>
              </a:ext>
            </a:extLst>
          </p:cNvPr>
          <p:cNvSpPr txBox="1"/>
          <p:nvPr/>
        </p:nvSpPr>
        <p:spPr>
          <a:xfrm>
            <a:off x="2971800" y="761100"/>
            <a:ext cx="7772400" cy="461624"/>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rebuchet MS"/>
                <a:sym typeface="Trebuchet MS"/>
              </a:rPr>
              <a:t>Task Composition-A Brief Overview</a:t>
            </a:r>
            <a:endParaRPr/>
          </a:p>
        </p:txBody>
      </p:sp>
      <p:sp>
        <p:nvSpPr>
          <p:cNvPr id="5" name="Google Shape;149;g1f8d19ebc30_0_2">
            <a:extLst>
              <a:ext uri="{FF2B5EF4-FFF2-40B4-BE49-F238E27FC236}">
                <a16:creationId xmlns:a16="http://schemas.microsoft.com/office/drawing/2014/main" id="{24F6A5CA-F4ED-EF1F-8855-C8A2B6A27117}"/>
              </a:ext>
            </a:extLst>
          </p:cNvPr>
          <p:cNvSpPr/>
          <p:nvPr/>
        </p:nvSpPr>
        <p:spPr>
          <a:xfrm>
            <a:off x="3048000" y="1224934"/>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 name="TextBox 5">
            <a:extLst>
              <a:ext uri="{FF2B5EF4-FFF2-40B4-BE49-F238E27FC236}">
                <a16:creationId xmlns:a16="http://schemas.microsoft.com/office/drawing/2014/main" id="{96429060-4120-651F-59ED-5707F50A4B7A}"/>
              </a:ext>
            </a:extLst>
          </p:cNvPr>
          <p:cNvSpPr txBox="1"/>
          <p:nvPr/>
        </p:nvSpPr>
        <p:spPr>
          <a:xfrm>
            <a:off x="1536569" y="1725106"/>
            <a:ext cx="8540685" cy="4985980"/>
          </a:xfrm>
          <a:prstGeom prst="rect">
            <a:avLst/>
          </a:prstGeom>
          <a:noFill/>
        </p:spPr>
        <p:txBody>
          <a:bodyPr wrap="square" rtlCol="0">
            <a:spAutoFit/>
          </a:bodyPr>
          <a:lstStyle/>
          <a:p>
            <a:pPr marL="457200" rtl="0">
              <a:spcBef>
                <a:spcPts val="0"/>
              </a:spcBef>
              <a:spcAft>
                <a:spcPts val="0"/>
              </a:spcAft>
            </a:pPr>
            <a:r>
              <a:rPr lang="en-US" u="sng" dirty="0">
                <a:solidFill>
                  <a:schemeClr val="accent1">
                    <a:lumMod val="75000"/>
                  </a:schemeClr>
                </a:solidFill>
                <a:latin typeface="Trebuchet MS" panose="020B0603020202020204" pitchFamily="34" charset="0"/>
              </a:rPr>
              <a:t>Step 1 : </a:t>
            </a:r>
            <a:r>
              <a:rPr lang="en-US" b="0" i="0" u="none" strike="noStrike" dirty="0">
                <a:solidFill>
                  <a:schemeClr val="tx1"/>
                </a:solidFill>
                <a:effectLst/>
                <a:latin typeface="Trebuchet MS" panose="020B0603020202020204" pitchFamily="34" charset="0"/>
              </a:rPr>
              <a:t>The first step is to collect data aggregated from a variety of sources(</a:t>
            </a:r>
            <a:r>
              <a:rPr lang="en-US" b="0" i="0" u="sng" strike="noStrike" dirty="0">
                <a:solidFill>
                  <a:schemeClr val="accent1"/>
                </a:solidFill>
                <a:effectLst/>
                <a:latin typeface="Trebuchet MS" panose="020B0603020202020204" pitchFamily="34" charset="0"/>
              </a:rPr>
              <a:t>emulated industrial machines ,household IOT devices</a:t>
            </a:r>
            <a:r>
              <a:rPr lang="en-US" b="0" i="0" u="none" strike="noStrike" dirty="0">
                <a:solidFill>
                  <a:schemeClr val="tx1"/>
                </a:solidFill>
                <a:effectLst/>
                <a:latin typeface="Trebuchet MS" panose="020B0603020202020204" pitchFamily="34" charset="0"/>
              </a:rPr>
              <a:t>), in a range of formats-here we use two or more IOT devices connected in a network , attack is done by a third device(PC)</a:t>
            </a:r>
            <a:r>
              <a:rPr lang="en-US" dirty="0">
                <a:solidFill>
                  <a:schemeClr val="tx1"/>
                </a:solidFill>
                <a:latin typeface="Trebuchet MS" panose="020B0603020202020204" pitchFamily="34" charset="0"/>
              </a:rPr>
              <a:t>. P</a:t>
            </a:r>
            <a:r>
              <a:rPr lang="en-US" b="0" i="0" u="none" strike="noStrike" dirty="0">
                <a:solidFill>
                  <a:schemeClr val="tx1"/>
                </a:solidFill>
                <a:effectLst/>
                <a:latin typeface="Trebuchet MS" panose="020B0603020202020204" pitchFamily="34" charset="0"/>
              </a:rPr>
              <a:t>ackets emerging from the IOT devices is sent to an IOT hub.</a:t>
            </a:r>
          </a:p>
          <a:p>
            <a:pPr marL="457200" rtl="0">
              <a:spcBef>
                <a:spcPts val="0"/>
              </a:spcBef>
              <a:spcAft>
                <a:spcPts val="0"/>
              </a:spcAft>
            </a:pPr>
            <a:endParaRPr lang="en-US" b="0" i="0" u="none" strike="noStrike" dirty="0">
              <a:solidFill>
                <a:schemeClr val="tx1"/>
              </a:solidFill>
              <a:effectLst/>
              <a:latin typeface="Trebuchet MS" panose="020B0603020202020204" pitchFamily="34" charset="0"/>
            </a:endParaRPr>
          </a:p>
          <a:p>
            <a:pPr marL="457200" rtl="0">
              <a:spcBef>
                <a:spcPts val="0"/>
              </a:spcBef>
              <a:spcAft>
                <a:spcPts val="0"/>
              </a:spcAft>
            </a:pPr>
            <a:endParaRPr lang="en-US" b="0" dirty="0">
              <a:solidFill>
                <a:schemeClr val="tx1"/>
              </a:solidFill>
              <a:effectLst/>
              <a:latin typeface="Trebuchet MS" panose="020B0603020202020204" pitchFamily="34" charset="0"/>
            </a:endParaRPr>
          </a:p>
          <a:p>
            <a:pPr marL="457200" rtl="0">
              <a:spcBef>
                <a:spcPts val="0"/>
              </a:spcBef>
              <a:spcAft>
                <a:spcPts val="0"/>
              </a:spcAft>
            </a:pPr>
            <a:r>
              <a:rPr lang="en-US" u="sng" dirty="0">
                <a:solidFill>
                  <a:schemeClr val="accent1">
                    <a:lumMod val="75000"/>
                  </a:schemeClr>
                </a:solidFill>
                <a:latin typeface="Trebuchet MS" panose="020B0603020202020204" pitchFamily="34" charset="0"/>
              </a:rPr>
              <a:t>Step 2 : </a:t>
            </a:r>
            <a:r>
              <a:rPr lang="en-US" b="0" i="0" u="none" strike="noStrike" dirty="0">
                <a:solidFill>
                  <a:schemeClr val="tx1"/>
                </a:solidFill>
                <a:effectLst/>
                <a:latin typeface="Trebuchet MS" panose="020B0603020202020204" pitchFamily="34" charset="0"/>
              </a:rPr>
              <a:t>In the IOT hub,  data is then processed with a wide range of external sources. </a:t>
            </a:r>
          </a:p>
          <a:p>
            <a:pPr marL="457200" rtl="0">
              <a:spcBef>
                <a:spcPts val="0"/>
              </a:spcBef>
              <a:spcAft>
                <a:spcPts val="0"/>
              </a:spcAft>
            </a:pPr>
            <a:r>
              <a:rPr lang="en-US" dirty="0">
                <a:solidFill>
                  <a:schemeClr val="tx1"/>
                </a:solidFill>
                <a:latin typeface="Trebuchet MS" panose="020B0603020202020204" pitchFamily="34" charset="0"/>
              </a:rPr>
              <a:t>             For example, an </a:t>
            </a:r>
            <a:r>
              <a:rPr lang="en-US" u="sng" dirty="0">
                <a:solidFill>
                  <a:schemeClr val="accent1">
                    <a:lumMod val="75000"/>
                  </a:schemeClr>
                </a:solidFill>
                <a:latin typeface="Trebuchet MS" panose="020B0603020202020204" pitchFamily="34" charset="0"/>
              </a:rPr>
              <a:t>AZURE IOT HUB/AWS IOT </a:t>
            </a:r>
            <a:r>
              <a:rPr lang="en-US" dirty="0">
                <a:solidFill>
                  <a:schemeClr val="tx1"/>
                </a:solidFill>
                <a:latin typeface="Trebuchet MS" panose="020B0603020202020204" pitchFamily="34" charset="0"/>
              </a:rPr>
              <a:t>can be used to provide cloud services.</a:t>
            </a:r>
            <a:endParaRPr lang="en-US" b="0" i="0" u="none" strike="noStrike" dirty="0">
              <a:solidFill>
                <a:schemeClr val="tx1"/>
              </a:solidFill>
              <a:effectLst/>
              <a:latin typeface="Trebuchet MS" panose="020B0603020202020204" pitchFamily="34" charset="0"/>
            </a:endParaRPr>
          </a:p>
          <a:p>
            <a:pPr marL="457200" rtl="0">
              <a:spcBef>
                <a:spcPts val="0"/>
              </a:spcBef>
              <a:spcAft>
                <a:spcPts val="0"/>
              </a:spcAft>
            </a:pPr>
            <a:endParaRPr lang="en-US" b="0" i="0" u="none" strike="noStrike" dirty="0">
              <a:solidFill>
                <a:schemeClr val="tx1"/>
              </a:solidFill>
              <a:effectLst/>
              <a:latin typeface="Montserrat" panose="00000500000000000000" pitchFamily="2" charset="0"/>
            </a:endParaRPr>
          </a:p>
          <a:p>
            <a:pPr marL="457200" rtl="0">
              <a:spcBef>
                <a:spcPts val="0"/>
              </a:spcBef>
              <a:spcAft>
                <a:spcPts val="0"/>
              </a:spcAft>
            </a:pPr>
            <a:endParaRPr lang="en-US" b="0" i="0" u="none" strike="noStrike" dirty="0">
              <a:solidFill>
                <a:schemeClr val="tx1"/>
              </a:solidFill>
              <a:effectLst/>
              <a:latin typeface="Montserrat" panose="00000500000000000000" pitchFamily="2" charset="0"/>
            </a:endParaRPr>
          </a:p>
          <a:p>
            <a:pPr marL="457200" rtl="0">
              <a:spcBef>
                <a:spcPts val="0"/>
              </a:spcBef>
              <a:spcAft>
                <a:spcPts val="0"/>
              </a:spcAft>
            </a:pPr>
            <a:r>
              <a:rPr lang="en-US" dirty="0">
                <a:solidFill>
                  <a:schemeClr val="tx1"/>
                </a:solidFill>
                <a:latin typeface="Trebuchet MS" panose="020B0603020202020204" pitchFamily="34" charset="0"/>
              </a:rPr>
              <a:t> </a:t>
            </a:r>
            <a:r>
              <a:rPr lang="en-US" u="sng" dirty="0">
                <a:solidFill>
                  <a:schemeClr val="accent1">
                    <a:lumMod val="75000"/>
                  </a:schemeClr>
                </a:solidFill>
                <a:latin typeface="Trebuchet MS" panose="020B0603020202020204" pitchFamily="34" charset="0"/>
              </a:rPr>
              <a:t>Step 3 : </a:t>
            </a:r>
            <a:r>
              <a:rPr lang="en-US" b="0" i="0" u="none" strike="noStrike" dirty="0">
                <a:solidFill>
                  <a:schemeClr val="tx1"/>
                </a:solidFill>
                <a:effectLst/>
                <a:latin typeface="Trebuchet MS" panose="020B0603020202020204" pitchFamily="34" charset="0"/>
              </a:rPr>
              <a:t>Processed data sent to a large cloud database, where it is stored in time series format, because data from IOT devices has a timestamp. Time Series is a technique where you plot the data which comes in regular intervals, and after plotting is done, you make future predictions.</a:t>
            </a:r>
          </a:p>
          <a:p>
            <a:pPr marL="457200" rtl="0">
              <a:spcBef>
                <a:spcPts val="0"/>
              </a:spcBef>
              <a:spcAft>
                <a:spcPts val="0"/>
              </a:spcAft>
            </a:pPr>
            <a:r>
              <a:rPr lang="en-US" dirty="0">
                <a:solidFill>
                  <a:schemeClr val="tx1"/>
                </a:solidFill>
                <a:latin typeface="Trebuchet MS" panose="020B0603020202020204" pitchFamily="34" charset="0"/>
              </a:rPr>
              <a:t>  For example, an </a:t>
            </a:r>
            <a:r>
              <a:rPr lang="en-US" u="sng" dirty="0">
                <a:solidFill>
                  <a:schemeClr val="accent1">
                    <a:lumMod val="75000"/>
                  </a:schemeClr>
                </a:solidFill>
                <a:latin typeface="Trebuchet MS" panose="020B0603020202020204" pitchFamily="34" charset="0"/>
              </a:rPr>
              <a:t>AMAZON DYNAMO DB/GOOGLE BIG QUERY </a:t>
            </a:r>
            <a:r>
              <a:rPr lang="en-US" dirty="0">
                <a:solidFill>
                  <a:schemeClr val="tx1"/>
                </a:solidFill>
                <a:latin typeface="Trebuchet MS" panose="020B0603020202020204" pitchFamily="34" charset="0"/>
              </a:rPr>
              <a:t>(any No-</a:t>
            </a:r>
            <a:r>
              <a:rPr lang="en-US" dirty="0" err="1">
                <a:solidFill>
                  <a:schemeClr val="tx1"/>
                </a:solidFill>
                <a:latin typeface="Trebuchet MS" panose="020B0603020202020204" pitchFamily="34" charset="0"/>
              </a:rPr>
              <a:t>Sql</a:t>
            </a:r>
            <a:r>
              <a:rPr lang="en-US" dirty="0">
                <a:solidFill>
                  <a:schemeClr val="tx1"/>
                </a:solidFill>
                <a:latin typeface="Trebuchet MS" panose="020B0603020202020204" pitchFamily="34" charset="0"/>
              </a:rPr>
              <a:t> Database can be used for this purpose)</a:t>
            </a:r>
            <a:endParaRPr lang="en-US" b="0" i="0" strike="noStrike" dirty="0">
              <a:solidFill>
                <a:schemeClr val="accent1">
                  <a:lumMod val="75000"/>
                </a:schemeClr>
              </a:solidFill>
              <a:effectLst/>
              <a:latin typeface="Trebuchet MS" panose="020B0603020202020204" pitchFamily="34" charset="0"/>
            </a:endParaRPr>
          </a:p>
          <a:p>
            <a:pPr marL="457200" rtl="0">
              <a:spcBef>
                <a:spcPts val="0"/>
              </a:spcBef>
              <a:spcAft>
                <a:spcPts val="0"/>
              </a:spcAft>
            </a:pPr>
            <a:endParaRPr lang="en-US" b="0" i="0" strike="noStrike" dirty="0">
              <a:solidFill>
                <a:schemeClr val="tx1"/>
              </a:solidFill>
              <a:effectLst/>
              <a:latin typeface="Trebuchet MS" panose="020B0603020202020204" pitchFamily="34" charset="0"/>
            </a:endParaRPr>
          </a:p>
          <a:p>
            <a:pPr marL="457200" rtl="0">
              <a:spcBef>
                <a:spcPts val="0"/>
              </a:spcBef>
              <a:spcAft>
                <a:spcPts val="0"/>
              </a:spcAft>
            </a:pPr>
            <a:endParaRPr lang="en-US" b="0" dirty="0">
              <a:solidFill>
                <a:schemeClr val="tx1"/>
              </a:solidFill>
              <a:effectLst/>
            </a:endParaRPr>
          </a:p>
          <a:p>
            <a:pPr marL="457200" rtl="0">
              <a:spcBef>
                <a:spcPts val="0"/>
              </a:spcBef>
              <a:spcAft>
                <a:spcPts val="1200"/>
              </a:spcAft>
            </a:pPr>
            <a:r>
              <a:rPr lang="en-US" u="sng" dirty="0">
                <a:solidFill>
                  <a:schemeClr val="accent1">
                    <a:lumMod val="75000"/>
                  </a:schemeClr>
                </a:solidFill>
                <a:latin typeface="Trebuchet MS" panose="020B0603020202020204" pitchFamily="34" charset="0"/>
              </a:rPr>
              <a:t>Step 4 </a:t>
            </a:r>
            <a:r>
              <a:rPr lang="en-US" dirty="0">
                <a:solidFill>
                  <a:schemeClr val="accent1">
                    <a:lumMod val="75000"/>
                  </a:schemeClr>
                </a:solidFill>
                <a:latin typeface="Trebuchet MS" panose="020B0603020202020204" pitchFamily="34" charset="0"/>
              </a:rPr>
              <a:t>: </a:t>
            </a:r>
            <a:r>
              <a:rPr lang="en-US" b="0" i="0" strike="noStrike" dirty="0">
                <a:solidFill>
                  <a:schemeClr val="tx1"/>
                </a:solidFill>
                <a:effectLst/>
                <a:latin typeface="Trebuchet MS" panose="020B0603020202020204" pitchFamily="34" charset="0"/>
              </a:rPr>
              <a:t>After plotting in Time Series, the analysis  is done in multiple ways-with custom analysis systems, with standard SQL queries, or with </a:t>
            </a:r>
            <a:r>
              <a:rPr lang="en-US" dirty="0">
                <a:solidFill>
                  <a:schemeClr val="tx1"/>
                </a:solidFill>
                <a:latin typeface="Trebuchet MS" panose="020B0603020202020204" pitchFamily="34" charset="0"/>
              </a:rPr>
              <a:t>machine learning </a:t>
            </a:r>
            <a:r>
              <a:rPr lang="en-US" b="0" i="0" strike="noStrike" dirty="0">
                <a:solidFill>
                  <a:schemeClr val="tx1"/>
                </a:solidFill>
                <a:effectLst/>
                <a:latin typeface="Trebuchet MS" panose="020B0603020202020204" pitchFamily="34" charset="0"/>
              </a:rPr>
              <a:t>analysis techniques, from here we find vulnerabilities/weak points.</a:t>
            </a:r>
            <a:endParaRPr lang="en-US" b="0" dirty="0">
              <a:solidFill>
                <a:schemeClr val="tx1"/>
              </a:solidFill>
              <a:effectLst/>
              <a:latin typeface="Trebuchet MS" panose="020B0603020202020204" pitchFamily="34" charset="0"/>
            </a:endParaRPr>
          </a:p>
          <a:p>
            <a:br>
              <a:rPr lang="en-US" dirty="0"/>
            </a:br>
            <a:endParaRPr lang="en-IN" dirty="0"/>
          </a:p>
        </p:txBody>
      </p:sp>
    </p:spTree>
    <p:extLst>
      <p:ext uri="{BB962C8B-B14F-4D97-AF65-F5344CB8AC3E}">
        <p14:creationId xmlns:p14="http://schemas.microsoft.com/office/powerpoint/2010/main" val="218189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0;g1f8d19ebc30_0_2">
            <a:extLst>
              <a:ext uri="{FF2B5EF4-FFF2-40B4-BE49-F238E27FC236}">
                <a16:creationId xmlns:a16="http://schemas.microsoft.com/office/drawing/2014/main" id="{EF7EC811-CD10-ED1E-DB93-F548B4010591}"/>
              </a:ext>
            </a:extLst>
          </p:cNvPr>
          <p:cNvSpPr txBox="1"/>
          <p:nvPr/>
        </p:nvSpPr>
        <p:spPr>
          <a:xfrm>
            <a:off x="2949804" y="763310"/>
            <a:ext cx="7772400" cy="461624"/>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rebuchet MS"/>
                <a:sym typeface="Trebuchet MS"/>
              </a:rPr>
              <a:t>A Task Breakdown</a:t>
            </a:r>
            <a:endParaRPr/>
          </a:p>
        </p:txBody>
      </p:sp>
      <p:sp>
        <p:nvSpPr>
          <p:cNvPr id="5" name="Google Shape;149;g1f8d19ebc30_0_2">
            <a:extLst>
              <a:ext uri="{FF2B5EF4-FFF2-40B4-BE49-F238E27FC236}">
                <a16:creationId xmlns:a16="http://schemas.microsoft.com/office/drawing/2014/main" id="{44374504-D78D-3BAF-6BF4-96B8EDF0B926}"/>
              </a:ext>
            </a:extLst>
          </p:cNvPr>
          <p:cNvSpPr/>
          <p:nvPr/>
        </p:nvSpPr>
        <p:spPr>
          <a:xfrm>
            <a:off x="3048000" y="1224934"/>
            <a:ext cx="7620000" cy="36600"/>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aphicFrame>
        <p:nvGraphicFramePr>
          <p:cNvPr id="6" name="Table 6">
            <a:extLst>
              <a:ext uri="{FF2B5EF4-FFF2-40B4-BE49-F238E27FC236}">
                <a16:creationId xmlns:a16="http://schemas.microsoft.com/office/drawing/2014/main" id="{FE2A8F38-10A8-FE99-185A-F28491154D53}"/>
              </a:ext>
            </a:extLst>
          </p:cNvPr>
          <p:cNvGraphicFramePr>
            <a:graphicFrameLocks noGrp="1"/>
          </p:cNvGraphicFramePr>
          <p:nvPr>
            <p:extLst>
              <p:ext uri="{D42A27DB-BD31-4B8C-83A1-F6EECF244321}">
                <p14:modId xmlns:p14="http://schemas.microsoft.com/office/powerpoint/2010/main" val="2357481177"/>
              </p:ext>
            </p:extLst>
          </p:nvPr>
        </p:nvGraphicFramePr>
        <p:xfrm>
          <a:off x="1834038" y="1788884"/>
          <a:ext cx="8888166" cy="3754079"/>
        </p:xfrm>
        <a:graphic>
          <a:graphicData uri="http://schemas.openxmlformats.org/drawingml/2006/table">
            <a:tbl>
              <a:tblPr firstRow="1" bandRow="1">
                <a:tableStyleId>{073A0DAA-6AF3-43AB-8588-CEC1D06C72B9}</a:tableStyleId>
              </a:tblPr>
              <a:tblGrid>
                <a:gridCol w="2962722">
                  <a:extLst>
                    <a:ext uri="{9D8B030D-6E8A-4147-A177-3AD203B41FA5}">
                      <a16:colId xmlns:a16="http://schemas.microsoft.com/office/drawing/2014/main" val="395276390"/>
                    </a:ext>
                  </a:extLst>
                </a:gridCol>
                <a:gridCol w="2962722">
                  <a:extLst>
                    <a:ext uri="{9D8B030D-6E8A-4147-A177-3AD203B41FA5}">
                      <a16:colId xmlns:a16="http://schemas.microsoft.com/office/drawing/2014/main" val="4012323289"/>
                    </a:ext>
                  </a:extLst>
                </a:gridCol>
                <a:gridCol w="2962722">
                  <a:extLst>
                    <a:ext uri="{9D8B030D-6E8A-4147-A177-3AD203B41FA5}">
                      <a16:colId xmlns:a16="http://schemas.microsoft.com/office/drawing/2014/main" val="1152281132"/>
                    </a:ext>
                  </a:extLst>
                </a:gridCol>
              </a:tblGrid>
              <a:tr h="346100">
                <a:tc>
                  <a:txBody>
                    <a:bodyPr/>
                    <a:lstStyle/>
                    <a:p>
                      <a:r>
                        <a:rPr lang="en-IN"/>
                        <a:t>Domain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a:t>Description</a:t>
                      </a:r>
                    </a:p>
                  </a:txBody>
                  <a:tcPr>
                    <a:lnL w="12700" cap="flat" cmpd="sng" algn="ctr">
                      <a:solidFill>
                        <a:schemeClr val="tx1"/>
                      </a:solidFill>
                      <a:prstDash val="solid"/>
                      <a:round/>
                      <a:headEnd type="none" w="med" len="med"/>
                      <a:tailEnd type="none" w="med" len="med"/>
                    </a:lnL>
                  </a:tcPr>
                </a:tc>
                <a:tc>
                  <a:txBody>
                    <a:bodyPr/>
                    <a:lstStyle/>
                    <a:p>
                      <a:r>
                        <a:rPr lang="en-IN"/>
                        <a:t>People</a:t>
                      </a:r>
                    </a:p>
                  </a:txBody>
                  <a:tcPr/>
                </a:tc>
                <a:extLst>
                  <a:ext uri="{0D108BD9-81ED-4DB2-BD59-A6C34878D82A}">
                    <a16:rowId xmlns:a16="http://schemas.microsoft.com/office/drawing/2014/main" val="4094875646"/>
                  </a:ext>
                </a:extLst>
              </a:tr>
              <a:tr h="486021">
                <a:tc>
                  <a:txBody>
                    <a:bodyPr/>
                    <a:lstStyle/>
                    <a:p>
                      <a:r>
                        <a:rPr lang="en-IN"/>
                        <a:t>IOT</a:t>
                      </a:r>
                    </a:p>
                  </a:txBody>
                  <a:tcPr>
                    <a:lnT w="12700" cap="flat" cmpd="sng" algn="ctr">
                      <a:solidFill>
                        <a:schemeClr val="tx1"/>
                      </a:solidFill>
                      <a:prstDash val="solid"/>
                      <a:round/>
                      <a:headEnd type="none" w="med" len="med"/>
                      <a:tailEnd type="none" w="med" len="med"/>
                    </a:lnT>
                  </a:tcPr>
                </a:tc>
                <a:tc>
                  <a:txBody>
                    <a:bodyPr/>
                    <a:lstStyle/>
                    <a:p>
                      <a:r>
                        <a:rPr lang="en-IN"/>
                        <a:t>Setting up of network devices</a:t>
                      </a:r>
                    </a:p>
                  </a:txBody>
                  <a:tcPr/>
                </a:tc>
                <a:tc>
                  <a:txBody>
                    <a:bodyPr/>
                    <a:lstStyle/>
                    <a:p>
                      <a:r>
                        <a:rPr lang="en-IN"/>
                        <a:t>Alfred Augustine George</a:t>
                      </a:r>
                    </a:p>
                  </a:txBody>
                  <a:tcPr/>
                </a:tc>
                <a:extLst>
                  <a:ext uri="{0D108BD9-81ED-4DB2-BD59-A6C34878D82A}">
                    <a16:rowId xmlns:a16="http://schemas.microsoft.com/office/drawing/2014/main" val="1203327970"/>
                  </a:ext>
                </a:extLst>
              </a:tr>
              <a:tr h="539927">
                <a:tc>
                  <a:txBody>
                    <a:bodyPr/>
                    <a:lstStyle/>
                    <a:p>
                      <a:r>
                        <a:rPr lang="en-IN"/>
                        <a:t>Computer Networks Security</a:t>
                      </a:r>
                    </a:p>
                  </a:txBody>
                  <a:tcPr/>
                </a:tc>
                <a:tc>
                  <a:txBody>
                    <a:bodyPr/>
                    <a:lstStyle/>
                    <a:p>
                      <a:r>
                        <a:rPr lang="en-IN"/>
                        <a:t>An analysis of the network using various attack strategies</a:t>
                      </a:r>
                    </a:p>
                  </a:txBody>
                  <a:tcPr/>
                </a:tc>
                <a:tc>
                  <a:txBody>
                    <a:bodyPr/>
                    <a:lstStyle/>
                    <a:p>
                      <a:r>
                        <a:rPr lang="en-IN"/>
                        <a:t>Alfred Augustine , Ananya Menon, Sahil Singh, </a:t>
                      </a:r>
                      <a:r>
                        <a:rPr lang="en-IN" err="1"/>
                        <a:t>Vinuta</a:t>
                      </a:r>
                      <a:r>
                        <a:rPr lang="en-IN"/>
                        <a:t> </a:t>
                      </a:r>
                      <a:r>
                        <a:rPr lang="en-IN" err="1"/>
                        <a:t>Bondade</a:t>
                      </a:r>
                      <a:endParaRPr lang="en-IN"/>
                    </a:p>
                  </a:txBody>
                  <a:tcPr/>
                </a:tc>
                <a:extLst>
                  <a:ext uri="{0D108BD9-81ED-4DB2-BD59-A6C34878D82A}">
                    <a16:rowId xmlns:a16="http://schemas.microsoft.com/office/drawing/2014/main" val="2885892899"/>
                  </a:ext>
                </a:extLst>
              </a:tr>
              <a:tr h="539927">
                <a:tc>
                  <a:txBody>
                    <a:bodyPr/>
                    <a:lstStyle/>
                    <a:p>
                      <a:r>
                        <a:rPr lang="en-IN"/>
                        <a:t>Cloud and Database Management</a:t>
                      </a:r>
                    </a:p>
                  </a:txBody>
                  <a:tcPr/>
                </a:tc>
                <a:tc>
                  <a:txBody>
                    <a:bodyPr/>
                    <a:lstStyle/>
                    <a:p>
                      <a:r>
                        <a:rPr lang="en-IN"/>
                        <a:t>Creation of the database and set-up of the cloud environment</a:t>
                      </a:r>
                    </a:p>
                  </a:txBody>
                  <a:tcPr/>
                </a:tc>
                <a:tc>
                  <a:txBody>
                    <a:bodyPr/>
                    <a:lstStyle/>
                    <a:p>
                      <a:r>
                        <a:rPr lang="en-IN"/>
                        <a:t>Sahil Singh</a:t>
                      </a:r>
                    </a:p>
                  </a:txBody>
                  <a:tcPr/>
                </a:tc>
                <a:extLst>
                  <a:ext uri="{0D108BD9-81ED-4DB2-BD59-A6C34878D82A}">
                    <a16:rowId xmlns:a16="http://schemas.microsoft.com/office/drawing/2014/main" val="2742051420"/>
                  </a:ext>
                </a:extLst>
              </a:tr>
              <a:tr h="539927">
                <a:tc>
                  <a:txBody>
                    <a:bodyPr/>
                    <a:lstStyle/>
                    <a:p>
                      <a:r>
                        <a:rPr lang="en-IN"/>
                        <a:t>Big Data Analysis</a:t>
                      </a:r>
                    </a:p>
                  </a:txBody>
                  <a:tcPr/>
                </a:tc>
                <a:tc>
                  <a:txBody>
                    <a:bodyPr/>
                    <a:lstStyle/>
                    <a:p>
                      <a:r>
                        <a:rPr lang="en-IN"/>
                        <a:t>Handling of data on a large scale in the IOT hub</a:t>
                      </a:r>
                    </a:p>
                  </a:txBody>
                  <a:tcPr/>
                </a:tc>
                <a:tc>
                  <a:txBody>
                    <a:bodyPr/>
                    <a:lstStyle/>
                    <a:p>
                      <a:r>
                        <a:rPr lang="en-IN" err="1"/>
                        <a:t>Vinuta</a:t>
                      </a:r>
                      <a:r>
                        <a:rPr lang="en-IN"/>
                        <a:t> </a:t>
                      </a:r>
                      <a:r>
                        <a:rPr lang="en-IN" err="1"/>
                        <a:t>Bondade</a:t>
                      </a:r>
                      <a:endParaRPr lang="en-IN"/>
                    </a:p>
                  </a:txBody>
                  <a:tcPr/>
                </a:tc>
                <a:extLst>
                  <a:ext uri="{0D108BD9-81ED-4DB2-BD59-A6C34878D82A}">
                    <a16:rowId xmlns:a16="http://schemas.microsoft.com/office/drawing/2014/main" val="1866814531"/>
                  </a:ext>
                </a:extLst>
              </a:tr>
              <a:tr h="539927">
                <a:tc>
                  <a:txBody>
                    <a:bodyPr/>
                    <a:lstStyle/>
                    <a:p>
                      <a:r>
                        <a:rPr lang="en-IN"/>
                        <a:t> Data Analysis</a:t>
                      </a:r>
                    </a:p>
                  </a:txBody>
                  <a:tcPr/>
                </a:tc>
                <a:tc>
                  <a:txBody>
                    <a:bodyPr/>
                    <a:lstStyle/>
                    <a:p>
                      <a:r>
                        <a:rPr lang="en-IN"/>
                        <a:t>Analysis on the processed data to detect vulnerabilities</a:t>
                      </a:r>
                    </a:p>
                  </a:txBody>
                  <a:tcPr/>
                </a:tc>
                <a:tc>
                  <a:txBody>
                    <a:bodyPr/>
                    <a:lstStyle/>
                    <a:p>
                      <a:r>
                        <a:rPr lang="en-IN"/>
                        <a:t>Ananya Menon</a:t>
                      </a:r>
                    </a:p>
                  </a:txBody>
                  <a:tcPr/>
                </a:tc>
                <a:extLst>
                  <a:ext uri="{0D108BD9-81ED-4DB2-BD59-A6C34878D82A}">
                    <a16:rowId xmlns:a16="http://schemas.microsoft.com/office/drawing/2014/main" val="759688319"/>
                  </a:ext>
                </a:extLst>
              </a:tr>
              <a:tr h="762250">
                <a:tc>
                  <a:txBody>
                    <a:bodyPr/>
                    <a:lstStyle/>
                    <a:p>
                      <a:r>
                        <a:rPr lang="en-IN" dirty="0"/>
                        <a:t>AI/ML Techniques</a:t>
                      </a:r>
                    </a:p>
                  </a:txBody>
                  <a:tcPr/>
                </a:tc>
                <a:tc>
                  <a:txBody>
                    <a:bodyPr/>
                    <a:lstStyle/>
                    <a:p>
                      <a:r>
                        <a:rPr lang="en-IN"/>
                        <a:t>Automation to deduce </a:t>
                      </a:r>
                    </a:p>
                    <a:p>
                      <a:r>
                        <a:rPr lang="en-IN"/>
                        <a:t>weaknesses over general tests.</a:t>
                      </a:r>
                    </a:p>
                  </a:txBody>
                  <a:tcPr/>
                </a:tc>
                <a:tc>
                  <a:txBody>
                    <a:bodyPr/>
                    <a:lstStyle/>
                    <a:p>
                      <a:r>
                        <a:rPr lang="en-IN" dirty="0"/>
                        <a:t>Ananya Menon, </a:t>
                      </a:r>
                      <a:r>
                        <a:rPr lang="en-IN" dirty="0" err="1"/>
                        <a:t>Vinuta</a:t>
                      </a:r>
                      <a:r>
                        <a:rPr lang="en-IN" dirty="0"/>
                        <a:t> </a:t>
                      </a:r>
                      <a:r>
                        <a:rPr lang="en-IN" dirty="0" err="1"/>
                        <a:t>Bondade</a:t>
                      </a:r>
                      <a:r>
                        <a:rPr lang="en-IN" dirty="0"/>
                        <a:t>, Alfred Augustine George, Sahil Singh</a:t>
                      </a:r>
                    </a:p>
                  </a:txBody>
                  <a:tcPr/>
                </a:tc>
                <a:extLst>
                  <a:ext uri="{0D108BD9-81ED-4DB2-BD59-A6C34878D82A}">
                    <a16:rowId xmlns:a16="http://schemas.microsoft.com/office/drawing/2014/main" val="3855622364"/>
                  </a:ext>
                </a:extLst>
              </a:tr>
            </a:tbl>
          </a:graphicData>
        </a:graphic>
      </p:graphicFrame>
    </p:spTree>
    <p:extLst>
      <p:ext uri="{BB962C8B-B14F-4D97-AF65-F5344CB8AC3E}">
        <p14:creationId xmlns:p14="http://schemas.microsoft.com/office/powerpoint/2010/main" val="432906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9"/>
          <p:cNvSpPr/>
          <p:nvPr/>
        </p:nvSpPr>
        <p:spPr>
          <a:xfrm>
            <a:off x="3683328" y="2193303"/>
            <a:ext cx="3537603" cy="707886"/>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4000" b="1" u="sng">
                <a:solidFill>
                  <a:srgbClr val="FF0000"/>
                </a:solidFill>
                <a:latin typeface="Trebuchet MS"/>
                <a:ea typeface="Trebuchet MS"/>
                <a:cs typeface="Trebuchet MS"/>
                <a:sym typeface="Trebuchet MS"/>
              </a:rPr>
              <a:t>Thank You</a:t>
            </a:r>
            <a:endParaRPr b="1" u="sng"/>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p:nvPr/>
        </p:nvSpPr>
        <p:spPr>
          <a:xfrm>
            <a:off x="3048000" y="1581155"/>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87" name="Google Shape;87;p2"/>
          <p:cNvSpPr txBox="1"/>
          <p:nvPr/>
        </p:nvSpPr>
        <p:spPr>
          <a:xfrm>
            <a:off x="1600200" y="1676400"/>
            <a:ext cx="8534400" cy="4724400"/>
          </a:xfrm>
          <a:prstGeom prst="rect">
            <a:avLst/>
          </a:prstGeom>
          <a:noFill/>
          <a:ln>
            <a:noFill/>
          </a:ln>
        </p:spPr>
        <p:txBody>
          <a:bodyPr spcFirstLastPara="1" wrap="square" lIns="91425" tIns="45700" rIns="91425" bIns="45700" anchor="t" anchorCtr="0">
            <a:noAutofit/>
          </a:bodyPr>
          <a:lstStyle/>
          <a:p>
            <a:pPr marL="685791" marR="0" lvl="0" indent="-342900" algn="just" rtl="0">
              <a:spcBef>
                <a:spcPts val="0"/>
              </a:spcBef>
              <a:spcAft>
                <a:spcPts val="0"/>
              </a:spcAft>
              <a:buClr>
                <a:srgbClr val="0000FF"/>
              </a:buClr>
              <a:buSzPts val="2800"/>
              <a:buFont typeface="Arial"/>
              <a:buChar char="•"/>
            </a:pPr>
            <a:r>
              <a:rPr lang="en-US" sz="2800">
                <a:solidFill>
                  <a:srgbClr val="0000FF"/>
                </a:solidFill>
                <a:latin typeface="Trebuchet MS"/>
                <a:ea typeface="Trebuchet MS"/>
                <a:cs typeface="Trebuchet MS"/>
                <a:sym typeface="Trebuchet MS"/>
              </a:rPr>
              <a:t>Problem Statement</a:t>
            </a:r>
            <a:endParaRPr/>
          </a:p>
          <a:p>
            <a:pPr marL="685791" marR="0" lvl="0" indent="-342900" algn="just" rtl="0">
              <a:spcBef>
                <a:spcPts val="560"/>
              </a:spcBef>
              <a:spcAft>
                <a:spcPts val="0"/>
              </a:spcAft>
              <a:buClr>
                <a:srgbClr val="0000FF"/>
              </a:buClr>
              <a:buSzPts val="2800"/>
              <a:buFont typeface="Arial"/>
              <a:buChar char="•"/>
            </a:pPr>
            <a:r>
              <a:rPr lang="en-US" sz="2800">
                <a:solidFill>
                  <a:srgbClr val="0000FF"/>
                </a:solidFill>
                <a:latin typeface="Trebuchet MS"/>
                <a:ea typeface="Trebuchet MS"/>
                <a:cs typeface="Trebuchet MS"/>
                <a:sym typeface="Trebuchet MS"/>
              </a:rPr>
              <a:t>Scope and Feasibility study</a:t>
            </a:r>
            <a:endParaRPr/>
          </a:p>
          <a:p>
            <a:pPr marL="685791" marR="0" lvl="0" indent="-342900" algn="just" rtl="0">
              <a:spcBef>
                <a:spcPts val="560"/>
              </a:spcBef>
              <a:spcAft>
                <a:spcPts val="0"/>
              </a:spcAft>
              <a:buClr>
                <a:srgbClr val="0000FF"/>
              </a:buClr>
              <a:buSzPts val="2800"/>
              <a:buFont typeface="Arial"/>
              <a:buChar char="•"/>
            </a:pPr>
            <a:r>
              <a:rPr lang="en-US" sz="2800">
                <a:solidFill>
                  <a:srgbClr val="0000FF"/>
                </a:solidFill>
                <a:latin typeface="Trebuchet MS"/>
                <a:ea typeface="Trebuchet MS"/>
                <a:cs typeface="Trebuchet MS"/>
                <a:sym typeface="Trebuchet MS"/>
              </a:rPr>
              <a:t>Applications/Use cases</a:t>
            </a:r>
            <a:endParaRPr/>
          </a:p>
          <a:p>
            <a:pPr marL="685791" marR="0" lvl="0" indent="-342900" algn="just" rtl="0">
              <a:spcBef>
                <a:spcPts val="560"/>
              </a:spcBef>
              <a:spcAft>
                <a:spcPts val="0"/>
              </a:spcAft>
              <a:buClr>
                <a:srgbClr val="0000FF"/>
              </a:buClr>
              <a:buSzPts val="2800"/>
              <a:buFont typeface="Arial"/>
              <a:buChar char="•"/>
            </a:pPr>
            <a:r>
              <a:rPr lang="en-US" sz="2800">
                <a:solidFill>
                  <a:srgbClr val="0000FF"/>
                </a:solidFill>
                <a:latin typeface="Trebuchet MS"/>
                <a:ea typeface="Trebuchet MS"/>
                <a:cs typeface="Trebuchet MS"/>
                <a:sym typeface="Trebuchet MS"/>
              </a:rPr>
              <a:t>Expected Deliverables</a:t>
            </a:r>
            <a:endParaRPr/>
          </a:p>
          <a:p>
            <a:pPr marL="685791" marR="0" lvl="0" indent="-342900" algn="just" rtl="0">
              <a:spcBef>
                <a:spcPts val="560"/>
              </a:spcBef>
              <a:spcAft>
                <a:spcPts val="0"/>
              </a:spcAft>
              <a:buClr>
                <a:srgbClr val="0000FF"/>
              </a:buClr>
              <a:buSzPts val="2800"/>
              <a:buFont typeface="Arial"/>
              <a:buChar char="•"/>
            </a:pPr>
            <a:r>
              <a:rPr lang="en-US" sz="2800">
                <a:solidFill>
                  <a:srgbClr val="0000FF"/>
                </a:solidFill>
                <a:latin typeface="Trebuchet MS"/>
                <a:ea typeface="Trebuchet MS"/>
                <a:cs typeface="Trebuchet MS"/>
                <a:sym typeface="Trebuchet MS"/>
              </a:rPr>
              <a:t>Capstone (Phase-I &amp; Phase-II) Project Timeline</a:t>
            </a:r>
            <a:endParaRPr/>
          </a:p>
          <a:p>
            <a:pPr marL="685791" marR="0" lvl="0" indent="-342900" algn="just" rtl="0">
              <a:spcBef>
                <a:spcPts val="560"/>
              </a:spcBef>
              <a:spcAft>
                <a:spcPts val="0"/>
              </a:spcAft>
              <a:buClr>
                <a:srgbClr val="0000FF"/>
              </a:buClr>
              <a:buSzPts val="2800"/>
              <a:buFont typeface="Arial"/>
              <a:buChar char="•"/>
            </a:pPr>
            <a:r>
              <a:rPr lang="en-US" sz="2800">
                <a:solidFill>
                  <a:srgbClr val="0000FF"/>
                </a:solidFill>
                <a:latin typeface="Trebuchet MS"/>
                <a:ea typeface="Trebuchet MS"/>
                <a:cs typeface="Trebuchet MS"/>
                <a:sym typeface="Trebuchet MS"/>
              </a:rPr>
              <a:t>Any other information</a:t>
            </a:r>
            <a:endParaRPr/>
          </a:p>
        </p:txBody>
      </p:sp>
      <p:sp>
        <p:nvSpPr>
          <p:cNvPr id="88" name="Google Shape;88;p2"/>
          <p:cNvSpPr txBox="1"/>
          <p:nvPr/>
        </p:nvSpPr>
        <p:spPr>
          <a:xfrm>
            <a:off x="4191000" y="1143002"/>
            <a:ext cx="6477000" cy="461665"/>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rebuchet MS"/>
                <a:ea typeface="Trebuchet MS"/>
                <a:cs typeface="Trebuchet MS"/>
                <a:sym typeface="Trebuchet MS"/>
              </a:rPr>
              <a:t>Outline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3"/>
          <p:cNvSpPr/>
          <p:nvPr/>
        </p:nvSpPr>
        <p:spPr>
          <a:xfrm>
            <a:off x="3048000" y="1581155"/>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5" name="Google Shape;95;p3"/>
          <p:cNvSpPr txBox="1"/>
          <p:nvPr/>
        </p:nvSpPr>
        <p:spPr>
          <a:xfrm>
            <a:off x="2057400" y="2209800"/>
            <a:ext cx="8077200" cy="4191000"/>
          </a:xfrm>
          <a:prstGeom prst="rect">
            <a:avLst/>
          </a:prstGeom>
          <a:noFill/>
          <a:ln>
            <a:noFill/>
          </a:ln>
        </p:spPr>
        <p:txBody>
          <a:bodyPr spcFirstLastPara="1" wrap="square" lIns="91425" tIns="45700" rIns="91425" bIns="45700" anchor="t" anchorCtr="0">
            <a:noAutofit/>
          </a:bodyPr>
          <a:lstStyle/>
          <a:p>
            <a:pPr marL="628641" marR="0" lvl="0" indent="-285750" algn="just" rtl="0">
              <a:spcBef>
                <a:spcPts val="0"/>
              </a:spcBef>
              <a:spcAft>
                <a:spcPts val="0"/>
              </a:spcAft>
              <a:buFont typeface="Arial" panose="020B0604020202020204" pitchFamily="34" charset="0"/>
              <a:buChar char="•"/>
            </a:pPr>
            <a:r>
              <a:rPr lang="en-GB" sz="1600" dirty="0">
                <a:solidFill>
                  <a:schemeClr val="dk1"/>
                </a:solidFill>
                <a:latin typeface="Montserrat"/>
                <a:sym typeface="Montserrat"/>
              </a:rPr>
              <a:t>The emergence of Industry 4.0, IOT development has massively improved, in performance, efficiency and affordability.</a:t>
            </a:r>
          </a:p>
          <a:p>
            <a:pPr marL="628641" marR="0" lvl="0" indent="-285750" algn="just" rtl="0">
              <a:spcBef>
                <a:spcPts val="0"/>
              </a:spcBef>
              <a:spcAft>
                <a:spcPts val="0"/>
              </a:spcAft>
              <a:buFont typeface="Arial" panose="020B0604020202020204" pitchFamily="34" charset="0"/>
              <a:buChar char="•"/>
            </a:pPr>
            <a:r>
              <a:rPr lang="en-GB" sz="1600" dirty="0">
                <a:solidFill>
                  <a:schemeClr val="dk1"/>
                </a:solidFill>
                <a:latin typeface="Montserrat"/>
                <a:sym typeface="Montserrat"/>
              </a:rPr>
              <a:t>With it, it brings about both corporate, military and personal applications of such devices.</a:t>
            </a:r>
          </a:p>
          <a:p>
            <a:pPr marL="628641" marR="0" lvl="0" indent="-285750" algn="just" rtl="0">
              <a:spcBef>
                <a:spcPts val="0"/>
              </a:spcBef>
              <a:spcAft>
                <a:spcPts val="0"/>
              </a:spcAft>
              <a:buFont typeface="Arial" panose="020B0604020202020204" pitchFamily="34" charset="0"/>
              <a:buChar char="•"/>
            </a:pPr>
            <a:r>
              <a:rPr lang="en-GB" sz="1600" dirty="0">
                <a:solidFill>
                  <a:schemeClr val="dk1"/>
                </a:solidFill>
                <a:latin typeface="Montserrat"/>
                <a:sym typeface="Montserrat"/>
              </a:rPr>
              <a:t>Widespread application led to untested security systems leading to several exploits performed on and with said systems.</a:t>
            </a:r>
          </a:p>
          <a:p>
            <a:pPr marL="628641" marR="0" lvl="0" indent="-285750" algn="just" rtl="0">
              <a:spcBef>
                <a:spcPts val="0"/>
              </a:spcBef>
              <a:spcAft>
                <a:spcPts val="0"/>
              </a:spcAft>
              <a:buFont typeface="Arial" panose="020B0604020202020204" pitchFamily="34" charset="0"/>
              <a:buChar char="•"/>
            </a:pPr>
            <a:r>
              <a:rPr lang="en-GB" sz="1600" dirty="0">
                <a:solidFill>
                  <a:schemeClr val="dk1"/>
                </a:solidFill>
                <a:latin typeface="Montserrat"/>
                <a:sym typeface="Montserrat"/>
              </a:rPr>
              <a:t>The potency of such attacks to spread rapidly makes it a concern to every sector of the market.</a:t>
            </a:r>
          </a:p>
          <a:p>
            <a:pPr marL="628641" marR="0" lvl="0" indent="-285750" algn="just" rtl="0">
              <a:spcBef>
                <a:spcPts val="0"/>
              </a:spcBef>
              <a:spcAft>
                <a:spcPts val="0"/>
              </a:spcAft>
              <a:buFont typeface="Arial" panose="020B0604020202020204" pitchFamily="34" charset="0"/>
              <a:buChar char="•"/>
            </a:pPr>
            <a:endParaRPr lang="en-GB" sz="1600" dirty="0">
              <a:solidFill>
                <a:schemeClr val="dk1"/>
              </a:solidFill>
              <a:latin typeface="Montserrat"/>
              <a:sym typeface="Montserrat"/>
            </a:endParaRPr>
          </a:p>
          <a:p>
            <a:pPr marL="628641" marR="0" lvl="0" indent="-285750" algn="just" rtl="0">
              <a:spcBef>
                <a:spcPts val="0"/>
              </a:spcBef>
              <a:spcAft>
                <a:spcPts val="0"/>
              </a:spcAft>
              <a:buFont typeface="Arial" panose="020B0604020202020204" pitchFamily="34" charset="0"/>
              <a:buChar char="•"/>
            </a:pPr>
            <a:r>
              <a:rPr lang="en-GB" sz="1600" dirty="0">
                <a:solidFill>
                  <a:schemeClr val="dk1"/>
                </a:solidFill>
                <a:latin typeface="Montserrat"/>
                <a:sym typeface="Montserrat"/>
              </a:rPr>
              <a:t>Cybersecurity in IOT aims to patch these issues.</a:t>
            </a:r>
          </a:p>
          <a:p>
            <a:pPr marL="628641" marR="0" lvl="0" indent="-285750" algn="just" rtl="0">
              <a:spcBef>
                <a:spcPts val="0"/>
              </a:spcBef>
              <a:spcAft>
                <a:spcPts val="0"/>
              </a:spcAft>
              <a:buFont typeface="Arial" panose="020B0604020202020204" pitchFamily="34" charset="0"/>
              <a:buChar char="•"/>
            </a:pPr>
            <a:r>
              <a:rPr lang="en-GB" sz="1600" u="sng" dirty="0">
                <a:solidFill>
                  <a:schemeClr val="dk1"/>
                </a:solidFill>
                <a:latin typeface="Montserrat"/>
                <a:sym typeface="Montserrat"/>
              </a:rPr>
              <a:t>The aim of this project is to perform an analysis of generic IOT protocols and standards to assess security, detect attack strategy implemented and suggest mitigative measures</a:t>
            </a:r>
            <a:r>
              <a:rPr lang="en-GB" sz="1600" dirty="0">
                <a:solidFill>
                  <a:schemeClr val="dk1"/>
                </a:solidFill>
                <a:latin typeface="Montserrat"/>
                <a:sym typeface="Montserrat"/>
              </a:rPr>
              <a:t>.</a:t>
            </a:r>
          </a:p>
        </p:txBody>
      </p:sp>
      <p:sp>
        <p:nvSpPr>
          <p:cNvPr id="96" name="Google Shape;96;p3"/>
          <p:cNvSpPr txBox="1"/>
          <p:nvPr/>
        </p:nvSpPr>
        <p:spPr>
          <a:xfrm>
            <a:off x="4191000" y="1156003"/>
            <a:ext cx="6477000" cy="461665"/>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rebuchet MS"/>
                <a:ea typeface="Trebuchet MS"/>
                <a:cs typeface="Trebuchet MS"/>
                <a:sym typeface="Trebuchet MS"/>
              </a:rPr>
              <a:t>Problem Statement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4"/>
          <p:cNvSpPr/>
          <p:nvPr/>
        </p:nvSpPr>
        <p:spPr>
          <a:xfrm>
            <a:off x="3048000" y="1581155"/>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03" name="Google Shape;103;p4"/>
          <p:cNvSpPr txBox="1"/>
          <p:nvPr/>
        </p:nvSpPr>
        <p:spPr>
          <a:xfrm>
            <a:off x="2057400" y="2188868"/>
            <a:ext cx="9707252" cy="4211931"/>
          </a:xfrm>
          <a:prstGeom prst="rect">
            <a:avLst/>
          </a:prstGeom>
          <a:noFill/>
          <a:ln>
            <a:noFill/>
          </a:ln>
        </p:spPr>
        <p:txBody>
          <a:bodyPr spcFirstLastPara="1" wrap="square" lIns="91425" tIns="45700" rIns="91425" bIns="45700" anchor="t" anchorCtr="0">
            <a:noAutofit/>
          </a:bodyPr>
          <a:lstStyle/>
          <a:p>
            <a:pPr marL="685791" marR="0" lvl="0" indent="-361950" algn="just" rtl="0">
              <a:spcBef>
                <a:spcPts val="0"/>
              </a:spcBef>
              <a:spcAft>
                <a:spcPts val="0"/>
              </a:spcAft>
              <a:buClr>
                <a:schemeClr val="dk1"/>
              </a:buClr>
              <a:buSzPts val="2700"/>
              <a:buChar char="•"/>
            </a:pPr>
            <a:r>
              <a:rPr lang="en-US" sz="1800" b="1" u="sng" dirty="0">
                <a:solidFill>
                  <a:schemeClr val="dk1"/>
                </a:solidFill>
                <a:latin typeface="Trebuchet MS" panose="020B0603020202020204" pitchFamily="34" charset="0"/>
                <a:ea typeface="Trebuchet MS"/>
                <a:cs typeface="Trebuchet MS"/>
                <a:sym typeface="Trebuchet MS"/>
              </a:rPr>
              <a:t>Scope</a:t>
            </a:r>
            <a:endParaRPr sz="1800" b="1" u="sng" dirty="0">
              <a:solidFill>
                <a:schemeClr val="dk1"/>
              </a:solidFill>
              <a:latin typeface="Trebuchet MS" panose="020B0603020202020204" pitchFamily="34" charset="0"/>
              <a:ea typeface="Trebuchet MS"/>
              <a:cs typeface="Trebuchet MS"/>
              <a:sym typeface="Trebuchet MS"/>
            </a:endParaRPr>
          </a:p>
          <a:p>
            <a:pPr marL="457200" marR="0" lvl="0" indent="0" rtl="0">
              <a:spcBef>
                <a:spcPts val="0"/>
              </a:spcBef>
              <a:spcAft>
                <a:spcPts val="0"/>
              </a:spcAft>
              <a:buNone/>
            </a:pPr>
            <a:r>
              <a:rPr lang="en-US" sz="1800" b="1" dirty="0">
                <a:solidFill>
                  <a:schemeClr val="dk1"/>
                </a:solidFill>
                <a:latin typeface="Trebuchet MS" panose="020B0603020202020204" pitchFamily="34" charset="0"/>
                <a:ea typeface="Trebuchet MS"/>
                <a:cs typeface="Trebuchet MS"/>
                <a:sym typeface="Trebuchet MS"/>
              </a:rPr>
              <a:t>	</a:t>
            </a:r>
            <a:r>
              <a:rPr lang="en-US" sz="1800" dirty="0">
                <a:solidFill>
                  <a:schemeClr val="dk1"/>
                </a:solidFill>
                <a:latin typeface="Trebuchet MS" panose="020B0603020202020204" pitchFamily="34" charset="0"/>
                <a:ea typeface="Georgia"/>
                <a:cs typeface="Georgia"/>
                <a:sym typeface="Georgia"/>
              </a:rPr>
              <a:t>1. </a:t>
            </a:r>
            <a:r>
              <a:rPr lang="en-US" sz="1600" dirty="0">
                <a:solidFill>
                  <a:schemeClr val="dk1"/>
                </a:solidFill>
                <a:latin typeface="Trebuchet MS" panose="020B0603020202020204" pitchFamily="34" charset="0"/>
                <a:ea typeface="Georgia"/>
                <a:cs typeface="Georgia"/>
                <a:sym typeface="Georgia"/>
              </a:rPr>
              <a:t>To sniff wireless networks and identify, categorize them.</a:t>
            </a:r>
            <a:endParaRPr sz="1600" dirty="0">
              <a:solidFill>
                <a:schemeClr val="dk1"/>
              </a:solidFill>
              <a:latin typeface="Trebuchet MS" panose="020B0603020202020204" pitchFamily="34" charset="0"/>
              <a:ea typeface="Georgia"/>
              <a:cs typeface="Georgia"/>
              <a:sym typeface="Georgia"/>
            </a:endParaRPr>
          </a:p>
          <a:p>
            <a:pPr marL="0" lvl="0" indent="0" rtl="0">
              <a:lnSpc>
                <a:spcPct val="115000"/>
              </a:lnSpc>
              <a:spcBef>
                <a:spcPts val="0"/>
              </a:spcBef>
              <a:spcAft>
                <a:spcPts val="0"/>
              </a:spcAft>
              <a:buClr>
                <a:schemeClr val="dk1"/>
              </a:buClr>
              <a:buSzPts val="1100"/>
              <a:buFont typeface="Arial"/>
              <a:buNone/>
            </a:pPr>
            <a:r>
              <a:rPr lang="en-US" sz="1600" dirty="0">
                <a:solidFill>
                  <a:schemeClr val="dk1"/>
                </a:solidFill>
                <a:latin typeface="Trebuchet MS" panose="020B0603020202020204" pitchFamily="34" charset="0"/>
                <a:ea typeface="Georgia"/>
                <a:cs typeface="Georgia"/>
                <a:sym typeface="Georgia"/>
              </a:rPr>
              <a:t>	2. Detect surface level vulnerabilities.</a:t>
            </a:r>
            <a:endParaRPr sz="1600" dirty="0">
              <a:solidFill>
                <a:schemeClr val="dk1"/>
              </a:solidFill>
              <a:latin typeface="Trebuchet MS" panose="020B0603020202020204" pitchFamily="34" charset="0"/>
              <a:ea typeface="Georgia"/>
              <a:cs typeface="Georgia"/>
              <a:sym typeface="Georgia"/>
            </a:endParaRPr>
          </a:p>
          <a:p>
            <a:pPr marL="0" lvl="0" indent="0" rtl="0">
              <a:lnSpc>
                <a:spcPct val="115000"/>
              </a:lnSpc>
              <a:spcBef>
                <a:spcPts val="0"/>
              </a:spcBef>
              <a:spcAft>
                <a:spcPts val="0"/>
              </a:spcAft>
              <a:buNone/>
            </a:pPr>
            <a:r>
              <a:rPr lang="en-US" sz="1600" dirty="0">
                <a:solidFill>
                  <a:schemeClr val="dk1"/>
                </a:solidFill>
                <a:latin typeface="Trebuchet MS" panose="020B0603020202020204" pitchFamily="34" charset="0"/>
                <a:ea typeface="Georgia"/>
                <a:cs typeface="Georgia"/>
                <a:sym typeface="Georgia"/>
              </a:rPr>
              <a:t>	3. Look for deeper, persisting issues with modern networks.</a:t>
            </a:r>
            <a:endParaRPr sz="1600" dirty="0">
              <a:solidFill>
                <a:schemeClr val="dk1"/>
              </a:solidFill>
              <a:latin typeface="Trebuchet MS" panose="020B0603020202020204" pitchFamily="34" charset="0"/>
              <a:ea typeface="Georgia"/>
              <a:cs typeface="Georgia"/>
              <a:sym typeface="Georgia"/>
            </a:endParaRPr>
          </a:p>
          <a:p>
            <a:pPr marL="0" lvl="0" indent="0" rtl="0">
              <a:lnSpc>
                <a:spcPct val="115000"/>
              </a:lnSpc>
              <a:spcBef>
                <a:spcPts val="0"/>
              </a:spcBef>
              <a:spcAft>
                <a:spcPts val="0"/>
              </a:spcAft>
              <a:buNone/>
            </a:pPr>
            <a:endParaRPr sz="1600" dirty="0">
              <a:solidFill>
                <a:schemeClr val="dk1"/>
              </a:solidFill>
              <a:latin typeface="Trebuchet MS" panose="020B0603020202020204" pitchFamily="34" charset="0"/>
              <a:ea typeface="Georgia"/>
              <a:cs typeface="Georgia"/>
              <a:sym typeface="Georgia"/>
            </a:endParaRPr>
          </a:p>
          <a:p>
            <a:pPr marL="685791" marR="0" lvl="0" indent="-361950" rtl="0">
              <a:spcBef>
                <a:spcPts val="480"/>
              </a:spcBef>
              <a:spcAft>
                <a:spcPts val="0"/>
              </a:spcAft>
              <a:buClr>
                <a:schemeClr val="dk1"/>
              </a:buClr>
              <a:buSzPts val="2700"/>
              <a:buChar char="•"/>
            </a:pPr>
            <a:r>
              <a:rPr lang="en-US" sz="1600" b="1" u="sng" dirty="0">
                <a:solidFill>
                  <a:schemeClr val="dk1"/>
                </a:solidFill>
                <a:latin typeface="Trebuchet MS" panose="020B0603020202020204" pitchFamily="34" charset="0"/>
                <a:ea typeface="Trebuchet MS"/>
                <a:cs typeface="Trebuchet MS"/>
                <a:sym typeface="Trebuchet MS"/>
              </a:rPr>
              <a:t>Possible Shortcomings/Challenges</a:t>
            </a:r>
            <a:endParaRPr sz="1600" b="1" u="sng" dirty="0">
              <a:solidFill>
                <a:schemeClr val="dk1"/>
              </a:solidFill>
              <a:latin typeface="Trebuchet MS" panose="020B0603020202020204" pitchFamily="34" charset="0"/>
            </a:endParaRPr>
          </a:p>
          <a:p>
            <a:pPr marL="342891" marR="0" lvl="0" indent="12700" rtl="0">
              <a:spcBef>
                <a:spcPts val="560"/>
              </a:spcBef>
              <a:spcAft>
                <a:spcPts val="0"/>
              </a:spcAft>
              <a:buNone/>
            </a:pPr>
            <a:r>
              <a:rPr lang="en-US" sz="1600" dirty="0">
                <a:solidFill>
                  <a:schemeClr val="dk1"/>
                </a:solidFill>
                <a:latin typeface="Trebuchet MS" panose="020B0603020202020204" pitchFamily="34" charset="0"/>
                <a:ea typeface="Trebuchet MS"/>
                <a:cs typeface="Trebuchet MS"/>
                <a:sym typeface="Trebuchet MS"/>
              </a:rPr>
              <a:t>	</a:t>
            </a:r>
            <a:r>
              <a:rPr lang="en-US" sz="1600" dirty="0">
                <a:solidFill>
                  <a:schemeClr val="dk1"/>
                </a:solidFill>
                <a:latin typeface="Trebuchet MS" panose="020B0603020202020204" pitchFamily="34" charset="0"/>
                <a:ea typeface="Georgia"/>
                <a:cs typeface="Georgia"/>
                <a:sym typeface="Georgia"/>
              </a:rPr>
              <a:t>1. Working on multiple devices (10 - 20).</a:t>
            </a:r>
            <a:endParaRPr sz="1600" dirty="0">
              <a:solidFill>
                <a:schemeClr val="dk1"/>
              </a:solidFill>
              <a:latin typeface="Trebuchet MS" panose="020B0603020202020204" pitchFamily="34" charset="0"/>
              <a:ea typeface="Georgia"/>
              <a:cs typeface="Georgia"/>
              <a:sym typeface="Georgia"/>
            </a:endParaRPr>
          </a:p>
          <a:p>
            <a:pPr marL="342891" marR="0" lvl="0" indent="12700" rtl="0">
              <a:spcBef>
                <a:spcPts val="560"/>
              </a:spcBef>
              <a:spcAft>
                <a:spcPts val="0"/>
              </a:spcAft>
              <a:buNone/>
            </a:pPr>
            <a:r>
              <a:rPr lang="en-US" sz="1600" dirty="0">
                <a:solidFill>
                  <a:schemeClr val="dk1"/>
                </a:solidFill>
                <a:latin typeface="Trebuchet MS" panose="020B0603020202020204" pitchFamily="34" charset="0"/>
                <a:ea typeface="Georgia"/>
                <a:cs typeface="Georgia"/>
                <a:sym typeface="Georgia"/>
              </a:rPr>
              <a:t>	2. Analyzing and classifying very large, real time data . </a:t>
            </a:r>
            <a:endParaRPr sz="1600" dirty="0">
              <a:solidFill>
                <a:schemeClr val="dk1"/>
              </a:solidFill>
              <a:latin typeface="Trebuchet MS" panose="020B0603020202020204" pitchFamily="34" charset="0"/>
              <a:ea typeface="Georgia"/>
              <a:cs typeface="Georgia"/>
              <a:sym typeface="Georgia"/>
            </a:endParaRPr>
          </a:p>
          <a:p>
            <a:pPr marL="342891" marR="0" lvl="0" indent="12700" rtl="0">
              <a:spcBef>
                <a:spcPts val="560"/>
              </a:spcBef>
              <a:spcAft>
                <a:spcPts val="0"/>
              </a:spcAft>
              <a:buNone/>
            </a:pPr>
            <a:r>
              <a:rPr lang="en-US" sz="1600" dirty="0">
                <a:solidFill>
                  <a:schemeClr val="dk1"/>
                </a:solidFill>
                <a:latin typeface="Trebuchet MS" panose="020B0603020202020204" pitchFamily="34" charset="0"/>
                <a:ea typeface="Georgia"/>
                <a:cs typeface="Georgia"/>
                <a:sym typeface="Georgia"/>
              </a:rPr>
              <a:t>	3. Availability of multiple cloud services for a long time, without being free of cost</a:t>
            </a:r>
          </a:p>
          <a:p>
            <a:pPr marL="342891" marR="0" lvl="0" indent="12700" rtl="0">
              <a:spcBef>
                <a:spcPts val="560"/>
              </a:spcBef>
              <a:spcAft>
                <a:spcPts val="0"/>
              </a:spcAft>
              <a:buNone/>
            </a:pPr>
            <a:r>
              <a:rPr lang="en-US" sz="1600" dirty="0">
                <a:solidFill>
                  <a:schemeClr val="dk1"/>
                </a:solidFill>
                <a:latin typeface="Trebuchet MS" panose="020B0603020202020204" pitchFamily="34" charset="0"/>
                <a:ea typeface="Georgia"/>
                <a:cs typeface="Georgia"/>
                <a:sym typeface="Georgia"/>
              </a:rPr>
              <a:t>         4. Connectivity and Power Dependence.</a:t>
            </a:r>
          </a:p>
          <a:p>
            <a:pPr marL="342891" marR="0" lvl="0" indent="12700" rtl="0">
              <a:spcBef>
                <a:spcPts val="560"/>
              </a:spcBef>
              <a:spcAft>
                <a:spcPts val="0"/>
              </a:spcAft>
              <a:buNone/>
            </a:pPr>
            <a:r>
              <a:rPr lang="en-US" sz="1600" dirty="0">
                <a:solidFill>
                  <a:schemeClr val="dk1"/>
                </a:solidFill>
                <a:latin typeface="Trebuchet MS" panose="020B0603020202020204" pitchFamily="34" charset="0"/>
                <a:ea typeface="Georgia"/>
                <a:cs typeface="Georgia"/>
                <a:sym typeface="Georgia"/>
              </a:rPr>
              <a:t>         5. Integration of Devices into a network.</a:t>
            </a:r>
          </a:p>
          <a:p>
            <a:pPr marL="342891" marR="0" lvl="0" indent="12700" rtl="0">
              <a:spcBef>
                <a:spcPts val="560"/>
              </a:spcBef>
              <a:spcAft>
                <a:spcPts val="0"/>
              </a:spcAft>
              <a:buNone/>
            </a:pPr>
            <a:r>
              <a:rPr lang="en-US" sz="1600" dirty="0">
                <a:solidFill>
                  <a:schemeClr val="dk1"/>
                </a:solidFill>
                <a:latin typeface="Trebuchet MS" panose="020B0603020202020204" pitchFamily="34" charset="0"/>
                <a:ea typeface="Georgia"/>
                <a:cs typeface="Georgia"/>
                <a:sym typeface="Georgia"/>
              </a:rPr>
              <a:t>         6. Technical Complexity.</a:t>
            </a:r>
            <a:endParaRPr sz="1600" dirty="0">
              <a:solidFill>
                <a:schemeClr val="dk1"/>
              </a:solidFill>
              <a:latin typeface="Trebuchet MS" panose="020B0603020202020204" pitchFamily="34" charset="0"/>
              <a:ea typeface="Georgia"/>
              <a:cs typeface="Georgia"/>
              <a:sym typeface="Georgia"/>
            </a:endParaRPr>
          </a:p>
        </p:txBody>
      </p:sp>
      <p:sp>
        <p:nvSpPr>
          <p:cNvPr id="104" name="Google Shape;104;p4"/>
          <p:cNvSpPr txBox="1"/>
          <p:nvPr/>
        </p:nvSpPr>
        <p:spPr>
          <a:xfrm>
            <a:off x="2895600" y="990600"/>
            <a:ext cx="7848600" cy="461665"/>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rebuchet MS"/>
                <a:ea typeface="Trebuchet MS"/>
                <a:cs typeface="Trebuchet MS"/>
                <a:sym typeface="Trebuchet MS"/>
              </a:rPr>
              <a:t>Scope and Feasibility study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1D3730-4FEB-E81D-FE00-6545C8F7A873}"/>
              </a:ext>
            </a:extLst>
          </p:cNvPr>
          <p:cNvSpPr txBox="1"/>
          <p:nvPr/>
        </p:nvSpPr>
        <p:spPr>
          <a:xfrm>
            <a:off x="1583703" y="1564849"/>
            <a:ext cx="9728462" cy="4031873"/>
          </a:xfrm>
          <a:prstGeom prst="rect">
            <a:avLst/>
          </a:prstGeom>
          <a:noFill/>
        </p:spPr>
        <p:txBody>
          <a:bodyPr wrap="square" rtlCol="0">
            <a:spAutoFit/>
          </a:bodyPr>
          <a:lstStyle/>
          <a:p>
            <a:pPr marL="285750" indent="-285750">
              <a:buFont typeface="Arial" panose="020B0604020202020204" pitchFamily="34" charset="0"/>
              <a:buChar char="•"/>
            </a:pPr>
            <a:r>
              <a:rPr lang="en-US" sz="1600" b="1" u="sng" dirty="0" err="1">
                <a:latin typeface="Trebuchet MS" panose="020B0603020202020204" pitchFamily="34" charset="0"/>
              </a:rPr>
              <a:t>Feasiblity</a:t>
            </a:r>
            <a:r>
              <a:rPr lang="en-US" sz="1600" b="1" u="sng" dirty="0">
                <a:latin typeface="Trebuchet MS" panose="020B0603020202020204" pitchFamily="34" charset="0"/>
              </a:rPr>
              <a:t> Study :</a:t>
            </a:r>
          </a:p>
          <a:p>
            <a:pPr marL="285750" indent="-285750">
              <a:buFont typeface="Arial" panose="020B0604020202020204" pitchFamily="34" charset="0"/>
              <a:buChar char="•"/>
            </a:pPr>
            <a:endParaRPr lang="en-US" sz="1600" b="1" u="sng" dirty="0">
              <a:latin typeface="Trebuchet MS" panose="020B0603020202020204" pitchFamily="34" charset="0"/>
            </a:endParaRPr>
          </a:p>
          <a:p>
            <a:pPr marL="285750" indent="-285750">
              <a:buFont typeface="Arial" panose="020B0604020202020204" pitchFamily="34" charset="0"/>
              <a:buChar char="•"/>
            </a:pPr>
            <a:r>
              <a:rPr lang="en-US" sz="1600" i="0" dirty="0">
                <a:solidFill>
                  <a:schemeClr val="tx1"/>
                </a:solidFill>
                <a:effectLst/>
                <a:latin typeface="Trebuchet MS" panose="020B0603020202020204" pitchFamily="34" charset="0"/>
              </a:rPr>
              <a:t>A feasibility study would throw light on the potential benefits, challenges, possible implementation roadblocks, and cost outlay. Smart technology must be adopted to reap more benefits.</a:t>
            </a:r>
          </a:p>
          <a:p>
            <a:pPr marL="285750" indent="-285750">
              <a:buFont typeface="Arial" panose="020B0604020202020204" pitchFamily="34" charset="0"/>
              <a:buChar char="•"/>
            </a:pPr>
            <a:endParaRPr lang="en-US" sz="1600" dirty="0">
              <a:solidFill>
                <a:schemeClr val="tx1"/>
              </a:solidFill>
              <a:latin typeface="Trebuchet MS" panose="020B0603020202020204" pitchFamily="34" charset="0"/>
            </a:endParaRPr>
          </a:p>
          <a:p>
            <a:pPr marL="285750" indent="-285750">
              <a:buFont typeface="Arial" panose="020B0604020202020204" pitchFamily="34" charset="0"/>
              <a:buChar char="•"/>
            </a:pPr>
            <a:r>
              <a:rPr lang="en-US" sz="1600" i="0" dirty="0">
                <a:solidFill>
                  <a:schemeClr val="tx1"/>
                </a:solidFill>
                <a:effectLst/>
                <a:latin typeface="Trebuchet MS" panose="020B0603020202020204" pitchFamily="34" charset="0"/>
              </a:rPr>
              <a:t>Various areas of implementation need to be studied – financial, technical, markets, and implementation costs. Technical and financial feasibility are the determining factors.</a:t>
            </a:r>
          </a:p>
          <a:p>
            <a:endParaRPr lang="en-US" sz="1600" i="0" dirty="0">
              <a:solidFill>
                <a:schemeClr val="tx1"/>
              </a:solidFill>
              <a:effectLst/>
              <a:latin typeface="Trebuchet MS" panose="020B0603020202020204" pitchFamily="34" charset="0"/>
            </a:endParaRPr>
          </a:p>
          <a:p>
            <a:pPr marL="285750" indent="-285750">
              <a:buFont typeface="Arial" panose="020B0604020202020204" pitchFamily="34" charset="0"/>
              <a:buChar char="•"/>
            </a:pPr>
            <a:r>
              <a:rPr lang="en-US" sz="1600" i="0" dirty="0">
                <a:solidFill>
                  <a:schemeClr val="tx1"/>
                </a:solidFill>
                <a:effectLst/>
                <a:latin typeface="Trebuchet MS" panose="020B0603020202020204" pitchFamily="34" charset="0"/>
              </a:rPr>
              <a:t> The technical feasibility is dependent on the IoT device requirements and network requirements. The financial feasibility of the IoT solution involves total IoT project implementation costs and the benefits that can be derived.</a:t>
            </a:r>
          </a:p>
          <a:p>
            <a:endParaRPr lang="en-US" sz="1600" dirty="0">
              <a:solidFill>
                <a:schemeClr val="tx1"/>
              </a:solidFill>
              <a:latin typeface="Trebuchet MS" panose="020B0603020202020204" pitchFamily="34" charset="0"/>
            </a:endParaRPr>
          </a:p>
          <a:p>
            <a:pPr marL="285750" indent="-285750">
              <a:buFont typeface="Arial" panose="020B0604020202020204" pitchFamily="34" charset="0"/>
              <a:buChar char="•"/>
            </a:pPr>
            <a:r>
              <a:rPr lang="en-US" sz="1600" i="0" dirty="0">
                <a:solidFill>
                  <a:schemeClr val="tx1"/>
                </a:solidFill>
                <a:effectLst/>
                <a:latin typeface="Trebuchet MS" panose="020B0603020202020204" pitchFamily="34" charset="0"/>
              </a:rPr>
              <a:t>Designing the </a:t>
            </a:r>
            <a:r>
              <a:rPr lang="en-US" sz="1600" dirty="0">
                <a:solidFill>
                  <a:schemeClr val="tx1"/>
                </a:solidFill>
                <a:latin typeface="Trebuchet MS" panose="020B0603020202020204" pitchFamily="34" charset="0"/>
              </a:rPr>
              <a:t>IoT solution involves a robust IoT architecture </a:t>
            </a:r>
            <a:r>
              <a:rPr lang="en-US" sz="1600" i="0" dirty="0">
                <a:solidFill>
                  <a:schemeClr val="tx1"/>
                </a:solidFill>
                <a:effectLst/>
                <a:latin typeface="Trebuchet MS" panose="020B0603020202020204" pitchFamily="34" charset="0"/>
              </a:rPr>
              <a:t>and design platform as well as the associated software and security platforms. The main factors for IoT feasibility include agility, flexibility, and scalability. An important decision is to ‘build or buy’ the IoT solution.</a:t>
            </a:r>
            <a:endParaRPr lang="en-US" sz="1600" dirty="0">
              <a:solidFill>
                <a:schemeClr val="tx1"/>
              </a:solidFill>
              <a:latin typeface="Trebuchet MS" panose="020B0603020202020204" pitchFamily="34" charset="0"/>
            </a:endParaRPr>
          </a:p>
          <a:p>
            <a:pPr marL="285750" indent="-285750">
              <a:buFont typeface="Arial" panose="020B0604020202020204" pitchFamily="34" charset="0"/>
              <a:buChar char="•"/>
            </a:pPr>
            <a:endParaRPr lang="en-IN" sz="1600" b="1" u="sng" dirty="0">
              <a:latin typeface="Trebuchet MS" panose="020B0603020202020204" pitchFamily="34" charset="0"/>
            </a:endParaRPr>
          </a:p>
        </p:txBody>
      </p:sp>
    </p:spTree>
    <p:extLst>
      <p:ext uri="{BB962C8B-B14F-4D97-AF65-F5344CB8AC3E}">
        <p14:creationId xmlns:p14="http://schemas.microsoft.com/office/powerpoint/2010/main" val="3430618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92DDF6-4629-3DE5-ECFC-6C8B5AE4FDBD}"/>
              </a:ext>
            </a:extLst>
          </p:cNvPr>
          <p:cNvSpPr txBox="1"/>
          <p:nvPr/>
        </p:nvSpPr>
        <p:spPr>
          <a:xfrm flipH="1">
            <a:off x="1148655" y="1263192"/>
            <a:ext cx="5460950" cy="830997"/>
          </a:xfrm>
          <a:prstGeom prst="rect">
            <a:avLst/>
          </a:prstGeom>
          <a:noFill/>
        </p:spPr>
        <p:txBody>
          <a:bodyPr wrap="square" rtlCol="0">
            <a:spAutoFit/>
          </a:bodyPr>
          <a:lstStyle/>
          <a:p>
            <a:pPr marL="285750" indent="-285750">
              <a:buFont typeface="Arial" panose="020B0604020202020204" pitchFamily="34" charset="0"/>
              <a:buChar char="•"/>
            </a:pPr>
            <a:r>
              <a:rPr lang="en-US" sz="1600" b="1" u="sng">
                <a:latin typeface="Trebuchet MS" panose="020B0603020202020204" pitchFamily="34" charset="0"/>
              </a:rPr>
              <a:t>Technical Feasibility</a:t>
            </a:r>
          </a:p>
          <a:p>
            <a:pPr marL="285750" indent="-285750">
              <a:buFont typeface="Arial" panose="020B0604020202020204" pitchFamily="34" charset="0"/>
              <a:buChar char="•"/>
            </a:pPr>
            <a:endParaRPr lang="en-US" sz="1600" b="1" u="sng">
              <a:latin typeface="Trebuchet MS" panose="020B0603020202020204" pitchFamily="34" charset="0"/>
            </a:endParaRPr>
          </a:p>
          <a:p>
            <a:pPr marL="285750" indent="-285750">
              <a:buFont typeface="Arial" panose="020B0604020202020204" pitchFamily="34" charset="0"/>
              <a:buChar char="•"/>
            </a:pPr>
            <a:endParaRPr lang="en-IN" sz="1600" b="1" u="sng">
              <a:latin typeface="Trebuchet MS" panose="020B0603020202020204" pitchFamily="34" charset="0"/>
            </a:endParaRPr>
          </a:p>
        </p:txBody>
      </p:sp>
      <p:graphicFrame>
        <p:nvGraphicFramePr>
          <p:cNvPr id="5" name="Table 5">
            <a:extLst>
              <a:ext uri="{FF2B5EF4-FFF2-40B4-BE49-F238E27FC236}">
                <a16:creationId xmlns:a16="http://schemas.microsoft.com/office/drawing/2014/main" id="{BE210A3B-A58A-6F91-CCF6-451B985990D0}"/>
              </a:ext>
            </a:extLst>
          </p:cNvPr>
          <p:cNvGraphicFramePr>
            <a:graphicFrameLocks noGrp="1"/>
          </p:cNvGraphicFramePr>
          <p:nvPr>
            <p:extLst>
              <p:ext uri="{D42A27DB-BD31-4B8C-83A1-F6EECF244321}">
                <p14:modId xmlns:p14="http://schemas.microsoft.com/office/powerpoint/2010/main" val="4006170882"/>
              </p:ext>
            </p:extLst>
          </p:nvPr>
        </p:nvGraphicFramePr>
        <p:xfrm>
          <a:off x="1148654" y="2094189"/>
          <a:ext cx="9428220" cy="4260217"/>
        </p:xfrm>
        <a:graphic>
          <a:graphicData uri="http://schemas.openxmlformats.org/drawingml/2006/table">
            <a:tbl>
              <a:tblPr firstRow="1" bandRow="1">
                <a:tableStyleId>{073A0DAA-6AF3-43AB-8588-CEC1D06C72B9}</a:tableStyleId>
              </a:tblPr>
              <a:tblGrid>
                <a:gridCol w="3142740">
                  <a:extLst>
                    <a:ext uri="{9D8B030D-6E8A-4147-A177-3AD203B41FA5}">
                      <a16:colId xmlns:a16="http://schemas.microsoft.com/office/drawing/2014/main" val="2837418975"/>
                    </a:ext>
                  </a:extLst>
                </a:gridCol>
                <a:gridCol w="3142740">
                  <a:extLst>
                    <a:ext uri="{9D8B030D-6E8A-4147-A177-3AD203B41FA5}">
                      <a16:colId xmlns:a16="http://schemas.microsoft.com/office/drawing/2014/main" val="67825300"/>
                    </a:ext>
                  </a:extLst>
                </a:gridCol>
                <a:gridCol w="3142740">
                  <a:extLst>
                    <a:ext uri="{9D8B030D-6E8A-4147-A177-3AD203B41FA5}">
                      <a16:colId xmlns:a16="http://schemas.microsoft.com/office/drawing/2014/main" val="1793454457"/>
                    </a:ext>
                  </a:extLst>
                </a:gridCol>
              </a:tblGrid>
              <a:tr h="467570">
                <a:tc>
                  <a:txBody>
                    <a:bodyPr/>
                    <a:lstStyle/>
                    <a:p>
                      <a:r>
                        <a:rPr lang="en-US"/>
                        <a:t>Factors</a:t>
                      </a:r>
                      <a:endParaRPr lang="en-IN"/>
                    </a:p>
                  </a:txBody>
                  <a:tcPr/>
                </a:tc>
                <a:tc>
                  <a:txBody>
                    <a:bodyPr/>
                    <a:lstStyle/>
                    <a:p>
                      <a:r>
                        <a:rPr lang="en-US" dirty="0"/>
                        <a:t>Description</a:t>
                      </a:r>
                      <a:endParaRPr lang="en-IN" dirty="0"/>
                    </a:p>
                  </a:txBody>
                  <a:tcPr/>
                </a:tc>
                <a:tc>
                  <a:txBody>
                    <a:bodyPr/>
                    <a:lstStyle/>
                    <a:p>
                      <a:r>
                        <a:rPr lang="en-US"/>
                        <a:t>Feasible (Yes/No)</a:t>
                      </a:r>
                      <a:endParaRPr lang="en-IN"/>
                    </a:p>
                  </a:txBody>
                  <a:tcPr/>
                </a:tc>
                <a:extLst>
                  <a:ext uri="{0D108BD9-81ED-4DB2-BD59-A6C34878D82A}">
                    <a16:rowId xmlns:a16="http://schemas.microsoft.com/office/drawing/2014/main" val="1878009120"/>
                  </a:ext>
                </a:extLst>
              </a:tr>
              <a:tr h="470327">
                <a:tc>
                  <a:txBody>
                    <a:bodyPr/>
                    <a:lstStyle/>
                    <a:p>
                      <a:r>
                        <a:rPr lang="en-US" dirty="0"/>
                        <a:t>Cloud Expenses</a:t>
                      </a:r>
                      <a:endParaRPr lang="en-IN" dirty="0"/>
                    </a:p>
                  </a:txBody>
                  <a:tcPr/>
                </a:tc>
                <a:tc>
                  <a:txBody>
                    <a:bodyPr/>
                    <a:lstStyle/>
                    <a:p>
                      <a:r>
                        <a:rPr lang="en-IN" dirty="0"/>
                        <a:t>The expenses that will be incurred on usage of public cloud services</a:t>
                      </a:r>
                    </a:p>
                  </a:txBody>
                  <a:tcPr/>
                </a:tc>
                <a:tc>
                  <a:txBody>
                    <a:bodyPr/>
                    <a:lstStyle/>
                    <a:p>
                      <a:r>
                        <a:rPr lang="en-IN" dirty="0"/>
                        <a:t>Yes, documented rates, lowered prices/free for requirements</a:t>
                      </a:r>
                    </a:p>
                  </a:txBody>
                  <a:tcPr/>
                </a:tc>
                <a:extLst>
                  <a:ext uri="{0D108BD9-81ED-4DB2-BD59-A6C34878D82A}">
                    <a16:rowId xmlns:a16="http://schemas.microsoft.com/office/drawing/2014/main" val="1503357974"/>
                  </a:ext>
                </a:extLst>
              </a:tr>
              <a:tr h="470327">
                <a:tc>
                  <a:txBody>
                    <a:bodyPr/>
                    <a:lstStyle/>
                    <a:p>
                      <a:r>
                        <a:rPr lang="en-US" dirty="0"/>
                        <a:t>Number of IOT Devices, costs</a:t>
                      </a:r>
                      <a:endParaRPr lang="en-IN" dirty="0"/>
                    </a:p>
                  </a:txBody>
                  <a:tcPr/>
                </a:tc>
                <a:tc>
                  <a:txBody>
                    <a:bodyPr/>
                    <a:lstStyle/>
                    <a:p>
                      <a:r>
                        <a:rPr lang="en-IN" dirty="0"/>
                        <a:t>The affordability of number of devices being incorporated into the network </a:t>
                      </a:r>
                    </a:p>
                  </a:txBody>
                  <a:tcPr/>
                </a:tc>
                <a:tc>
                  <a:txBody>
                    <a:bodyPr/>
                    <a:lstStyle/>
                    <a:p>
                      <a:r>
                        <a:rPr lang="en-IN" dirty="0"/>
                        <a:t>Yes, documented rates</a:t>
                      </a:r>
                    </a:p>
                  </a:txBody>
                  <a:tcPr/>
                </a:tc>
                <a:extLst>
                  <a:ext uri="{0D108BD9-81ED-4DB2-BD59-A6C34878D82A}">
                    <a16:rowId xmlns:a16="http://schemas.microsoft.com/office/drawing/2014/main" val="2801609040"/>
                  </a:ext>
                </a:extLst>
              </a:tr>
              <a:tr h="470327">
                <a:tc>
                  <a:txBody>
                    <a:bodyPr/>
                    <a:lstStyle/>
                    <a:p>
                      <a:r>
                        <a:rPr lang="en-US" dirty="0"/>
                        <a:t>Power requirements</a:t>
                      </a:r>
                      <a:endParaRPr lang="en-IN" dirty="0"/>
                    </a:p>
                  </a:txBody>
                  <a:tcPr/>
                </a:tc>
                <a:tc>
                  <a:txBody>
                    <a:bodyPr/>
                    <a:lstStyle/>
                    <a:p>
                      <a:r>
                        <a:rPr lang="en-IN" dirty="0"/>
                        <a:t>Battery requirements of any IOT device, being sufficient to undergo the experiment.</a:t>
                      </a:r>
                    </a:p>
                  </a:txBody>
                  <a:tcPr/>
                </a:tc>
                <a:tc>
                  <a:txBody>
                    <a:bodyPr/>
                    <a:lstStyle/>
                    <a:p>
                      <a:r>
                        <a:rPr lang="en-IN" dirty="0"/>
                        <a:t>Yes, tested</a:t>
                      </a:r>
                      <a:endParaRPr lang="en-US" dirty="0"/>
                    </a:p>
                  </a:txBody>
                  <a:tcPr/>
                </a:tc>
                <a:extLst>
                  <a:ext uri="{0D108BD9-81ED-4DB2-BD59-A6C34878D82A}">
                    <a16:rowId xmlns:a16="http://schemas.microsoft.com/office/drawing/2014/main" val="2739270368"/>
                  </a:ext>
                </a:extLst>
              </a:tr>
              <a:tr h="470327">
                <a:tc>
                  <a:txBody>
                    <a:bodyPr/>
                    <a:lstStyle/>
                    <a:p>
                      <a:r>
                        <a:rPr lang="en-US"/>
                        <a:t>Accuracy and Safety</a:t>
                      </a:r>
                      <a:endParaRPr lang="en-IN"/>
                    </a:p>
                  </a:txBody>
                  <a:tcPr/>
                </a:tc>
                <a:tc>
                  <a:txBody>
                    <a:bodyPr/>
                    <a:lstStyle/>
                    <a:p>
                      <a:r>
                        <a:rPr lang="en-IN" dirty="0"/>
                        <a:t>Accuracy and Safety of devices and data can be pre-calculated.</a:t>
                      </a:r>
                    </a:p>
                  </a:txBody>
                  <a:tcPr/>
                </a:tc>
                <a:tc>
                  <a:txBody>
                    <a:bodyPr/>
                    <a:lstStyle/>
                    <a:p>
                      <a:r>
                        <a:rPr lang="en-IN" dirty="0"/>
                        <a:t>Yes</a:t>
                      </a:r>
                      <a:endParaRPr lang="en-US" dirty="0"/>
                    </a:p>
                  </a:txBody>
                  <a:tcPr/>
                </a:tc>
                <a:extLst>
                  <a:ext uri="{0D108BD9-81ED-4DB2-BD59-A6C34878D82A}">
                    <a16:rowId xmlns:a16="http://schemas.microsoft.com/office/drawing/2014/main" val="3822298770"/>
                  </a:ext>
                </a:extLst>
              </a:tr>
              <a:tr h="470327">
                <a:tc>
                  <a:txBody>
                    <a:bodyPr/>
                    <a:lstStyle/>
                    <a:p>
                      <a:r>
                        <a:rPr lang="en-US"/>
                        <a:t>Environmental Tolerance</a:t>
                      </a:r>
                      <a:endParaRPr lang="en-IN"/>
                    </a:p>
                  </a:txBody>
                  <a:tcPr/>
                </a:tc>
                <a:tc>
                  <a:txBody>
                    <a:bodyPr/>
                    <a:lstStyle/>
                    <a:p>
                      <a:r>
                        <a:rPr lang="en-IN" dirty="0"/>
                        <a:t>Affected by EM waves, external wi-fi signals.</a:t>
                      </a:r>
                    </a:p>
                  </a:txBody>
                  <a:tcPr/>
                </a:tc>
                <a:tc>
                  <a:txBody>
                    <a:bodyPr/>
                    <a:lstStyle/>
                    <a:p>
                      <a:r>
                        <a:rPr lang="en-IN" dirty="0"/>
                        <a:t>Yes, with sufficient margin for error</a:t>
                      </a:r>
                    </a:p>
                  </a:txBody>
                  <a:tcPr/>
                </a:tc>
                <a:extLst>
                  <a:ext uri="{0D108BD9-81ED-4DB2-BD59-A6C34878D82A}">
                    <a16:rowId xmlns:a16="http://schemas.microsoft.com/office/drawing/2014/main" val="3320663094"/>
                  </a:ext>
                </a:extLst>
              </a:tr>
              <a:tr h="470327">
                <a:tc>
                  <a:txBody>
                    <a:bodyPr/>
                    <a:lstStyle/>
                    <a:p>
                      <a:r>
                        <a:rPr lang="en-US"/>
                        <a:t>Performance Track Record</a:t>
                      </a:r>
                      <a:endParaRPr lang="en-IN"/>
                    </a:p>
                  </a:txBody>
                  <a:tcPr/>
                </a:tc>
                <a:tc>
                  <a:txBody>
                    <a:bodyPr/>
                    <a:lstStyle/>
                    <a:p>
                      <a:r>
                        <a:rPr lang="en-IN" dirty="0"/>
                        <a:t>Guaranteed performance with time, number of tests.</a:t>
                      </a:r>
                    </a:p>
                  </a:txBody>
                  <a:tcPr/>
                </a:tc>
                <a:tc>
                  <a:txBody>
                    <a:bodyPr/>
                    <a:lstStyle/>
                    <a:p>
                      <a:r>
                        <a:rPr lang="en-IN" dirty="0"/>
                        <a:t>Yes, test cases guarantee quality</a:t>
                      </a:r>
                    </a:p>
                  </a:txBody>
                  <a:tcPr/>
                </a:tc>
                <a:extLst>
                  <a:ext uri="{0D108BD9-81ED-4DB2-BD59-A6C34878D82A}">
                    <a16:rowId xmlns:a16="http://schemas.microsoft.com/office/drawing/2014/main" val="1389983131"/>
                  </a:ext>
                </a:extLst>
              </a:tr>
              <a:tr h="470327">
                <a:tc>
                  <a:txBody>
                    <a:bodyPr/>
                    <a:lstStyle/>
                    <a:p>
                      <a:r>
                        <a:rPr lang="en-IN" dirty="0"/>
                        <a:t>Vendor support</a:t>
                      </a:r>
                    </a:p>
                  </a:txBody>
                  <a:tcPr/>
                </a:tc>
                <a:tc>
                  <a:txBody>
                    <a:bodyPr/>
                    <a:lstStyle/>
                    <a:p>
                      <a:r>
                        <a:rPr lang="en-IN" dirty="0"/>
                        <a:t>Support from manufacturers.</a:t>
                      </a:r>
                    </a:p>
                  </a:txBody>
                  <a:tcPr/>
                </a:tc>
                <a:tc>
                  <a:txBody>
                    <a:bodyPr/>
                    <a:lstStyle/>
                    <a:p>
                      <a:r>
                        <a:rPr lang="en-IN" dirty="0"/>
                        <a:t>Yes, clear documentation</a:t>
                      </a:r>
                    </a:p>
                  </a:txBody>
                  <a:tcPr/>
                </a:tc>
                <a:extLst>
                  <a:ext uri="{0D108BD9-81ED-4DB2-BD59-A6C34878D82A}">
                    <a16:rowId xmlns:a16="http://schemas.microsoft.com/office/drawing/2014/main" val="653521708"/>
                  </a:ext>
                </a:extLst>
              </a:tr>
            </a:tbl>
          </a:graphicData>
        </a:graphic>
      </p:graphicFrame>
    </p:spTree>
    <p:extLst>
      <p:ext uri="{BB962C8B-B14F-4D97-AF65-F5344CB8AC3E}">
        <p14:creationId xmlns:p14="http://schemas.microsoft.com/office/powerpoint/2010/main" val="2058985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95A0CF-9D4C-5AB4-E051-BA4EBE1EE4F4}"/>
              </a:ext>
            </a:extLst>
          </p:cNvPr>
          <p:cNvSpPr txBox="1"/>
          <p:nvPr/>
        </p:nvSpPr>
        <p:spPr>
          <a:xfrm>
            <a:off x="1578737" y="1729971"/>
            <a:ext cx="9453058" cy="5016758"/>
          </a:xfrm>
          <a:prstGeom prst="rect">
            <a:avLst/>
          </a:prstGeom>
          <a:noFill/>
        </p:spPr>
        <p:txBody>
          <a:bodyPr wrap="square" rtlCol="0">
            <a:spAutoFit/>
          </a:bodyPr>
          <a:lstStyle/>
          <a:p>
            <a:pPr marL="285750" indent="-285750">
              <a:buFont typeface="Arial" panose="020B0604020202020204" pitchFamily="34" charset="0"/>
              <a:buChar char="•"/>
            </a:pPr>
            <a:r>
              <a:rPr lang="en-US" sz="1600" b="1" u="sng" dirty="0">
                <a:solidFill>
                  <a:schemeClr val="tx1"/>
                </a:solidFill>
                <a:latin typeface="Trebuchet MS" panose="020B0603020202020204" pitchFamily="34" charset="0"/>
              </a:rPr>
              <a:t>Security Feasibility</a:t>
            </a:r>
          </a:p>
          <a:p>
            <a:pPr marL="285750" indent="-285750">
              <a:buFont typeface="Arial" panose="020B0604020202020204" pitchFamily="34" charset="0"/>
              <a:buChar char="•"/>
            </a:pPr>
            <a:endParaRPr lang="en-US" sz="1600" b="1" u="sng" dirty="0">
              <a:solidFill>
                <a:schemeClr val="tx1"/>
              </a:solidFill>
              <a:latin typeface="Trebuchet MS" panose="020B0603020202020204" pitchFamily="34" charset="0"/>
            </a:endParaRPr>
          </a:p>
          <a:p>
            <a:pPr marL="285750" indent="-285750">
              <a:buFont typeface="Arial" panose="020B0604020202020204" pitchFamily="34" charset="0"/>
              <a:buChar char="•"/>
            </a:pPr>
            <a:r>
              <a:rPr lang="en-US" sz="1600" b="0" i="0" dirty="0">
                <a:solidFill>
                  <a:schemeClr val="tx1"/>
                </a:solidFill>
                <a:effectLst/>
                <a:latin typeface="Trebuchet MS" panose="020B0603020202020204" pitchFamily="34" charset="0"/>
              </a:rPr>
              <a:t>The security of the IoT solution is a very important aspect. Data is vulnerable as the devices on the IOT platform are connected. </a:t>
            </a:r>
          </a:p>
          <a:p>
            <a:pPr marL="285750" indent="-285750">
              <a:buFont typeface="Arial" panose="020B0604020202020204" pitchFamily="34" charset="0"/>
              <a:buChar char="•"/>
            </a:pPr>
            <a:endParaRPr lang="en-US" sz="1600" u="sng" dirty="0">
              <a:solidFill>
                <a:schemeClr val="tx1"/>
              </a:solidFill>
              <a:latin typeface="Trebuchet MS" panose="020B0603020202020204" pitchFamily="34" charset="0"/>
            </a:endParaRPr>
          </a:p>
          <a:p>
            <a:pPr marL="285750" indent="-285750">
              <a:buFont typeface="Arial" panose="020B0604020202020204" pitchFamily="34" charset="0"/>
              <a:buChar char="•"/>
            </a:pPr>
            <a:r>
              <a:rPr lang="en-US" sz="1600" b="0" i="0" dirty="0">
                <a:solidFill>
                  <a:schemeClr val="tx1"/>
                </a:solidFill>
                <a:effectLst/>
                <a:latin typeface="Trebuchet MS" panose="020B0603020202020204" pitchFamily="34" charset="0"/>
              </a:rPr>
              <a:t>Be it in commercial settings or industrial or even residential settings, digital security must be hardened.</a:t>
            </a:r>
          </a:p>
          <a:p>
            <a:pPr marL="285750" indent="-285750">
              <a:buFont typeface="Arial" panose="020B0604020202020204" pitchFamily="34" charset="0"/>
              <a:buChar char="•"/>
            </a:pPr>
            <a:r>
              <a:rPr lang="en-US" sz="1600" dirty="0">
                <a:solidFill>
                  <a:schemeClr val="tx1"/>
                </a:solidFill>
                <a:latin typeface="Trebuchet MS" panose="020B0603020202020204" pitchFamily="34" charset="0"/>
              </a:rPr>
              <a:t>In accordance to our project, the security risks are adequately planned and assessed for :</a:t>
            </a:r>
          </a:p>
          <a:p>
            <a:r>
              <a:rPr lang="en-US" sz="1600" dirty="0">
                <a:solidFill>
                  <a:schemeClr val="tx1"/>
                </a:solidFill>
                <a:latin typeface="Trebuchet MS" panose="020B0603020202020204" pitchFamily="34" charset="0"/>
              </a:rPr>
              <a:t>                </a:t>
            </a:r>
            <a:endParaRPr kumimoji="0" lang="en-US" altLang="en-US" sz="1600" b="0" i="0" u="none" strike="noStrike" cap="none" normalizeH="0" baseline="0" dirty="0">
              <a:ln>
                <a:noFill/>
              </a:ln>
              <a:solidFill>
                <a:schemeClr val="tx1"/>
              </a:solidFill>
              <a:effectLst/>
              <a:latin typeface="Trebuchet MS" panose="020B0603020202020204" pitchFamily="34" charset="0"/>
            </a:endParaRPr>
          </a:p>
          <a:p>
            <a:pPr marL="0" marR="0" lvl="0" indent="0"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Trebuchet MS" panose="020B0603020202020204" pitchFamily="34" charset="0"/>
              </a:rPr>
              <a:t>1)Encrypted communication(decryption strategy, attacks)</a:t>
            </a:r>
          </a:p>
          <a:p>
            <a:pPr marL="0" marR="0" lvl="0" indent="0"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Trebuchet MS" panose="020B0603020202020204" pitchFamily="34" charset="0"/>
              </a:rPr>
              <a:t>2)Data collection. (Quantity and type)</a:t>
            </a:r>
          </a:p>
          <a:p>
            <a:pPr marL="0" marR="0" lvl="0" indent="0"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Trebuchet MS" panose="020B0603020202020204" pitchFamily="34" charset="0"/>
              </a:rPr>
              <a:t>3)Tracking and profiling users in the network so that suspicious activities and logins can be monitored.</a:t>
            </a:r>
          </a:p>
          <a:p>
            <a:pPr marL="0" marR="0" lvl="0" indent="0"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Trebuchet MS" panose="020B0603020202020204" pitchFamily="34" charset="0"/>
              </a:rPr>
              <a:t>4)Security of data transmission to prevent the unauthorized collection of information.</a:t>
            </a:r>
          </a:p>
          <a:p>
            <a:r>
              <a:rPr lang="en-US" sz="2000" b="0" i="0" dirty="0">
                <a:solidFill>
                  <a:srgbClr val="0D112B"/>
                </a:solidFill>
                <a:effectLst/>
                <a:latin typeface="Titillium Web" panose="00000500000000000000" pitchFamily="2" charset="0"/>
              </a:rPr>
              <a:t>                       </a:t>
            </a:r>
          </a:p>
          <a:p>
            <a:pPr marL="285750" indent="-285750">
              <a:buFont typeface="Arial" panose="020B0604020202020204" pitchFamily="34" charset="0"/>
              <a:buChar char="•"/>
            </a:pPr>
            <a:endParaRPr lang="en-US" sz="2000" u="sng" dirty="0">
              <a:solidFill>
                <a:srgbClr val="0D112B"/>
              </a:solidFill>
              <a:latin typeface="Titillium Web" panose="00000500000000000000" pitchFamily="2" charset="0"/>
            </a:endParaRPr>
          </a:p>
          <a:p>
            <a:pPr marL="285750" indent="-285750">
              <a:buFont typeface="Arial" panose="020B0604020202020204" pitchFamily="34" charset="0"/>
              <a:buChar char="•"/>
            </a:pPr>
            <a:endParaRPr lang="en-US" sz="2000" b="0" i="0" u="sng" dirty="0">
              <a:solidFill>
                <a:srgbClr val="0D112B"/>
              </a:solidFill>
              <a:effectLst/>
              <a:latin typeface="Trebuchet MS" panose="020B0603020202020204" pitchFamily="34" charset="0"/>
            </a:endParaRPr>
          </a:p>
          <a:p>
            <a:pPr marL="285750" indent="-285750">
              <a:buFont typeface="Arial" panose="020B0604020202020204" pitchFamily="34" charset="0"/>
              <a:buChar char="•"/>
            </a:pPr>
            <a:endParaRPr lang="en-US" sz="2000" u="sng" dirty="0">
              <a:solidFill>
                <a:srgbClr val="0D112B"/>
              </a:solidFill>
              <a:latin typeface="Titillium Web" panose="00000500000000000000" pitchFamily="2" charset="0"/>
            </a:endParaRPr>
          </a:p>
          <a:p>
            <a:endParaRPr lang="en-IN" sz="1600" b="1" u="sng" dirty="0">
              <a:latin typeface="Trebuchet MS" panose="020B0603020202020204" pitchFamily="34" charset="0"/>
            </a:endParaRPr>
          </a:p>
        </p:txBody>
      </p:sp>
    </p:spTree>
    <p:extLst>
      <p:ext uri="{BB962C8B-B14F-4D97-AF65-F5344CB8AC3E}">
        <p14:creationId xmlns:p14="http://schemas.microsoft.com/office/powerpoint/2010/main" val="4018340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p:nvPr/>
        </p:nvSpPr>
        <p:spPr>
          <a:xfrm>
            <a:off x="3048000" y="1581155"/>
            <a:ext cx="7620000" cy="36513"/>
          </a:xfrm>
          <a:prstGeom prst="rect">
            <a:avLst/>
          </a:prstGeom>
          <a:solidFill>
            <a:srgbClr val="33CC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1" name="Google Shape;111;p5"/>
          <p:cNvSpPr txBox="1"/>
          <p:nvPr/>
        </p:nvSpPr>
        <p:spPr>
          <a:xfrm>
            <a:off x="2057400" y="2188868"/>
            <a:ext cx="8077200" cy="4211931"/>
          </a:xfrm>
          <a:prstGeom prst="rect">
            <a:avLst/>
          </a:prstGeom>
          <a:noFill/>
          <a:ln>
            <a:noFill/>
          </a:ln>
        </p:spPr>
        <p:txBody>
          <a:bodyPr spcFirstLastPara="1" wrap="square" lIns="91425" tIns="45700" rIns="91425" bIns="45700" anchor="t" anchorCtr="0">
            <a:noAutofit/>
          </a:bodyPr>
          <a:lstStyle/>
          <a:p>
            <a:pPr marL="2743200" lvl="0" indent="457200" rtl="0">
              <a:spcBef>
                <a:spcPts val="0"/>
              </a:spcBef>
              <a:spcAft>
                <a:spcPts val="0"/>
              </a:spcAft>
              <a:buNone/>
            </a:pPr>
            <a:r>
              <a:rPr lang="en-US" sz="1800" b="1" u="sng">
                <a:solidFill>
                  <a:schemeClr val="tx1"/>
                </a:solidFill>
                <a:latin typeface="Trebuchet MS"/>
                <a:ea typeface="Trebuchet MS"/>
                <a:cs typeface="Trebuchet MS"/>
                <a:sym typeface="Trebuchet MS"/>
              </a:rPr>
              <a:t>Use-Cases:</a:t>
            </a:r>
            <a:endParaRPr sz="1800" b="1" u="sng">
              <a:solidFill>
                <a:schemeClr val="tx1"/>
              </a:solidFill>
              <a:latin typeface="Trebuchet MS"/>
              <a:ea typeface="Trebuchet MS"/>
              <a:cs typeface="Trebuchet MS"/>
              <a:sym typeface="Trebuchet MS"/>
            </a:endParaRPr>
          </a:p>
          <a:p>
            <a:pPr marL="533400" lvl="0" algn="l" rtl="0">
              <a:lnSpc>
                <a:spcPct val="115000"/>
              </a:lnSpc>
              <a:spcBef>
                <a:spcPts val="1400"/>
              </a:spcBef>
              <a:spcAft>
                <a:spcPts val="0"/>
              </a:spcAft>
              <a:buClr>
                <a:srgbClr val="0000FF"/>
              </a:buClr>
              <a:buSzPts val="2400"/>
            </a:pPr>
            <a:r>
              <a:rPr lang="en-US" b="1" u="sng">
                <a:solidFill>
                  <a:schemeClr val="tx1"/>
                </a:solidFill>
                <a:latin typeface="Trebuchet MS" panose="020B0603020202020204" pitchFamily="34" charset="0"/>
              </a:rPr>
              <a:t>1)  Enterprise Asset Management :</a:t>
            </a:r>
          </a:p>
          <a:p>
            <a:pPr marL="533400" lvl="0" algn="l" rtl="0">
              <a:lnSpc>
                <a:spcPct val="115000"/>
              </a:lnSpc>
              <a:spcBef>
                <a:spcPts val="1400"/>
              </a:spcBef>
              <a:spcAft>
                <a:spcPts val="0"/>
              </a:spcAft>
              <a:buClr>
                <a:srgbClr val="0000FF"/>
              </a:buClr>
              <a:buSzPts val="2400"/>
            </a:pPr>
            <a:r>
              <a:rPr lang="en-US">
                <a:solidFill>
                  <a:schemeClr val="tx1"/>
                </a:solidFill>
                <a:latin typeface="Trebuchet MS" panose="020B0603020202020204" pitchFamily="34" charset="0"/>
              </a:rPr>
              <a:t>Incorporates IOT for management and maintenance of physical assets owned by a company through the entire life cycle of an asset, from capital planning, procurement, performance ,maintenance ,compliance , risk management, through to asset disposal.</a:t>
            </a:r>
          </a:p>
          <a:p>
            <a:pPr marL="533400" lvl="0" algn="l" rtl="0">
              <a:lnSpc>
                <a:spcPct val="115000"/>
              </a:lnSpc>
              <a:spcBef>
                <a:spcPts val="1400"/>
              </a:spcBef>
              <a:spcAft>
                <a:spcPts val="0"/>
              </a:spcAft>
              <a:buClr>
                <a:srgbClr val="0000FF"/>
              </a:buClr>
              <a:buSzPts val="2400"/>
            </a:pPr>
            <a:r>
              <a:rPr lang="en-US" b="1" u="sng">
                <a:solidFill>
                  <a:schemeClr val="tx1"/>
                </a:solidFill>
                <a:latin typeface="Trebuchet MS" panose="020B0603020202020204" pitchFamily="34" charset="0"/>
              </a:rPr>
              <a:t>2)Outdoor Surveillance:</a:t>
            </a:r>
          </a:p>
          <a:p>
            <a:pPr marL="533400" lvl="0" algn="l" rtl="0">
              <a:lnSpc>
                <a:spcPct val="115000"/>
              </a:lnSpc>
              <a:spcBef>
                <a:spcPts val="1400"/>
              </a:spcBef>
              <a:spcAft>
                <a:spcPts val="0"/>
              </a:spcAft>
              <a:buClr>
                <a:srgbClr val="0000FF"/>
              </a:buClr>
              <a:buSzPts val="2400"/>
            </a:pPr>
            <a:r>
              <a:rPr lang="en-US">
                <a:solidFill>
                  <a:schemeClr val="tx1"/>
                </a:solidFill>
                <a:latin typeface="Trebuchet MS" panose="020B0603020202020204" pitchFamily="34" charset="0"/>
              </a:rPr>
              <a:t>IOT enabled smart security and surveillance systems can empower businesses with improved safety and control.</a:t>
            </a:r>
          </a:p>
          <a:p>
            <a:pPr marL="533400" lvl="0" algn="l" rtl="0">
              <a:lnSpc>
                <a:spcPct val="115000"/>
              </a:lnSpc>
              <a:spcBef>
                <a:spcPts val="1400"/>
              </a:spcBef>
              <a:spcAft>
                <a:spcPts val="0"/>
              </a:spcAft>
              <a:buClr>
                <a:srgbClr val="0000FF"/>
              </a:buClr>
              <a:buSzPts val="2400"/>
            </a:pPr>
            <a:r>
              <a:rPr lang="en-US" b="1" u="sng">
                <a:solidFill>
                  <a:schemeClr val="tx1"/>
                </a:solidFill>
                <a:latin typeface="Trebuchet MS" panose="020B0603020202020204" pitchFamily="34" charset="0"/>
              </a:rPr>
              <a:t>3)Smart Parking:</a:t>
            </a:r>
          </a:p>
          <a:p>
            <a:pPr marL="533400" lvl="0" algn="l" rtl="0">
              <a:lnSpc>
                <a:spcPct val="115000"/>
              </a:lnSpc>
              <a:spcBef>
                <a:spcPts val="1400"/>
              </a:spcBef>
              <a:spcAft>
                <a:spcPts val="0"/>
              </a:spcAft>
              <a:buClr>
                <a:srgbClr val="0000FF"/>
              </a:buClr>
              <a:buSzPts val="2400"/>
            </a:pPr>
            <a:r>
              <a:rPr lang="en-US" i="0">
                <a:solidFill>
                  <a:schemeClr val="tx1"/>
                </a:solidFill>
                <a:effectLst/>
                <a:latin typeface="Trebuchet MS" panose="020B0603020202020204" pitchFamily="34" charset="0"/>
              </a:rPr>
              <a:t>IoT-based smart parking system transmits available and occupied parking spaces via a web/mobile application. Each parking space has an IoT gadget, which includes sensors and microcontrollers. The user gets real-time updates on the availability of all parking spaces and, therefore, an option to choose the best one</a:t>
            </a:r>
            <a:endParaRPr u="sng">
              <a:solidFill>
                <a:schemeClr val="tx1"/>
              </a:solidFill>
              <a:latin typeface="Trebuchet MS" panose="020B0603020202020204" pitchFamily="34" charset="0"/>
            </a:endParaRPr>
          </a:p>
          <a:p>
            <a:pPr marL="914400" lvl="0" indent="0" algn="just" rtl="0">
              <a:spcBef>
                <a:spcPts val="400"/>
              </a:spcBef>
              <a:spcAft>
                <a:spcPts val="0"/>
              </a:spcAft>
              <a:buNone/>
            </a:pPr>
            <a:endParaRPr sz="2400">
              <a:solidFill>
                <a:srgbClr val="0000FF"/>
              </a:solidFill>
              <a:latin typeface="Trebuchet MS"/>
              <a:ea typeface="Trebuchet MS"/>
              <a:cs typeface="Trebuchet MS"/>
              <a:sym typeface="Trebuchet MS"/>
            </a:endParaRPr>
          </a:p>
          <a:p>
            <a:pPr marL="457200" marR="0" lvl="0" indent="0" algn="just" rtl="0">
              <a:spcBef>
                <a:spcPts val="0"/>
              </a:spcBef>
              <a:spcAft>
                <a:spcPts val="0"/>
              </a:spcAft>
              <a:buNone/>
            </a:pPr>
            <a:endParaRPr sz="2400">
              <a:solidFill>
                <a:srgbClr val="0000FF"/>
              </a:solidFill>
              <a:latin typeface="Trebuchet MS"/>
              <a:ea typeface="Trebuchet MS"/>
              <a:cs typeface="Trebuchet MS"/>
              <a:sym typeface="Trebuchet MS"/>
            </a:endParaRPr>
          </a:p>
          <a:p>
            <a:pPr marL="914400" marR="0" lvl="0" indent="0" algn="just" rtl="0">
              <a:spcBef>
                <a:spcPts val="0"/>
              </a:spcBef>
              <a:spcAft>
                <a:spcPts val="0"/>
              </a:spcAft>
              <a:buNone/>
            </a:pPr>
            <a:endParaRPr sz="2400">
              <a:solidFill>
                <a:srgbClr val="0000FF"/>
              </a:solidFill>
              <a:latin typeface="Trebuchet MS"/>
              <a:ea typeface="Trebuchet MS"/>
              <a:cs typeface="Trebuchet MS"/>
              <a:sym typeface="Trebuchet MS"/>
            </a:endParaRPr>
          </a:p>
          <a:p>
            <a:pPr marL="457200" marR="0" lvl="0" indent="0" algn="just" rtl="0">
              <a:spcBef>
                <a:spcPts val="0"/>
              </a:spcBef>
              <a:spcAft>
                <a:spcPts val="0"/>
              </a:spcAft>
              <a:buNone/>
            </a:pPr>
            <a:r>
              <a:rPr lang="en-US" sz="2400">
                <a:solidFill>
                  <a:srgbClr val="0000FF"/>
                </a:solidFill>
                <a:latin typeface="Trebuchet MS"/>
                <a:ea typeface="Trebuchet MS"/>
                <a:cs typeface="Trebuchet MS"/>
                <a:sym typeface="Trebuchet MS"/>
              </a:rPr>
              <a:t>	</a:t>
            </a:r>
            <a:endParaRPr sz="2400">
              <a:solidFill>
                <a:srgbClr val="0000FF"/>
              </a:solidFill>
              <a:latin typeface="Trebuchet MS"/>
              <a:ea typeface="Trebuchet MS"/>
              <a:cs typeface="Trebuchet MS"/>
              <a:sym typeface="Trebuchet MS"/>
            </a:endParaRPr>
          </a:p>
        </p:txBody>
      </p:sp>
      <p:sp>
        <p:nvSpPr>
          <p:cNvPr id="112" name="Google Shape;112;p5"/>
          <p:cNvSpPr txBox="1"/>
          <p:nvPr/>
        </p:nvSpPr>
        <p:spPr>
          <a:xfrm>
            <a:off x="2895600" y="990600"/>
            <a:ext cx="7848600" cy="461665"/>
          </a:xfrm>
          <a:prstGeom prst="rect">
            <a:avLst/>
          </a:prstGeom>
          <a:noFill/>
          <a:ln>
            <a:noFill/>
          </a:ln>
        </p:spPr>
        <p:txBody>
          <a:bodyPr spcFirstLastPara="1" wrap="square" lIns="91425" tIns="45700" rIns="91425" bIns="45700" anchor="t" anchorCtr="0">
            <a:spAutoFit/>
          </a:bodyPr>
          <a:lstStyle/>
          <a:p>
            <a:pPr marL="342891" marR="0" lvl="0" indent="-342891" algn="r" rtl="0">
              <a:spcBef>
                <a:spcPts val="0"/>
              </a:spcBef>
              <a:spcAft>
                <a:spcPts val="0"/>
              </a:spcAft>
              <a:buNone/>
            </a:pPr>
            <a:r>
              <a:rPr lang="en-US" sz="2400">
                <a:solidFill>
                  <a:srgbClr val="FF0000"/>
                </a:solidFill>
                <a:latin typeface="Trebuchet MS"/>
                <a:ea typeface="Trebuchet MS"/>
                <a:cs typeface="Trebuchet MS"/>
                <a:sym typeface="Trebuchet MS"/>
              </a:rPr>
              <a:t>Applications/Use cases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A47AC0-3826-EC95-3564-C3F6F0669893}"/>
              </a:ext>
            </a:extLst>
          </p:cNvPr>
          <p:cNvSpPr txBox="1"/>
          <p:nvPr/>
        </p:nvSpPr>
        <p:spPr>
          <a:xfrm>
            <a:off x="1159497" y="1574276"/>
            <a:ext cx="9568206" cy="3754874"/>
          </a:xfrm>
          <a:prstGeom prst="rect">
            <a:avLst/>
          </a:prstGeom>
          <a:noFill/>
        </p:spPr>
        <p:txBody>
          <a:bodyPr wrap="square" rtlCol="0">
            <a:spAutoFit/>
          </a:bodyPr>
          <a:lstStyle/>
          <a:p>
            <a:r>
              <a:rPr lang="en-US"/>
              <a:t>4)</a:t>
            </a:r>
            <a:r>
              <a:rPr lang="en-US" b="1" u="sng"/>
              <a:t>Smart Homes-Remote Control Applications:</a:t>
            </a:r>
          </a:p>
          <a:p>
            <a:endParaRPr lang="en-US" b="1" u="sng"/>
          </a:p>
          <a:p>
            <a:r>
              <a:rPr lang="en-US">
                <a:latin typeface="Trebuchet MS" panose="020B0603020202020204" pitchFamily="34" charset="0"/>
              </a:rPr>
              <a:t>T</a:t>
            </a:r>
            <a:r>
              <a:rPr lang="en-US" b="0" i="0">
                <a:solidFill>
                  <a:srgbClr val="000000"/>
                </a:solidFill>
                <a:effectLst/>
                <a:latin typeface="Trebuchet MS" panose="020B0603020202020204" pitchFamily="34" charset="0"/>
              </a:rPr>
              <a:t>he concept of smart home with the integration of IoT services and cloud computing to it, by embedding intelligence into sensors and actuators, networking of smart things using the corresponding technology, facilitating interactions with smart things using cloud computing for easy access in different locations, increasing computation power, storage space and improving data exchange efficiency.</a:t>
            </a:r>
          </a:p>
          <a:p>
            <a:endParaRPr lang="en-US" b="0" i="0">
              <a:solidFill>
                <a:srgbClr val="000000"/>
              </a:solidFill>
              <a:effectLst/>
              <a:latin typeface="Trebuchet MS" panose="020B0603020202020204" pitchFamily="34" charset="0"/>
            </a:endParaRPr>
          </a:p>
          <a:p>
            <a:endParaRPr lang="en-US" u="sng">
              <a:latin typeface="Trebuchet MS" panose="020B0603020202020204" pitchFamily="34" charset="0"/>
            </a:endParaRPr>
          </a:p>
          <a:p>
            <a:r>
              <a:rPr lang="en-US" b="1" u="sng">
                <a:latin typeface="Trebuchet MS" panose="020B0603020202020204" pitchFamily="34" charset="0"/>
              </a:rPr>
              <a:t>5)Electronic Road Toll Collection and Traffic Management:</a:t>
            </a:r>
          </a:p>
          <a:p>
            <a:endParaRPr lang="en-US" b="1" u="sng">
              <a:latin typeface="Trebuchet MS" panose="020B0603020202020204" pitchFamily="34" charset="0"/>
            </a:endParaRPr>
          </a:p>
          <a:p>
            <a:r>
              <a:rPr lang="en-US" b="0" i="0">
                <a:solidFill>
                  <a:schemeClr val="tx1"/>
                </a:solidFill>
                <a:effectLst/>
                <a:latin typeface="Trebuchet MS" panose="020B0603020202020204" pitchFamily="34" charset="0"/>
              </a:rPr>
              <a:t>IOT enabled solutions one step further, with more sophisticated systems that not only eliminate the need for toll booths, but also enable governments to charge for road usage based on a variety of factors, including time of day, vehicle weight, distance driven, type of road and the pollution produced by the vehicle. These new systems enable governments to implement programs that charge tolls that better reflect the vehicle’s impact on road infrastructure, traffic and the environment.</a:t>
            </a:r>
            <a:endParaRPr lang="en-US" b="1" u="sng">
              <a:solidFill>
                <a:schemeClr val="tx1"/>
              </a:solidFill>
              <a:latin typeface="Trebuchet MS" panose="020B0603020202020204" pitchFamily="34" charset="0"/>
            </a:endParaRPr>
          </a:p>
          <a:p>
            <a:endParaRPr lang="en-US" b="1" u="sng"/>
          </a:p>
          <a:p>
            <a:endParaRPr lang="en-IN" b="1" u="sng"/>
          </a:p>
        </p:txBody>
      </p:sp>
    </p:spTree>
    <p:extLst>
      <p:ext uri="{BB962C8B-B14F-4D97-AF65-F5344CB8AC3E}">
        <p14:creationId xmlns:p14="http://schemas.microsoft.com/office/powerpoint/2010/main" val="1832939439"/>
      </p:ext>
    </p:extLst>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1495</Words>
  <Application>Microsoft Office PowerPoint</Application>
  <PresentationFormat>Widescreen</PresentationFormat>
  <Paragraphs>176</Paragraphs>
  <Slides>18</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Arial</vt:lpstr>
      <vt:lpstr>Titillium Web</vt:lpstr>
      <vt:lpstr>Montserrat</vt:lpstr>
      <vt:lpstr>Trebuchet MS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Sunitha R</dc:creator>
  <cp:lastModifiedBy>Alfred Augustine</cp:lastModifiedBy>
  <cp:revision>3</cp:revision>
  <dcterms:created xsi:type="dcterms:W3CDTF">2020-11-22T08:14:37Z</dcterms:created>
  <dcterms:modified xsi:type="dcterms:W3CDTF">2023-02-07T17:15:10Z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