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93" r:id="rId8"/>
    <p:sldId id="283" r:id="rId9"/>
    <p:sldId id="268" r:id="rId10"/>
    <p:sldId id="282" r:id="rId11"/>
    <p:sldId id="281" r:id="rId12"/>
    <p:sldId id="271" r:id="rId13"/>
    <p:sldId id="273" r:id="rId14"/>
    <p:sldId id="280" r:id="rId15"/>
    <p:sldId id="266" r:id="rId16"/>
    <p:sldId id="279" r:id="rId17"/>
    <p:sldId id="284" r:id="rId18"/>
    <p:sldId id="285" r:id="rId19"/>
    <p:sldId id="294" r:id="rId20"/>
    <p:sldId id="295" r:id="rId21"/>
    <p:sldId id="296" r:id="rId22"/>
    <p:sldId id="286" r:id="rId23"/>
    <p:sldId id="274" r:id="rId24"/>
    <p:sldId id="297" r:id="rId25"/>
    <p:sldId id="276" r:id="rId26"/>
    <p:sldId id="298" r:id="rId27"/>
    <p:sldId id="287" r:id="rId28"/>
    <p:sldId id="288" r:id="rId29"/>
    <p:sldId id="289" r:id="rId30"/>
    <p:sldId id="290" r:id="rId31"/>
    <p:sldId id="291" r:id="rId32"/>
    <p:sldId id="278" r:id="rId33"/>
    <p:sldId id="27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0828-AEE8-96EA-7807-C20CC1E41E3A}" v="145" dt="2025-04-24T22:34:16.545"/>
    <p1510:client id="{DF5AE09F-624C-8D4A-64C1-0B396F5D40F5}" v="896" dt="2025-04-24T18:58:0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2567D-DEF0-42B8-8F33-A56D9EC9DD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4090AD-8C17-41E2-9491-891C25126517}">
      <dgm:prSet/>
      <dgm:spPr/>
      <dgm:t>
        <a:bodyPr/>
        <a:lstStyle/>
        <a:p>
          <a:r>
            <a:rPr lang="en-IN" i="0" dirty="0"/>
            <a:t>Started with USDA Food Access Research Atlas and Food Environment Atlas</a:t>
          </a:r>
          <a:endParaRPr lang="en-US" dirty="0"/>
        </a:p>
      </dgm:t>
    </dgm:pt>
    <dgm:pt modelId="{AA0354C5-53F2-4675-828A-2B0348E890B1}" type="parTrans" cxnId="{49CBC415-3249-4516-9FF5-765D035F263E}">
      <dgm:prSet/>
      <dgm:spPr/>
      <dgm:t>
        <a:bodyPr/>
        <a:lstStyle/>
        <a:p>
          <a:endParaRPr lang="en-US"/>
        </a:p>
      </dgm:t>
    </dgm:pt>
    <dgm:pt modelId="{8D768966-555A-49F5-A32C-1D5B2FEFB35D}" type="sibTrans" cxnId="{49CBC415-3249-4516-9FF5-765D035F263E}">
      <dgm:prSet/>
      <dgm:spPr/>
      <dgm:t>
        <a:bodyPr/>
        <a:lstStyle/>
        <a:p>
          <a:endParaRPr lang="en-US"/>
        </a:p>
      </dgm:t>
    </dgm:pt>
    <dgm:pt modelId="{740B1EC2-09F7-4074-84C8-0278BC9FDE61}">
      <dgm:prSet/>
      <dgm:spPr/>
      <dgm:t>
        <a:bodyPr/>
        <a:lstStyle/>
        <a:p>
          <a:r>
            <a:rPr lang="en-IN" i="0"/>
            <a:t>Used a pre-defined data dictionary based on our SMART questions</a:t>
          </a:r>
          <a:endParaRPr lang="en-US"/>
        </a:p>
      </dgm:t>
    </dgm:pt>
    <dgm:pt modelId="{A0768495-7600-4C09-8D1D-8DBDF6402A80}" type="parTrans" cxnId="{95E5FED7-35EB-4D8F-82C5-DD047144699D}">
      <dgm:prSet/>
      <dgm:spPr/>
      <dgm:t>
        <a:bodyPr/>
        <a:lstStyle/>
        <a:p>
          <a:endParaRPr lang="en-US"/>
        </a:p>
      </dgm:t>
    </dgm:pt>
    <dgm:pt modelId="{0529A881-4D72-4858-A8AD-AFC3665B6E9E}" type="sibTrans" cxnId="{95E5FED7-35EB-4D8F-82C5-DD047144699D}">
      <dgm:prSet/>
      <dgm:spPr/>
      <dgm:t>
        <a:bodyPr/>
        <a:lstStyle/>
        <a:p>
          <a:endParaRPr lang="en-US"/>
        </a:p>
      </dgm:t>
    </dgm:pt>
    <dgm:pt modelId="{13868525-E108-4065-94EC-435CBDF016A4}">
      <dgm:prSet/>
      <dgm:spPr/>
      <dgm:t>
        <a:bodyPr/>
        <a:lstStyle/>
        <a:p>
          <a:r>
            <a:rPr lang="en-IN"/>
            <a:t>Dropped irrelevant variables (e.g., administrative codes, crop acreage, 20-mile access)</a:t>
          </a:r>
          <a:endParaRPr lang="en-US"/>
        </a:p>
      </dgm:t>
    </dgm:pt>
    <dgm:pt modelId="{87A6F087-CF1A-487E-9D19-98AB4FF17AD8}" type="parTrans" cxnId="{CC51EFFA-9EC4-4C45-B2C1-E22C9350D97F}">
      <dgm:prSet/>
      <dgm:spPr/>
      <dgm:t>
        <a:bodyPr/>
        <a:lstStyle/>
        <a:p>
          <a:endParaRPr lang="en-US"/>
        </a:p>
      </dgm:t>
    </dgm:pt>
    <dgm:pt modelId="{B9AFDA51-4FDD-439B-859B-5C1D1C79AD82}" type="sibTrans" cxnId="{CC51EFFA-9EC4-4C45-B2C1-E22C9350D97F}">
      <dgm:prSet/>
      <dgm:spPr/>
      <dgm:t>
        <a:bodyPr/>
        <a:lstStyle/>
        <a:p>
          <a:endParaRPr lang="en-US"/>
        </a:p>
      </dgm:t>
    </dgm:pt>
    <dgm:pt modelId="{E520F327-25CE-4825-8A18-D2F3047CD237}">
      <dgm:prSet/>
      <dgm:spPr/>
      <dgm:t>
        <a:bodyPr/>
        <a:lstStyle/>
        <a:p>
          <a:r>
            <a:rPr lang="en-IN" dirty="0"/>
            <a:t>Removed columns with missing values &gt; 10%</a:t>
          </a:r>
          <a:endParaRPr lang="en-US" dirty="0"/>
        </a:p>
      </dgm:t>
    </dgm:pt>
    <dgm:pt modelId="{D71E7497-45D9-4A2A-B49B-8B5F577B0E90}" type="parTrans" cxnId="{8EE055CE-4338-46E6-B459-4E90FF382820}">
      <dgm:prSet/>
      <dgm:spPr/>
      <dgm:t>
        <a:bodyPr/>
        <a:lstStyle/>
        <a:p>
          <a:endParaRPr lang="en-US"/>
        </a:p>
      </dgm:t>
    </dgm:pt>
    <dgm:pt modelId="{7AC18D43-B024-42A2-B34D-7BE1A5916264}" type="sibTrans" cxnId="{8EE055CE-4338-46E6-B459-4E90FF382820}">
      <dgm:prSet/>
      <dgm:spPr/>
      <dgm:t>
        <a:bodyPr/>
        <a:lstStyle/>
        <a:p>
          <a:endParaRPr lang="en-US"/>
        </a:p>
      </dgm:t>
    </dgm:pt>
    <dgm:pt modelId="{AC4DEF6A-D058-4EE7-AD07-D2A0AEC0D683}">
      <dgm:prSet/>
      <dgm:spPr/>
      <dgm:t>
        <a:bodyPr/>
        <a:lstStyle/>
        <a:p>
          <a:r>
            <a:rPr lang="en-US"/>
            <a:t>Retained key variables: income, SNAP, vehicle ownership, low access percentages</a:t>
          </a:r>
        </a:p>
      </dgm:t>
    </dgm:pt>
    <dgm:pt modelId="{83E1E7BA-A6E6-40B4-B954-76D29CB6F138}" type="parTrans" cxnId="{B4C072CA-1E50-46B7-86C2-59914863D955}">
      <dgm:prSet/>
      <dgm:spPr/>
      <dgm:t>
        <a:bodyPr/>
        <a:lstStyle/>
        <a:p>
          <a:endParaRPr lang="en-US"/>
        </a:p>
      </dgm:t>
    </dgm:pt>
    <dgm:pt modelId="{DE352CB1-FBF9-4997-A406-0AE089399CCE}" type="sibTrans" cxnId="{B4C072CA-1E50-46B7-86C2-59914863D955}">
      <dgm:prSet/>
      <dgm:spPr/>
      <dgm:t>
        <a:bodyPr/>
        <a:lstStyle/>
        <a:p>
          <a:endParaRPr lang="en-US"/>
        </a:p>
      </dgm:t>
    </dgm:pt>
    <dgm:pt modelId="{297E2EE2-0ABA-4ED0-A898-1BEA4D0219D8}" type="pres">
      <dgm:prSet presAssocID="{A4A2567D-DEF0-42B8-8F33-A56D9EC9DDB3}" presName="CompostProcess" presStyleCnt="0">
        <dgm:presLayoutVars>
          <dgm:dir/>
          <dgm:resizeHandles val="exact"/>
        </dgm:presLayoutVars>
      </dgm:prSet>
      <dgm:spPr/>
    </dgm:pt>
    <dgm:pt modelId="{468ECB6D-0036-409A-9314-27C5F5F8D441}" type="pres">
      <dgm:prSet presAssocID="{A4A2567D-DEF0-42B8-8F33-A56D9EC9DDB3}" presName="arrow" presStyleLbl="bgShp" presStyleIdx="0" presStyleCnt="1"/>
      <dgm:spPr/>
    </dgm:pt>
    <dgm:pt modelId="{3D5C3D37-FFD4-44FA-B3DE-01DAE3FAAFB8}" type="pres">
      <dgm:prSet presAssocID="{A4A2567D-DEF0-42B8-8F33-A56D9EC9DDB3}" presName="linearProcess" presStyleCnt="0"/>
      <dgm:spPr/>
    </dgm:pt>
    <dgm:pt modelId="{A372FD86-0ED4-42AF-BAC7-D2DA12FBC32D}" type="pres">
      <dgm:prSet presAssocID="{CA4090AD-8C17-41E2-9491-891C25126517}" presName="textNode" presStyleLbl="node1" presStyleIdx="0" presStyleCnt="5">
        <dgm:presLayoutVars>
          <dgm:bulletEnabled val="1"/>
        </dgm:presLayoutVars>
      </dgm:prSet>
      <dgm:spPr/>
    </dgm:pt>
    <dgm:pt modelId="{02DD52F5-391A-4983-BF09-0895CAF1C699}" type="pres">
      <dgm:prSet presAssocID="{8D768966-555A-49F5-A32C-1D5B2FEFB35D}" presName="sibTrans" presStyleCnt="0"/>
      <dgm:spPr/>
    </dgm:pt>
    <dgm:pt modelId="{0A42869B-57B2-4ABC-A8E7-7387098478FD}" type="pres">
      <dgm:prSet presAssocID="{740B1EC2-09F7-4074-84C8-0278BC9FDE61}" presName="textNode" presStyleLbl="node1" presStyleIdx="1" presStyleCnt="5">
        <dgm:presLayoutVars>
          <dgm:bulletEnabled val="1"/>
        </dgm:presLayoutVars>
      </dgm:prSet>
      <dgm:spPr/>
    </dgm:pt>
    <dgm:pt modelId="{B9FB1DC4-9074-48C9-8584-DA2C5AF01B33}" type="pres">
      <dgm:prSet presAssocID="{0529A881-4D72-4858-A8AD-AFC3665B6E9E}" presName="sibTrans" presStyleCnt="0"/>
      <dgm:spPr/>
    </dgm:pt>
    <dgm:pt modelId="{2C0CAE85-807E-47D4-BE4D-D3E3E2D06514}" type="pres">
      <dgm:prSet presAssocID="{13868525-E108-4065-94EC-435CBDF016A4}" presName="textNode" presStyleLbl="node1" presStyleIdx="2" presStyleCnt="5">
        <dgm:presLayoutVars>
          <dgm:bulletEnabled val="1"/>
        </dgm:presLayoutVars>
      </dgm:prSet>
      <dgm:spPr/>
    </dgm:pt>
    <dgm:pt modelId="{BF77AB47-2C9F-4136-A7F5-CDAF0DF11C29}" type="pres">
      <dgm:prSet presAssocID="{B9AFDA51-4FDD-439B-859B-5C1D1C79AD82}" presName="sibTrans" presStyleCnt="0"/>
      <dgm:spPr/>
    </dgm:pt>
    <dgm:pt modelId="{764D0239-3197-4D2F-B29C-5DB036AC0B80}" type="pres">
      <dgm:prSet presAssocID="{E520F327-25CE-4825-8A18-D2F3047CD237}" presName="textNode" presStyleLbl="node1" presStyleIdx="3" presStyleCnt="5">
        <dgm:presLayoutVars>
          <dgm:bulletEnabled val="1"/>
        </dgm:presLayoutVars>
      </dgm:prSet>
      <dgm:spPr/>
    </dgm:pt>
    <dgm:pt modelId="{2AF89F74-6020-46DE-B4B9-F1594608CB4A}" type="pres">
      <dgm:prSet presAssocID="{7AC18D43-B024-42A2-B34D-7BE1A5916264}" presName="sibTrans" presStyleCnt="0"/>
      <dgm:spPr/>
    </dgm:pt>
    <dgm:pt modelId="{4898B044-FD06-4C52-91E2-EE6173486392}" type="pres">
      <dgm:prSet presAssocID="{AC4DEF6A-D058-4EE7-AD07-D2A0AEC0D68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CBC415-3249-4516-9FF5-765D035F263E}" srcId="{A4A2567D-DEF0-42B8-8F33-A56D9EC9DDB3}" destId="{CA4090AD-8C17-41E2-9491-891C25126517}" srcOrd="0" destOrd="0" parTransId="{AA0354C5-53F2-4675-828A-2B0348E890B1}" sibTransId="{8D768966-555A-49F5-A32C-1D5B2FEFB35D}"/>
    <dgm:cxn modelId="{B7BE4F2D-4595-4FC7-BF14-8A7674C4FD74}" type="presOf" srcId="{740B1EC2-09F7-4074-84C8-0278BC9FDE61}" destId="{0A42869B-57B2-4ABC-A8E7-7387098478FD}" srcOrd="0" destOrd="0" presId="urn:microsoft.com/office/officeart/2005/8/layout/hProcess9"/>
    <dgm:cxn modelId="{8742C140-F6E8-4AC7-9C52-78BFF56553C8}" type="presOf" srcId="{CA4090AD-8C17-41E2-9491-891C25126517}" destId="{A372FD86-0ED4-42AF-BAC7-D2DA12FBC32D}" srcOrd="0" destOrd="0" presId="urn:microsoft.com/office/officeart/2005/8/layout/hProcess9"/>
    <dgm:cxn modelId="{B91A598B-5147-47BD-8D88-7A2F45CEDC8B}" type="presOf" srcId="{E520F327-25CE-4825-8A18-D2F3047CD237}" destId="{764D0239-3197-4D2F-B29C-5DB036AC0B80}" srcOrd="0" destOrd="0" presId="urn:microsoft.com/office/officeart/2005/8/layout/hProcess9"/>
    <dgm:cxn modelId="{A547FAA5-29FC-4569-B263-835EBCC432F5}" type="presOf" srcId="{13868525-E108-4065-94EC-435CBDF016A4}" destId="{2C0CAE85-807E-47D4-BE4D-D3E3E2D06514}" srcOrd="0" destOrd="0" presId="urn:microsoft.com/office/officeart/2005/8/layout/hProcess9"/>
    <dgm:cxn modelId="{92E156B5-6C13-43F7-8F5C-EE8F19B26435}" type="presOf" srcId="{A4A2567D-DEF0-42B8-8F33-A56D9EC9DDB3}" destId="{297E2EE2-0ABA-4ED0-A898-1BEA4D0219D8}" srcOrd="0" destOrd="0" presId="urn:microsoft.com/office/officeart/2005/8/layout/hProcess9"/>
    <dgm:cxn modelId="{B4C072CA-1E50-46B7-86C2-59914863D955}" srcId="{A4A2567D-DEF0-42B8-8F33-A56D9EC9DDB3}" destId="{AC4DEF6A-D058-4EE7-AD07-D2A0AEC0D683}" srcOrd="4" destOrd="0" parTransId="{83E1E7BA-A6E6-40B4-B954-76D29CB6F138}" sibTransId="{DE352CB1-FBF9-4997-A406-0AE089399CCE}"/>
    <dgm:cxn modelId="{8EE055CE-4338-46E6-B459-4E90FF382820}" srcId="{A4A2567D-DEF0-42B8-8F33-A56D9EC9DDB3}" destId="{E520F327-25CE-4825-8A18-D2F3047CD237}" srcOrd="3" destOrd="0" parTransId="{D71E7497-45D9-4A2A-B49B-8B5F577B0E90}" sibTransId="{7AC18D43-B024-42A2-B34D-7BE1A5916264}"/>
    <dgm:cxn modelId="{95E5FED7-35EB-4D8F-82C5-DD047144699D}" srcId="{A4A2567D-DEF0-42B8-8F33-A56D9EC9DDB3}" destId="{740B1EC2-09F7-4074-84C8-0278BC9FDE61}" srcOrd="1" destOrd="0" parTransId="{A0768495-7600-4C09-8D1D-8DBDF6402A80}" sibTransId="{0529A881-4D72-4858-A8AD-AFC3665B6E9E}"/>
    <dgm:cxn modelId="{F43E85F8-4627-41A6-904A-51533ED778CD}" type="presOf" srcId="{AC4DEF6A-D058-4EE7-AD07-D2A0AEC0D683}" destId="{4898B044-FD06-4C52-91E2-EE6173486392}" srcOrd="0" destOrd="0" presId="urn:microsoft.com/office/officeart/2005/8/layout/hProcess9"/>
    <dgm:cxn modelId="{CC51EFFA-9EC4-4C45-B2C1-E22C9350D97F}" srcId="{A4A2567D-DEF0-42B8-8F33-A56D9EC9DDB3}" destId="{13868525-E108-4065-94EC-435CBDF016A4}" srcOrd="2" destOrd="0" parTransId="{87A6F087-CF1A-487E-9D19-98AB4FF17AD8}" sibTransId="{B9AFDA51-4FDD-439B-859B-5C1D1C79AD82}"/>
    <dgm:cxn modelId="{A62CC9C2-68D4-45AA-B057-5BD6852B60D5}" type="presParOf" srcId="{297E2EE2-0ABA-4ED0-A898-1BEA4D0219D8}" destId="{468ECB6D-0036-409A-9314-27C5F5F8D441}" srcOrd="0" destOrd="0" presId="urn:microsoft.com/office/officeart/2005/8/layout/hProcess9"/>
    <dgm:cxn modelId="{6C583DAF-19E9-4911-A038-247576A19595}" type="presParOf" srcId="{297E2EE2-0ABA-4ED0-A898-1BEA4D0219D8}" destId="{3D5C3D37-FFD4-44FA-B3DE-01DAE3FAAFB8}" srcOrd="1" destOrd="0" presId="urn:microsoft.com/office/officeart/2005/8/layout/hProcess9"/>
    <dgm:cxn modelId="{A7B534D0-A35B-4861-91EB-0E305CB88F12}" type="presParOf" srcId="{3D5C3D37-FFD4-44FA-B3DE-01DAE3FAAFB8}" destId="{A372FD86-0ED4-42AF-BAC7-D2DA12FBC32D}" srcOrd="0" destOrd="0" presId="urn:microsoft.com/office/officeart/2005/8/layout/hProcess9"/>
    <dgm:cxn modelId="{DEB52E56-4860-4FF6-AD17-EA0855EF33B7}" type="presParOf" srcId="{3D5C3D37-FFD4-44FA-B3DE-01DAE3FAAFB8}" destId="{02DD52F5-391A-4983-BF09-0895CAF1C699}" srcOrd="1" destOrd="0" presId="urn:microsoft.com/office/officeart/2005/8/layout/hProcess9"/>
    <dgm:cxn modelId="{E52DC60F-8540-4393-857A-F1B35C2B7BB6}" type="presParOf" srcId="{3D5C3D37-FFD4-44FA-B3DE-01DAE3FAAFB8}" destId="{0A42869B-57B2-4ABC-A8E7-7387098478FD}" srcOrd="2" destOrd="0" presId="urn:microsoft.com/office/officeart/2005/8/layout/hProcess9"/>
    <dgm:cxn modelId="{536797BF-DDF8-47B8-8B12-18C47FE84A83}" type="presParOf" srcId="{3D5C3D37-FFD4-44FA-B3DE-01DAE3FAAFB8}" destId="{B9FB1DC4-9074-48C9-8584-DA2C5AF01B33}" srcOrd="3" destOrd="0" presId="urn:microsoft.com/office/officeart/2005/8/layout/hProcess9"/>
    <dgm:cxn modelId="{57EE929D-0235-4F26-A454-0BBBE7AA24E0}" type="presParOf" srcId="{3D5C3D37-FFD4-44FA-B3DE-01DAE3FAAFB8}" destId="{2C0CAE85-807E-47D4-BE4D-D3E3E2D06514}" srcOrd="4" destOrd="0" presId="urn:microsoft.com/office/officeart/2005/8/layout/hProcess9"/>
    <dgm:cxn modelId="{86CCF742-5126-4B26-B60D-7435AD123421}" type="presParOf" srcId="{3D5C3D37-FFD4-44FA-B3DE-01DAE3FAAFB8}" destId="{BF77AB47-2C9F-4136-A7F5-CDAF0DF11C29}" srcOrd="5" destOrd="0" presId="urn:microsoft.com/office/officeart/2005/8/layout/hProcess9"/>
    <dgm:cxn modelId="{F6FE3D8E-D8AF-4665-B8EE-4B479A332400}" type="presParOf" srcId="{3D5C3D37-FFD4-44FA-B3DE-01DAE3FAAFB8}" destId="{764D0239-3197-4D2F-B29C-5DB036AC0B80}" srcOrd="6" destOrd="0" presId="urn:microsoft.com/office/officeart/2005/8/layout/hProcess9"/>
    <dgm:cxn modelId="{E4C7776D-F7CF-4B0C-9050-3CA636310465}" type="presParOf" srcId="{3D5C3D37-FFD4-44FA-B3DE-01DAE3FAAFB8}" destId="{2AF89F74-6020-46DE-B4B9-F1594608CB4A}" srcOrd="7" destOrd="0" presId="urn:microsoft.com/office/officeart/2005/8/layout/hProcess9"/>
    <dgm:cxn modelId="{BB17B6E0-F9D4-4E73-AA3D-99C6BE88FC8C}" type="presParOf" srcId="{3D5C3D37-FFD4-44FA-B3DE-01DAE3FAAFB8}" destId="{4898B044-FD06-4C52-91E2-EE617348639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50B4-9138-4F6C-88F5-C5B5E28566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76459-EA32-4908-8C86-10E04F5781C8}">
      <dgm:prSet/>
      <dgm:spPr/>
      <dgm:t>
        <a:bodyPr/>
        <a:lstStyle/>
        <a:p>
          <a:pPr>
            <a:defRPr b="1"/>
          </a:pPr>
          <a:r>
            <a:rPr lang="en-IN" b="1"/>
            <a:t>Expand the Earned Income Tax Credit (EITC):</a:t>
          </a:r>
          <a:endParaRPr lang="en-US"/>
        </a:p>
      </dgm:t>
    </dgm:pt>
    <dgm:pt modelId="{2C5103A5-9D76-49F5-A239-8F4B6EF165A4}" type="parTrans" cxnId="{6B6E51A0-F9EF-409B-8A30-B50774E2BBB7}">
      <dgm:prSet/>
      <dgm:spPr/>
      <dgm:t>
        <a:bodyPr/>
        <a:lstStyle/>
        <a:p>
          <a:endParaRPr lang="en-US"/>
        </a:p>
      </dgm:t>
    </dgm:pt>
    <dgm:pt modelId="{2D8A8AB0-7B07-4655-917F-C65D657E18E0}" type="sibTrans" cxnId="{6B6E51A0-F9EF-409B-8A30-B50774E2BBB7}">
      <dgm:prSet/>
      <dgm:spPr/>
      <dgm:t>
        <a:bodyPr/>
        <a:lstStyle/>
        <a:p>
          <a:endParaRPr lang="en-US"/>
        </a:p>
      </dgm:t>
    </dgm:pt>
    <dgm:pt modelId="{724D066C-7C00-43EB-B764-81506658B0F3}">
      <dgm:prSet/>
      <dgm:spPr/>
      <dgm:t>
        <a:bodyPr/>
        <a:lstStyle/>
        <a:p>
          <a:r>
            <a:rPr lang="en-IN"/>
            <a:t>Increase the credit for very low-income households and introduce a phase-in stage for families living in federally designated food-desert tracts.</a:t>
          </a:r>
          <a:endParaRPr lang="en-US"/>
        </a:p>
      </dgm:t>
    </dgm:pt>
    <dgm:pt modelId="{045C5E16-AE6F-451F-B22F-43E883E401BA}" type="parTrans" cxnId="{13575B0A-5104-4A16-892D-0A2A39775AC4}">
      <dgm:prSet/>
      <dgm:spPr/>
      <dgm:t>
        <a:bodyPr/>
        <a:lstStyle/>
        <a:p>
          <a:endParaRPr lang="en-US"/>
        </a:p>
      </dgm:t>
    </dgm:pt>
    <dgm:pt modelId="{76F0983A-0AC7-44BA-A036-E5E5AADAC417}" type="sibTrans" cxnId="{13575B0A-5104-4A16-892D-0A2A39775AC4}">
      <dgm:prSet/>
      <dgm:spPr/>
      <dgm:t>
        <a:bodyPr/>
        <a:lstStyle/>
        <a:p>
          <a:endParaRPr lang="en-US"/>
        </a:p>
      </dgm:t>
    </dgm:pt>
    <dgm:pt modelId="{61FDA9D5-AB7E-4CA3-A993-8F3622AA30F1}">
      <dgm:prSet/>
      <dgm:spPr/>
      <dgm:t>
        <a:bodyPr/>
        <a:lstStyle/>
        <a:p>
          <a:pPr>
            <a:defRPr b="1"/>
          </a:pPr>
          <a:r>
            <a:rPr lang="en-IN" b="1"/>
            <a:t>Targeted Workforce Development Grants:</a:t>
          </a:r>
          <a:endParaRPr lang="en-US"/>
        </a:p>
      </dgm:t>
    </dgm:pt>
    <dgm:pt modelId="{C890DF1B-EFE8-4A45-AB5D-97B421BC9EFB}" type="parTrans" cxnId="{7F025226-B15F-454B-81BE-DBBE1A15C2AA}">
      <dgm:prSet/>
      <dgm:spPr/>
      <dgm:t>
        <a:bodyPr/>
        <a:lstStyle/>
        <a:p>
          <a:endParaRPr lang="en-US"/>
        </a:p>
      </dgm:t>
    </dgm:pt>
    <dgm:pt modelId="{84485BF9-F083-4B1F-AB84-ACAE4C358627}" type="sibTrans" cxnId="{7F025226-B15F-454B-81BE-DBBE1A15C2AA}">
      <dgm:prSet/>
      <dgm:spPr/>
      <dgm:t>
        <a:bodyPr/>
        <a:lstStyle/>
        <a:p>
          <a:endParaRPr lang="en-US"/>
        </a:p>
      </dgm:t>
    </dgm:pt>
    <dgm:pt modelId="{7D8ECB09-9F36-4F73-AAB4-19E4D5154B46}">
      <dgm:prSet/>
      <dgm:spPr/>
      <dgm:t>
        <a:bodyPr/>
        <a:lstStyle/>
        <a:p>
          <a:r>
            <a:rPr lang="en-IN"/>
            <a:t>Embed food-desert zone bonuses into Department of Labor training programs, so employers in these areas receive wage subsidies when they hire and upskill local residents.</a:t>
          </a:r>
          <a:endParaRPr lang="en-US"/>
        </a:p>
      </dgm:t>
    </dgm:pt>
    <dgm:pt modelId="{9F448581-6713-4E1E-9EE6-F10D54814DA1}" type="parTrans" cxnId="{DBCD4D7F-E6E3-403E-8B26-04300A0C5374}">
      <dgm:prSet/>
      <dgm:spPr/>
      <dgm:t>
        <a:bodyPr/>
        <a:lstStyle/>
        <a:p>
          <a:endParaRPr lang="en-US"/>
        </a:p>
      </dgm:t>
    </dgm:pt>
    <dgm:pt modelId="{B0AF1CDA-C568-4942-A8CF-BB792E5DD4F9}" type="sibTrans" cxnId="{DBCD4D7F-E6E3-403E-8B26-04300A0C5374}">
      <dgm:prSet/>
      <dgm:spPr/>
      <dgm:t>
        <a:bodyPr/>
        <a:lstStyle/>
        <a:p>
          <a:endParaRPr lang="en-US"/>
        </a:p>
      </dgm:t>
    </dgm:pt>
    <dgm:pt modelId="{80081F4A-34AE-400A-B8CA-5377F9A54216}" type="pres">
      <dgm:prSet presAssocID="{B8DF50B4-9138-4F6C-88F5-C5B5E285664A}" presName="root" presStyleCnt="0">
        <dgm:presLayoutVars>
          <dgm:dir/>
          <dgm:resizeHandles val="exact"/>
        </dgm:presLayoutVars>
      </dgm:prSet>
      <dgm:spPr/>
    </dgm:pt>
    <dgm:pt modelId="{4D0AF625-61D4-4A5E-967D-EC24973B71B4}" type="pres">
      <dgm:prSet presAssocID="{7DC76459-EA32-4908-8C86-10E04F5781C8}" presName="compNode" presStyleCnt="0"/>
      <dgm:spPr/>
    </dgm:pt>
    <dgm:pt modelId="{88D36381-1406-423F-A339-73B5E1CDC55D}" type="pres">
      <dgm:prSet presAssocID="{7DC76459-EA32-4908-8C86-10E04F5781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7E571E-9215-4056-A490-A237569B8FAB}" type="pres">
      <dgm:prSet presAssocID="{7DC76459-EA32-4908-8C86-10E04F5781C8}" presName="iconSpace" presStyleCnt="0"/>
      <dgm:spPr/>
    </dgm:pt>
    <dgm:pt modelId="{4483AA34-C057-4DD6-A3C2-99DE4F51D478}" type="pres">
      <dgm:prSet presAssocID="{7DC76459-EA32-4908-8C86-10E04F5781C8}" presName="parTx" presStyleLbl="revTx" presStyleIdx="0" presStyleCnt="4">
        <dgm:presLayoutVars>
          <dgm:chMax val="0"/>
          <dgm:chPref val="0"/>
        </dgm:presLayoutVars>
      </dgm:prSet>
      <dgm:spPr/>
    </dgm:pt>
    <dgm:pt modelId="{53AEBAB9-B169-46E1-9EE7-83F68323D927}" type="pres">
      <dgm:prSet presAssocID="{7DC76459-EA32-4908-8C86-10E04F5781C8}" presName="txSpace" presStyleCnt="0"/>
      <dgm:spPr/>
    </dgm:pt>
    <dgm:pt modelId="{39922A9B-EA0C-4A5F-A44B-8EFA4B6908EC}" type="pres">
      <dgm:prSet presAssocID="{7DC76459-EA32-4908-8C86-10E04F5781C8}" presName="desTx" presStyleLbl="revTx" presStyleIdx="1" presStyleCnt="4">
        <dgm:presLayoutVars/>
      </dgm:prSet>
      <dgm:spPr/>
    </dgm:pt>
    <dgm:pt modelId="{E203EAD4-1E8D-47F3-BCCE-71C5880DCAEE}" type="pres">
      <dgm:prSet presAssocID="{2D8A8AB0-7B07-4655-917F-C65D657E18E0}" presName="sibTrans" presStyleCnt="0"/>
      <dgm:spPr/>
    </dgm:pt>
    <dgm:pt modelId="{3F9198CD-8A17-43C4-BF17-588759B1E69E}" type="pres">
      <dgm:prSet presAssocID="{61FDA9D5-AB7E-4CA3-A993-8F3622AA30F1}" presName="compNode" presStyleCnt="0"/>
      <dgm:spPr/>
    </dgm:pt>
    <dgm:pt modelId="{A4E5D7DD-7B7C-4126-BDE2-062F491A6BA7}" type="pres">
      <dgm:prSet presAssocID="{61FDA9D5-AB7E-4CA3-A993-8F3622AA3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8CF12AA-EDD6-4C83-A153-48A774DFDE65}" type="pres">
      <dgm:prSet presAssocID="{61FDA9D5-AB7E-4CA3-A993-8F3622AA30F1}" presName="iconSpace" presStyleCnt="0"/>
      <dgm:spPr/>
    </dgm:pt>
    <dgm:pt modelId="{5DEB9E41-A024-4DC7-A105-AFDE5569930B}" type="pres">
      <dgm:prSet presAssocID="{61FDA9D5-AB7E-4CA3-A993-8F3622AA30F1}" presName="parTx" presStyleLbl="revTx" presStyleIdx="2" presStyleCnt="4">
        <dgm:presLayoutVars>
          <dgm:chMax val="0"/>
          <dgm:chPref val="0"/>
        </dgm:presLayoutVars>
      </dgm:prSet>
      <dgm:spPr/>
    </dgm:pt>
    <dgm:pt modelId="{806BB908-C5F3-4B7E-8B1A-B36BAC827652}" type="pres">
      <dgm:prSet presAssocID="{61FDA9D5-AB7E-4CA3-A993-8F3622AA30F1}" presName="txSpace" presStyleCnt="0"/>
      <dgm:spPr/>
    </dgm:pt>
    <dgm:pt modelId="{FC4F64A5-A3C2-4FF1-9744-2B90719EC635}" type="pres">
      <dgm:prSet presAssocID="{61FDA9D5-AB7E-4CA3-A993-8F3622AA30F1}" presName="desTx" presStyleLbl="revTx" presStyleIdx="3" presStyleCnt="4">
        <dgm:presLayoutVars/>
      </dgm:prSet>
      <dgm:spPr/>
    </dgm:pt>
  </dgm:ptLst>
  <dgm:cxnLst>
    <dgm:cxn modelId="{7A939B05-E2A3-46DE-900D-680F6E249712}" type="presOf" srcId="{724D066C-7C00-43EB-B764-81506658B0F3}" destId="{39922A9B-EA0C-4A5F-A44B-8EFA4B6908EC}" srcOrd="0" destOrd="0" presId="urn:microsoft.com/office/officeart/2018/2/layout/IconLabelDescriptionList"/>
    <dgm:cxn modelId="{13575B0A-5104-4A16-892D-0A2A39775AC4}" srcId="{7DC76459-EA32-4908-8C86-10E04F5781C8}" destId="{724D066C-7C00-43EB-B764-81506658B0F3}" srcOrd="0" destOrd="0" parTransId="{045C5E16-AE6F-451F-B22F-43E883E401BA}" sibTransId="{76F0983A-0AC7-44BA-A036-E5E5AADAC417}"/>
    <dgm:cxn modelId="{11EEC022-CDB4-4959-BD64-B46950AC4777}" type="presOf" srcId="{7D8ECB09-9F36-4F73-AAB4-19E4D5154B46}" destId="{FC4F64A5-A3C2-4FF1-9744-2B90719EC635}" srcOrd="0" destOrd="0" presId="urn:microsoft.com/office/officeart/2018/2/layout/IconLabelDescriptionList"/>
    <dgm:cxn modelId="{7F025226-B15F-454B-81BE-DBBE1A15C2AA}" srcId="{B8DF50B4-9138-4F6C-88F5-C5B5E285664A}" destId="{61FDA9D5-AB7E-4CA3-A993-8F3622AA30F1}" srcOrd="1" destOrd="0" parTransId="{C890DF1B-EFE8-4A45-AB5D-97B421BC9EFB}" sibTransId="{84485BF9-F083-4B1F-AB84-ACAE4C358627}"/>
    <dgm:cxn modelId="{DBCD4D7F-E6E3-403E-8B26-04300A0C5374}" srcId="{61FDA9D5-AB7E-4CA3-A993-8F3622AA30F1}" destId="{7D8ECB09-9F36-4F73-AAB4-19E4D5154B46}" srcOrd="0" destOrd="0" parTransId="{9F448581-6713-4E1E-9EE6-F10D54814DA1}" sibTransId="{B0AF1CDA-C568-4942-A8CF-BB792E5DD4F9}"/>
    <dgm:cxn modelId="{6B6E51A0-F9EF-409B-8A30-B50774E2BBB7}" srcId="{B8DF50B4-9138-4F6C-88F5-C5B5E285664A}" destId="{7DC76459-EA32-4908-8C86-10E04F5781C8}" srcOrd="0" destOrd="0" parTransId="{2C5103A5-9D76-49F5-A239-8F4B6EF165A4}" sibTransId="{2D8A8AB0-7B07-4655-917F-C65D657E18E0}"/>
    <dgm:cxn modelId="{1C7C22BE-E19B-4E51-8D6B-D54167A0362E}" type="presOf" srcId="{B8DF50B4-9138-4F6C-88F5-C5B5E285664A}" destId="{80081F4A-34AE-400A-B8CA-5377F9A54216}" srcOrd="0" destOrd="0" presId="urn:microsoft.com/office/officeart/2018/2/layout/IconLabelDescriptionList"/>
    <dgm:cxn modelId="{79A885C0-2CC7-4BAB-A737-EEC201DE0537}" type="presOf" srcId="{61FDA9D5-AB7E-4CA3-A993-8F3622AA30F1}" destId="{5DEB9E41-A024-4DC7-A105-AFDE5569930B}" srcOrd="0" destOrd="0" presId="urn:microsoft.com/office/officeart/2018/2/layout/IconLabelDescriptionList"/>
    <dgm:cxn modelId="{D6B26AD0-B0C2-4350-BB15-F66B443FF6E4}" type="presOf" srcId="{7DC76459-EA32-4908-8C86-10E04F5781C8}" destId="{4483AA34-C057-4DD6-A3C2-99DE4F51D478}" srcOrd="0" destOrd="0" presId="urn:microsoft.com/office/officeart/2018/2/layout/IconLabelDescriptionList"/>
    <dgm:cxn modelId="{2D6A0EB7-FF51-41C9-B6B3-8F59845186FD}" type="presParOf" srcId="{80081F4A-34AE-400A-B8CA-5377F9A54216}" destId="{4D0AF625-61D4-4A5E-967D-EC24973B71B4}" srcOrd="0" destOrd="0" presId="urn:microsoft.com/office/officeart/2018/2/layout/IconLabelDescriptionList"/>
    <dgm:cxn modelId="{55DA5B3C-AAD0-44C0-9AC5-DC1BD7DB1E35}" type="presParOf" srcId="{4D0AF625-61D4-4A5E-967D-EC24973B71B4}" destId="{88D36381-1406-423F-A339-73B5E1CDC55D}" srcOrd="0" destOrd="0" presId="urn:microsoft.com/office/officeart/2018/2/layout/IconLabelDescriptionList"/>
    <dgm:cxn modelId="{72017382-2466-4620-88D3-7F25605CF8E1}" type="presParOf" srcId="{4D0AF625-61D4-4A5E-967D-EC24973B71B4}" destId="{167E571E-9215-4056-A490-A237569B8FAB}" srcOrd="1" destOrd="0" presId="urn:microsoft.com/office/officeart/2018/2/layout/IconLabelDescriptionList"/>
    <dgm:cxn modelId="{EDB7DCD0-DB5B-4363-B816-1D88F9251E65}" type="presParOf" srcId="{4D0AF625-61D4-4A5E-967D-EC24973B71B4}" destId="{4483AA34-C057-4DD6-A3C2-99DE4F51D478}" srcOrd="2" destOrd="0" presId="urn:microsoft.com/office/officeart/2018/2/layout/IconLabelDescriptionList"/>
    <dgm:cxn modelId="{87D4431C-C7F1-4FBE-BCD0-000F2A057CF4}" type="presParOf" srcId="{4D0AF625-61D4-4A5E-967D-EC24973B71B4}" destId="{53AEBAB9-B169-46E1-9EE7-83F68323D927}" srcOrd="3" destOrd="0" presId="urn:microsoft.com/office/officeart/2018/2/layout/IconLabelDescriptionList"/>
    <dgm:cxn modelId="{8186EC68-F74B-4E6F-AB55-A0AFE90F7D09}" type="presParOf" srcId="{4D0AF625-61D4-4A5E-967D-EC24973B71B4}" destId="{39922A9B-EA0C-4A5F-A44B-8EFA4B6908EC}" srcOrd="4" destOrd="0" presId="urn:microsoft.com/office/officeart/2018/2/layout/IconLabelDescriptionList"/>
    <dgm:cxn modelId="{E8FD7D7F-E7F6-4F92-844C-A881AF771D26}" type="presParOf" srcId="{80081F4A-34AE-400A-B8CA-5377F9A54216}" destId="{E203EAD4-1E8D-47F3-BCCE-71C5880DCAEE}" srcOrd="1" destOrd="0" presId="urn:microsoft.com/office/officeart/2018/2/layout/IconLabelDescriptionList"/>
    <dgm:cxn modelId="{6AD1A179-0B27-4749-B88F-2980A452F45B}" type="presParOf" srcId="{80081F4A-34AE-400A-B8CA-5377F9A54216}" destId="{3F9198CD-8A17-43C4-BF17-588759B1E69E}" srcOrd="2" destOrd="0" presId="urn:microsoft.com/office/officeart/2018/2/layout/IconLabelDescriptionList"/>
    <dgm:cxn modelId="{12703F95-D8CE-484D-813B-26CD45006E0A}" type="presParOf" srcId="{3F9198CD-8A17-43C4-BF17-588759B1E69E}" destId="{A4E5D7DD-7B7C-4126-BDE2-062F491A6BA7}" srcOrd="0" destOrd="0" presId="urn:microsoft.com/office/officeart/2018/2/layout/IconLabelDescriptionList"/>
    <dgm:cxn modelId="{F05BD025-48D6-4051-8A8E-0643DA394451}" type="presParOf" srcId="{3F9198CD-8A17-43C4-BF17-588759B1E69E}" destId="{58CF12AA-EDD6-4C83-A153-48A774DFDE65}" srcOrd="1" destOrd="0" presId="urn:microsoft.com/office/officeart/2018/2/layout/IconLabelDescriptionList"/>
    <dgm:cxn modelId="{C657496E-91F6-4D79-A514-58300FC14D38}" type="presParOf" srcId="{3F9198CD-8A17-43C4-BF17-588759B1E69E}" destId="{5DEB9E41-A024-4DC7-A105-AFDE5569930B}" srcOrd="2" destOrd="0" presId="urn:microsoft.com/office/officeart/2018/2/layout/IconLabelDescriptionList"/>
    <dgm:cxn modelId="{23362D71-1847-467F-A48D-CBD82925E587}" type="presParOf" srcId="{3F9198CD-8A17-43C4-BF17-588759B1E69E}" destId="{806BB908-C5F3-4B7E-8B1A-B36BAC827652}" srcOrd="3" destOrd="0" presId="urn:microsoft.com/office/officeart/2018/2/layout/IconLabelDescriptionList"/>
    <dgm:cxn modelId="{B9502D88-D2B6-4C19-B6B3-DCF79E287436}" type="presParOf" srcId="{3F9198CD-8A17-43C4-BF17-588759B1E69E}" destId="{FC4F64A5-A3C2-4FF1-9744-2B90719EC6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8528A-BA0E-4D6A-80DA-3559E02D5F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C26CD-96BB-4C21-B47A-486A932F8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Incentivize Mobile Market Operators:</a:t>
          </a:r>
          <a:endParaRPr lang="en-US"/>
        </a:p>
      </dgm:t>
    </dgm:pt>
    <dgm:pt modelId="{6CEB337F-6CBF-423B-A2DE-2B96078C8CA8}" type="parTrans" cxnId="{804F7517-7087-4441-B312-8EA510339761}">
      <dgm:prSet/>
      <dgm:spPr/>
      <dgm:t>
        <a:bodyPr/>
        <a:lstStyle/>
        <a:p>
          <a:endParaRPr lang="en-US"/>
        </a:p>
      </dgm:t>
    </dgm:pt>
    <dgm:pt modelId="{E733A637-8AAB-4B7F-83F5-ADBAAF0A96F6}" type="sibTrans" cxnId="{804F7517-7087-4441-B312-8EA510339761}">
      <dgm:prSet/>
      <dgm:spPr/>
      <dgm:t>
        <a:bodyPr/>
        <a:lstStyle/>
        <a:p>
          <a:endParaRPr lang="en-US"/>
        </a:p>
      </dgm:t>
    </dgm:pt>
    <dgm:pt modelId="{E4FF3A92-9056-4861-94AF-AA309408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 incentives </a:t>
          </a:r>
          <a:r>
            <a:rPr lang="en-IN">
              <a:latin typeface="Calibri"/>
            </a:rPr>
            <a:t>to vendors</a:t>
          </a:r>
          <a:r>
            <a:rPr lang="en-IN"/>
            <a:t> to serve limited </a:t>
          </a:r>
          <a:r>
            <a:rPr lang="en-IN">
              <a:latin typeface="Calibri"/>
            </a:rPr>
            <a:t>vehicle </a:t>
          </a:r>
          <a:r>
            <a:rPr lang="en-IN" err="1">
              <a:latin typeface="Calibri"/>
            </a:rPr>
            <a:t>neighborhoods</a:t>
          </a:r>
          <a:r>
            <a:rPr lang="en-IN"/>
            <a:t>.</a:t>
          </a:r>
          <a:endParaRPr lang="en-US"/>
        </a:p>
      </dgm:t>
    </dgm:pt>
    <dgm:pt modelId="{A7FB72B3-0460-4663-AE2E-A4F4DD392011}" type="parTrans" cxnId="{41B62765-0944-4073-9F76-1037D24D047E}">
      <dgm:prSet/>
      <dgm:spPr/>
      <dgm:t>
        <a:bodyPr/>
        <a:lstStyle/>
        <a:p>
          <a:endParaRPr lang="en-US"/>
        </a:p>
      </dgm:t>
    </dgm:pt>
    <dgm:pt modelId="{F303F5B8-8712-487A-BFAD-6B6A34193588}" type="sibTrans" cxnId="{41B62765-0944-4073-9F76-1037D24D047E}">
      <dgm:prSet/>
      <dgm:spPr/>
      <dgm:t>
        <a:bodyPr/>
        <a:lstStyle/>
        <a:p>
          <a:endParaRPr lang="en-US"/>
        </a:p>
      </dgm:t>
    </dgm:pt>
    <dgm:pt modelId="{10BC1250-C83B-4655-80AD-2D80D66B46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Zero-Fare Public transport routes:</a:t>
          </a:r>
          <a:endParaRPr lang="en-US"/>
        </a:p>
      </dgm:t>
    </dgm:pt>
    <dgm:pt modelId="{AD687E47-0807-4D79-AED1-F68F568B64E9}" type="parTrans" cxnId="{E64FB835-5199-4C33-9F35-B508B8D30145}">
      <dgm:prSet/>
      <dgm:spPr/>
      <dgm:t>
        <a:bodyPr/>
        <a:lstStyle/>
        <a:p>
          <a:endParaRPr lang="en-US"/>
        </a:p>
      </dgm:t>
    </dgm:pt>
    <dgm:pt modelId="{6B9CD20E-EEA8-4FF8-A7D2-618AD043893F}" type="sibTrans" cxnId="{E64FB835-5199-4C33-9F35-B508B8D30145}">
      <dgm:prSet/>
      <dgm:spPr/>
      <dgm:t>
        <a:bodyPr/>
        <a:lstStyle/>
        <a:p>
          <a:endParaRPr lang="en-US"/>
        </a:p>
      </dgm:t>
    </dgm:pt>
    <dgm:pt modelId="{FBAD2CCF-FC1A-4274-859E-F6D87ED5C4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Partner with state transportation services to waive fares on designated public-transit routes connect grocery retailers with food deserts.</a:t>
          </a:r>
          <a:endParaRPr lang="en-US"/>
        </a:p>
      </dgm:t>
    </dgm:pt>
    <dgm:pt modelId="{6BBD7A0E-3F4C-460B-ADEC-0E35A4522795}" type="parTrans" cxnId="{FDB2EE16-335E-488F-8E6B-E68A976C25EF}">
      <dgm:prSet/>
      <dgm:spPr/>
      <dgm:t>
        <a:bodyPr/>
        <a:lstStyle/>
        <a:p>
          <a:endParaRPr lang="en-US"/>
        </a:p>
      </dgm:t>
    </dgm:pt>
    <dgm:pt modelId="{E9008F7D-517A-4441-AE55-1592AA8EFAB2}" type="sibTrans" cxnId="{FDB2EE16-335E-488F-8E6B-E68A976C25EF}">
      <dgm:prSet/>
      <dgm:spPr/>
      <dgm:t>
        <a:bodyPr/>
        <a:lstStyle/>
        <a:p>
          <a:endParaRPr lang="en-US"/>
        </a:p>
      </dgm:t>
    </dgm:pt>
    <dgm:pt modelId="{BD24E013-035C-4A0E-A7D3-1356A7A3497A}" type="pres">
      <dgm:prSet presAssocID="{3808528A-BA0E-4D6A-80DA-3559E02D5F0F}" presName="root" presStyleCnt="0">
        <dgm:presLayoutVars>
          <dgm:dir/>
          <dgm:resizeHandles val="exact"/>
        </dgm:presLayoutVars>
      </dgm:prSet>
      <dgm:spPr/>
    </dgm:pt>
    <dgm:pt modelId="{06FDA6BB-B37D-44FD-BB94-8DC762652AB1}" type="pres">
      <dgm:prSet presAssocID="{704C26CD-96BB-4C21-B47A-486A932F8637}" presName="compNode" presStyleCnt="0"/>
      <dgm:spPr/>
    </dgm:pt>
    <dgm:pt modelId="{0A843F0B-C368-44C4-9646-8DEA4ACC8732}" type="pres">
      <dgm:prSet presAssocID="{704C26CD-96BB-4C21-B47A-486A932F8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43CE23E-9F27-4503-95CB-9CB299581E42}" type="pres">
      <dgm:prSet presAssocID="{704C26CD-96BB-4C21-B47A-486A932F8637}" presName="iconSpace" presStyleCnt="0"/>
      <dgm:spPr/>
    </dgm:pt>
    <dgm:pt modelId="{68F99B5D-B65B-4536-86A7-CE351CA7DC84}" type="pres">
      <dgm:prSet presAssocID="{704C26CD-96BB-4C21-B47A-486A932F8637}" presName="parTx" presStyleLbl="revTx" presStyleIdx="0" presStyleCnt="4">
        <dgm:presLayoutVars>
          <dgm:chMax val="0"/>
          <dgm:chPref val="0"/>
        </dgm:presLayoutVars>
      </dgm:prSet>
      <dgm:spPr/>
    </dgm:pt>
    <dgm:pt modelId="{4CC9A36D-91C5-423E-AF24-107E2CEC3A43}" type="pres">
      <dgm:prSet presAssocID="{704C26CD-96BB-4C21-B47A-486A932F8637}" presName="txSpace" presStyleCnt="0"/>
      <dgm:spPr/>
    </dgm:pt>
    <dgm:pt modelId="{D4B2A8E4-29A7-477A-9D24-EA8147D83103}" type="pres">
      <dgm:prSet presAssocID="{704C26CD-96BB-4C21-B47A-486A932F8637}" presName="desTx" presStyleLbl="revTx" presStyleIdx="1" presStyleCnt="4">
        <dgm:presLayoutVars/>
      </dgm:prSet>
      <dgm:spPr/>
    </dgm:pt>
    <dgm:pt modelId="{22416C56-975B-4C28-B500-7F214BC3E4E9}" type="pres">
      <dgm:prSet presAssocID="{E733A637-8AAB-4B7F-83F5-ADBAAF0A96F6}" presName="sibTrans" presStyleCnt="0"/>
      <dgm:spPr/>
    </dgm:pt>
    <dgm:pt modelId="{AE30AC19-C2D1-4BE4-98DF-514009C171FB}" type="pres">
      <dgm:prSet presAssocID="{10BC1250-C83B-4655-80AD-2D80D66B466F}" presName="compNode" presStyleCnt="0"/>
      <dgm:spPr/>
    </dgm:pt>
    <dgm:pt modelId="{563B36B9-42E8-48DD-B4E7-0D5B5904EA0E}" type="pres">
      <dgm:prSet presAssocID="{10BC1250-C83B-4655-80AD-2D80D66B4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468147-4734-4BA6-9E0D-B9377A680378}" type="pres">
      <dgm:prSet presAssocID="{10BC1250-C83B-4655-80AD-2D80D66B466F}" presName="iconSpace" presStyleCnt="0"/>
      <dgm:spPr/>
    </dgm:pt>
    <dgm:pt modelId="{124C074A-B80B-4A02-AB58-131F931C56BF}" type="pres">
      <dgm:prSet presAssocID="{10BC1250-C83B-4655-80AD-2D80D66B466F}" presName="parTx" presStyleLbl="revTx" presStyleIdx="2" presStyleCnt="4">
        <dgm:presLayoutVars>
          <dgm:chMax val="0"/>
          <dgm:chPref val="0"/>
        </dgm:presLayoutVars>
      </dgm:prSet>
      <dgm:spPr/>
    </dgm:pt>
    <dgm:pt modelId="{62FF8594-8BEA-4A74-A88F-0724BA171F2B}" type="pres">
      <dgm:prSet presAssocID="{10BC1250-C83B-4655-80AD-2D80D66B466F}" presName="txSpace" presStyleCnt="0"/>
      <dgm:spPr/>
    </dgm:pt>
    <dgm:pt modelId="{5A628A12-6203-4C94-BABB-71C83F8C3896}" type="pres">
      <dgm:prSet presAssocID="{10BC1250-C83B-4655-80AD-2D80D66B466F}" presName="desTx" presStyleLbl="revTx" presStyleIdx="3" presStyleCnt="4">
        <dgm:presLayoutVars/>
      </dgm:prSet>
      <dgm:spPr/>
    </dgm:pt>
  </dgm:ptLst>
  <dgm:cxnLst>
    <dgm:cxn modelId="{FA669109-CAA2-40A0-AA6F-5CC92345898B}" type="presOf" srcId="{704C26CD-96BB-4C21-B47A-486A932F8637}" destId="{68F99B5D-B65B-4536-86A7-CE351CA7DC84}" srcOrd="0" destOrd="0" presId="urn:microsoft.com/office/officeart/2018/2/layout/IconLabelDescriptionList"/>
    <dgm:cxn modelId="{FDB2EE16-335E-488F-8E6B-E68A976C25EF}" srcId="{10BC1250-C83B-4655-80AD-2D80D66B466F}" destId="{FBAD2CCF-FC1A-4274-859E-F6D87ED5C4DC}" srcOrd="0" destOrd="0" parTransId="{6BBD7A0E-3F4C-460B-ADEC-0E35A4522795}" sibTransId="{E9008F7D-517A-4441-AE55-1592AA8EFAB2}"/>
    <dgm:cxn modelId="{804F7517-7087-4441-B312-8EA510339761}" srcId="{3808528A-BA0E-4D6A-80DA-3559E02D5F0F}" destId="{704C26CD-96BB-4C21-B47A-486A932F8637}" srcOrd="0" destOrd="0" parTransId="{6CEB337F-6CBF-423B-A2DE-2B96078C8CA8}" sibTransId="{E733A637-8AAB-4B7F-83F5-ADBAAF0A96F6}"/>
    <dgm:cxn modelId="{E64FB835-5199-4C33-9F35-B508B8D30145}" srcId="{3808528A-BA0E-4D6A-80DA-3559E02D5F0F}" destId="{10BC1250-C83B-4655-80AD-2D80D66B466F}" srcOrd="1" destOrd="0" parTransId="{AD687E47-0807-4D79-AED1-F68F568B64E9}" sibTransId="{6B9CD20E-EEA8-4FF8-A7D2-618AD043893F}"/>
    <dgm:cxn modelId="{33EE355F-BDA8-4067-8238-9694386080D5}" type="presOf" srcId="{E4FF3A92-9056-4861-94AF-AA309408C8E0}" destId="{D4B2A8E4-29A7-477A-9D24-EA8147D83103}" srcOrd="0" destOrd="0" presId="urn:microsoft.com/office/officeart/2018/2/layout/IconLabelDescriptionList"/>
    <dgm:cxn modelId="{98E92D63-C974-4646-A56A-6A76F1619351}" type="presOf" srcId="{3808528A-BA0E-4D6A-80DA-3559E02D5F0F}" destId="{BD24E013-035C-4A0E-A7D3-1356A7A3497A}" srcOrd="0" destOrd="0" presId="urn:microsoft.com/office/officeart/2018/2/layout/IconLabelDescriptionList"/>
    <dgm:cxn modelId="{41B62765-0944-4073-9F76-1037D24D047E}" srcId="{704C26CD-96BB-4C21-B47A-486A932F8637}" destId="{E4FF3A92-9056-4861-94AF-AA309408C8E0}" srcOrd="0" destOrd="0" parTransId="{A7FB72B3-0460-4663-AE2E-A4F4DD392011}" sibTransId="{F303F5B8-8712-487A-BFAD-6B6A34193588}"/>
    <dgm:cxn modelId="{D0EBB091-59B3-49C4-9403-B3F640EEB98D}" type="presOf" srcId="{FBAD2CCF-FC1A-4274-859E-F6D87ED5C4DC}" destId="{5A628A12-6203-4C94-BABB-71C83F8C3896}" srcOrd="0" destOrd="0" presId="urn:microsoft.com/office/officeart/2018/2/layout/IconLabelDescriptionList"/>
    <dgm:cxn modelId="{E1E3E7F6-88F8-47E7-9EDD-58838E3EADB4}" type="presOf" srcId="{10BC1250-C83B-4655-80AD-2D80D66B466F}" destId="{124C074A-B80B-4A02-AB58-131F931C56BF}" srcOrd="0" destOrd="0" presId="urn:microsoft.com/office/officeart/2018/2/layout/IconLabelDescriptionList"/>
    <dgm:cxn modelId="{C48D5837-ADDE-4582-BD2E-A0B838597071}" type="presParOf" srcId="{BD24E013-035C-4A0E-A7D3-1356A7A3497A}" destId="{06FDA6BB-B37D-44FD-BB94-8DC762652AB1}" srcOrd="0" destOrd="0" presId="urn:microsoft.com/office/officeart/2018/2/layout/IconLabelDescriptionList"/>
    <dgm:cxn modelId="{8144B75F-EDB1-45AE-A508-0C7D3314165E}" type="presParOf" srcId="{06FDA6BB-B37D-44FD-BB94-8DC762652AB1}" destId="{0A843F0B-C368-44C4-9646-8DEA4ACC8732}" srcOrd="0" destOrd="0" presId="urn:microsoft.com/office/officeart/2018/2/layout/IconLabelDescriptionList"/>
    <dgm:cxn modelId="{522D7766-0613-4FF0-96D4-4D6B0062AC50}" type="presParOf" srcId="{06FDA6BB-B37D-44FD-BB94-8DC762652AB1}" destId="{A43CE23E-9F27-4503-95CB-9CB299581E42}" srcOrd="1" destOrd="0" presId="urn:microsoft.com/office/officeart/2018/2/layout/IconLabelDescriptionList"/>
    <dgm:cxn modelId="{35E679BF-B61A-4A38-A394-8859A53103EC}" type="presParOf" srcId="{06FDA6BB-B37D-44FD-BB94-8DC762652AB1}" destId="{68F99B5D-B65B-4536-86A7-CE351CA7DC84}" srcOrd="2" destOrd="0" presId="urn:microsoft.com/office/officeart/2018/2/layout/IconLabelDescriptionList"/>
    <dgm:cxn modelId="{65943A93-594E-40AC-A55D-F0323DEC47ED}" type="presParOf" srcId="{06FDA6BB-B37D-44FD-BB94-8DC762652AB1}" destId="{4CC9A36D-91C5-423E-AF24-107E2CEC3A43}" srcOrd="3" destOrd="0" presId="urn:microsoft.com/office/officeart/2018/2/layout/IconLabelDescriptionList"/>
    <dgm:cxn modelId="{FE3ACFC7-70AB-4BAD-B700-1B63BB42E826}" type="presParOf" srcId="{06FDA6BB-B37D-44FD-BB94-8DC762652AB1}" destId="{D4B2A8E4-29A7-477A-9D24-EA8147D83103}" srcOrd="4" destOrd="0" presId="urn:microsoft.com/office/officeart/2018/2/layout/IconLabelDescriptionList"/>
    <dgm:cxn modelId="{FA154695-39AC-43CD-B4E6-4C9707D3F8F6}" type="presParOf" srcId="{BD24E013-035C-4A0E-A7D3-1356A7A3497A}" destId="{22416C56-975B-4C28-B500-7F214BC3E4E9}" srcOrd="1" destOrd="0" presId="urn:microsoft.com/office/officeart/2018/2/layout/IconLabelDescriptionList"/>
    <dgm:cxn modelId="{45E5938E-65E7-41C9-B4FC-05145747FBB2}" type="presParOf" srcId="{BD24E013-035C-4A0E-A7D3-1356A7A3497A}" destId="{AE30AC19-C2D1-4BE4-98DF-514009C171FB}" srcOrd="2" destOrd="0" presId="urn:microsoft.com/office/officeart/2018/2/layout/IconLabelDescriptionList"/>
    <dgm:cxn modelId="{093FB7A0-DD10-4667-85BC-0587095E16B3}" type="presParOf" srcId="{AE30AC19-C2D1-4BE4-98DF-514009C171FB}" destId="{563B36B9-42E8-48DD-B4E7-0D5B5904EA0E}" srcOrd="0" destOrd="0" presId="urn:microsoft.com/office/officeart/2018/2/layout/IconLabelDescriptionList"/>
    <dgm:cxn modelId="{D1798828-63DC-4A59-90DB-0B21180DF797}" type="presParOf" srcId="{AE30AC19-C2D1-4BE4-98DF-514009C171FB}" destId="{E1468147-4734-4BA6-9E0D-B9377A680378}" srcOrd="1" destOrd="0" presId="urn:microsoft.com/office/officeart/2018/2/layout/IconLabelDescriptionList"/>
    <dgm:cxn modelId="{3FF0F07A-EB64-41C4-B718-3B14DC89CE98}" type="presParOf" srcId="{AE30AC19-C2D1-4BE4-98DF-514009C171FB}" destId="{124C074A-B80B-4A02-AB58-131F931C56BF}" srcOrd="2" destOrd="0" presId="urn:microsoft.com/office/officeart/2018/2/layout/IconLabelDescriptionList"/>
    <dgm:cxn modelId="{211FD259-1EF2-4B9E-8032-F8024EF28DB6}" type="presParOf" srcId="{AE30AC19-C2D1-4BE4-98DF-514009C171FB}" destId="{62FF8594-8BEA-4A74-A88F-0724BA171F2B}" srcOrd="3" destOrd="0" presId="urn:microsoft.com/office/officeart/2018/2/layout/IconLabelDescriptionList"/>
    <dgm:cxn modelId="{2B308394-2445-445B-84CD-861C67C9A4CD}" type="presParOf" srcId="{AE30AC19-C2D1-4BE4-98DF-514009C171FB}" destId="{5A628A12-6203-4C94-BABB-71C83F8C38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19FA-C866-43A4-8422-6BF72FBCD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785512-D276-4F61-AC74-B09EDEF5A141}">
      <dgm:prSet/>
      <dgm:spPr/>
      <dgm:t>
        <a:bodyPr/>
        <a:lstStyle/>
        <a:p>
          <a:pPr>
            <a:defRPr b="1"/>
          </a:pPr>
          <a:r>
            <a:rPr lang="en-IN" b="1"/>
            <a:t>Increase Federal Minimum Wage with Geographic Adjustment:</a:t>
          </a:r>
          <a:endParaRPr lang="en-US"/>
        </a:p>
      </dgm:t>
    </dgm:pt>
    <dgm:pt modelId="{CB606B81-F8F6-4989-B860-C867A3B14BF0}" type="parTrans" cxnId="{ACCC1BEC-5CF2-4DDA-9D30-75EC9A501388}">
      <dgm:prSet/>
      <dgm:spPr/>
      <dgm:t>
        <a:bodyPr/>
        <a:lstStyle/>
        <a:p>
          <a:endParaRPr lang="en-US"/>
        </a:p>
      </dgm:t>
    </dgm:pt>
    <dgm:pt modelId="{31F4CABA-C8BB-4C41-9E84-4C252217634B}" type="sibTrans" cxnId="{ACCC1BEC-5CF2-4DDA-9D30-75EC9A501388}">
      <dgm:prSet/>
      <dgm:spPr/>
      <dgm:t>
        <a:bodyPr/>
        <a:lstStyle/>
        <a:p>
          <a:endParaRPr lang="en-US"/>
        </a:p>
      </dgm:t>
    </dgm:pt>
    <dgm:pt modelId="{A735D06C-2CCF-41B9-80B5-DDACDFFC840B}">
      <dgm:prSet/>
      <dgm:spPr/>
      <dgm:t>
        <a:bodyPr/>
        <a:lstStyle/>
        <a:p>
          <a:r>
            <a:rPr lang="en-IN"/>
            <a:t>Supplemental “food-access wage credit” to counties with median incomes below the national median.</a:t>
          </a:r>
          <a:endParaRPr lang="en-US"/>
        </a:p>
      </dgm:t>
    </dgm:pt>
    <dgm:pt modelId="{09A3EA59-79D8-4F4D-A830-D4443211CA5F}" type="parTrans" cxnId="{6B59AB88-3347-498D-A59B-D7EC7A20F765}">
      <dgm:prSet/>
      <dgm:spPr/>
      <dgm:t>
        <a:bodyPr/>
        <a:lstStyle/>
        <a:p>
          <a:endParaRPr lang="en-US"/>
        </a:p>
      </dgm:t>
    </dgm:pt>
    <dgm:pt modelId="{994033F7-67B6-4378-8EF3-61C2A1569B46}" type="sibTrans" cxnId="{6B59AB88-3347-498D-A59B-D7EC7A20F765}">
      <dgm:prSet/>
      <dgm:spPr/>
      <dgm:t>
        <a:bodyPr/>
        <a:lstStyle/>
        <a:p>
          <a:endParaRPr lang="en-US"/>
        </a:p>
      </dgm:t>
    </dgm:pt>
    <dgm:pt modelId="{3D61419E-B471-4293-A13C-C651E507CBA8}">
      <dgm:prSet/>
      <dgm:spPr/>
      <dgm:t>
        <a:bodyPr/>
        <a:lstStyle/>
        <a:p>
          <a:pPr>
            <a:defRPr b="1"/>
          </a:pPr>
          <a:r>
            <a:rPr lang="en-IN" b="1"/>
            <a:t>Affordable Childcare &amp; Transportation Subsidies:</a:t>
          </a:r>
          <a:endParaRPr lang="en-US"/>
        </a:p>
      </dgm:t>
    </dgm:pt>
    <dgm:pt modelId="{05C774E7-D008-4EAC-9452-49B8AE6BB9BF}" type="parTrans" cxnId="{761E2C3C-8DB0-4F90-8257-B11FABDC4133}">
      <dgm:prSet/>
      <dgm:spPr/>
      <dgm:t>
        <a:bodyPr/>
        <a:lstStyle/>
        <a:p>
          <a:endParaRPr lang="en-US"/>
        </a:p>
      </dgm:t>
    </dgm:pt>
    <dgm:pt modelId="{16E34D3A-A9E9-4934-810B-F19B6226C1D9}" type="sibTrans" cxnId="{761E2C3C-8DB0-4F90-8257-B11FABDC4133}">
      <dgm:prSet/>
      <dgm:spPr/>
      <dgm:t>
        <a:bodyPr/>
        <a:lstStyle/>
        <a:p>
          <a:endParaRPr lang="en-US"/>
        </a:p>
      </dgm:t>
    </dgm:pt>
    <dgm:pt modelId="{1190C027-9F10-440D-A120-EA2DA685E0E2}">
      <dgm:prSet/>
      <dgm:spPr/>
      <dgm:t>
        <a:bodyPr/>
        <a:lstStyle/>
        <a:p>
          <a:r>
            <a:rPr lang="en-IN"/>
            <a:t>Provide childcare subsidy and commuter assistance in low-income/low-access counties to offset family expenses.</a:t>
          </a:r>
          <a:endParaRPr lang="en-US"/>
        </a:p>
      </dgm:t>
    </dgm:pt>
    <dgm:pt modelId="{0F3BA64A-AA30-4282-9323-F1DB844A965D}" type="parTrans" cxnId="{6CE70166-5A83-4228-BE21-9B14AC50F890}">
      <dgm:prSet/>
      <dgm:spPr/>
      <dgm:t>
        <a:bodyPr/>
        <a:lstStyle/>
        <a:p>
          <a:endParaRPr lang="en-US"/>
        </a:p>
      </dgm:t>
    </dgm:pt>
    <dgm:pt modelId="{04B45C5A-5004-4808-944D-8013C0410C6C}" type="sibTrans" cxnId="{6CE70166-5A83-4228-BE21-9B14AC50F890}">
      <dgm:prSet/>
      <dgm:spPr/>
      <dgm:t>
        <a:bodyPr/>
        <a:lstStyle/>
        <a:p>
          <a:endParaRPr lang="en-US"/>
        </a:p>
      </dgm:t>
    </dgm:pt>
    <dgm:pt modelId="{FDA1E985-B7B2-4031-A621-E6F4147BFEC7}" type="pres">
      <dgm:prSet presAssocID="{6B6319FA-C866-43A4-8422-6BF72FBCD380}" presName="root" presStyleCnt="0">
        <dgm:presLayoutVars>
          <dgm:dir/>
          <dgm:resizeHandles val="exact"/>
        </dgm:presLayoutVars>
      </dgm:prSet>
      <dgm:spPr/>
    </dgm:pt>
    <dgm:pt modelId="{A9568312-D607-4E0A-878A-4E0AE2BBA32E}" type="pres">
      <dgm:prSet presAssocID="{38785512-D276-4F61-AC74-B09EDEF5A141}" presName="compNode" presStyleCnt="0"/>
      <dgm:spPr/>
    </dgm:pt>
    <dgm:pt modelId="{EE2AD90F-4EB3-4EC7-A3B4-581A52994030}" type="pres">
      <dgm:prSet presAssocID="{38785512-D276-4F61-AC74-B09EDEF5A1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A1439F-D247-44D2-BA9A-D95ED7CF9785}" type="pres">
      <dgm:prSet presAssocID="{38785512-D276-4F61-AC74-B09EDEF5A141}" presName="iconSpace" presStyleCnt="0"/>
      <dgm:spPr/>
    </dgm:pt>
    <dgm:pt modelId="{ED709D6F-AA6E-4BB1-9DC7-151F6979709B}" type="pres">
      <dgm:prSet presAssocID="{38785512-D276-4F61-AC74-B09EDEF5A141}" presName="parTx" presStyleLbl="revTx" presStyleIdx="0" presStyleCnt="4">
        <dgm:presLayoutVars>
          <dgm:chMax val="0"/>
          <dgm:chPref val="0"/>
        </dgm:presLayoutVars>
      </dgm:prSet>
      <dgm:spPr/>
    </dgm:pt>
    <dgm:pt modelId="{54792539-0692-4245-BC17-59468882AFBE}" type="pres">
      <dgm:prSet presAssocID="{38785512-D276-4F61-AC74-B09EDEF5A141}" presName="txSpace" presStyleCnt="0"/>
      <dgm:spPr/>
    </dgm:pt>
    <dgm:pt modelId="{867AEA0A-C5A7-4BEB-A7C3-80101C08A495}" type="pres">
      <dgm:prSet presAssocID="{38785512-D276-4F61-AC74-B09EDEF5A141}" presName="desTx" presStyleLbl="revTx" presStyleIdx="1" presStyleCnt="4">
        <dgm:presLayoutVars/>
      </dgm:prSet>
      <dgm:spPr/>
    </dgm:pt>
    <dgm:pt modelId="{7FC6C697-FA77-4A5F-A4A6-D8D847220011}" type="pres">
      <dgm:prSet presAssocID="{31F4CABA-C8BB-4C41-9E84-4C252217634B}" presName="sibTrans" presStyleCnt="0"/>
      <dgm:spPr/>
    </dgm:pt>
    <dgm:pt modelId="{B71E9082-C1C7-462D-9C1C-D1CBF121F05C}" type="pres">
      <dgm:prSet presAssocID="{3D61419E-B471-4293-A13C-C651E507CBA8}" presName="compNode" presStyleCnt="0"/>
      <dgm:spPr/>
    </dgm:pt>
    <dgm:pt modelId="{9195A41D-39CA-484E-94E6-60788D2BCCCC}" type="pres">
      <dgm:prSet presAssocID="{3D61419E-B471-4293-A13C-C651E507C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0D911A7-F395-4B37-A800-489CE6601C75}" type="pres">
      <dgm:prSet presAssocID="{3D61419E-B471-4293-A13C-C651E507CBA8}" presName="iconSpace" presStyleCnt="0"/>
      <dgm:spPr/>
    </dgm:pt>
    <dgm:pt modelId="{7C192EBE-DC08-4253-8DB1-4738E9FA8210}" type="pres">
      <dgm:prSet presAssocID="{3D61419E-B471-4293-A13C-C651E507CBA8}" presName="parTx" presStyleLbl="revTx" presStyleIdx="2" presStyleCnt="4">
        <dgm:presLayoutVars>
          <dgm:chMax val="0"/>
          <dgm:chPref val="0"/>
        </dgm:presLayoutVars>
      </dgm:prSet>
      <dgm:spPr/>
    </dgm:pt>
    <dgm:pt modelId="{C97921C7-1985-48D4-B3F7-D6CCB298F50F}" type="pres">
      <dgm:prSet presAssocID="{3D61419E-B471-4293-A13C-C651E507CBA8}" presName="txSpace" presStyleCnt="0"/>
      <dgm:spPr/>
    </dgm:pt>
    <dgm:pt modelId="{A9BC6657-953F-47D4-84EF-96AAA503C782}" type="pres">
      <dgm:prSet presAssocID="{3D61419E-B471-4293-A13C-C651E507CBA8}" presName="desTx" presStyleLbl="revTx" presStyleIdx="3" presStyleCnt="4">
        <dgm:presLayoutVars/>
      </dgm:prSet>
      <dgm:spPr/>
    </dgm:pt>
  </dgm:ptLst>
  <dgm:cxnLst>
    <dgm:cxn modelId="{4A606712-AF8A-47FE-A64A-61105ED76FDA}" type="presOf" srcId="{38785512-D276-4F61-AC74-B09EDEF5A141}" destId="{ED709D6F-AA6E-4BB1-9DC7-151F6979709B}" srcOrd="0" destOrd="0" presId="urn:microsoft.com/office/officeart/2018/2/layout/IconLabelDescriptionList"/>
    <dgm:cxn modelId="{81199F20-FF0F-46BC-B41B-4F2457396BAF}" type="presOf" srcId="{A735D06C-2CCF-41B9-80B5-DDACDFFC840B}" destId="{867AEA0A-C5A7-4BEB-A7C3-80101C08A495}" srcOrd="0" destOrd="0" presId="urn:microsoft.com/office/officeart/2018/2/layout/IconLabelDescriptionList"/>
    <dgm:cxn modelId="{6EA0B730-AF9C-491E-80BD-743555E1B1D9}" type="presOf" srcId="{6B6319FA-C866-43A4-8422-6BF72FBCD380}" destId="{FDA1E985-B7B2-4031-A621-E6F4147BFEC7}" srcOrd="0" destOrd="0" presId="urn:microsoft.com/office/officeart/2018/2/layout/IconLabelDescriptionList"/>
    <dgm:cxn modelId="{761E2C3C-8DB0-4F90-8257-B11FABDC4133}" srcId="{6B6319FA-C866-43A4-8422-6BF72FBCD380}" destId="{3D61419E-B471-4293-A13C-C651E507CBA8}" srcOrd="1" destOrd="0" parTransId="{05C774E7-D008-4EAC-9452-49B8AE6BB9BF}" sibTransId="{16E34D3A-A9E9-4934-810B-F19B6226C1D9}"/>
    <dgm:cxn modelId="{6CE70166-5A83-4228-BE21-9B14AC50F890}" srcId="{3D61419E-B471-4293-A13C-C651E507CBA8}" destId="{1190C027-9F10-440D-A120-EA2DA685E0E2}" srcOrd="0" destOrd="0" parTransId="{0F3BA64A-AA30-4282-9323-F1DB844A965D}" sibTransId="{04B45C5A-5004-4808-944D-8013C0410C6C}"/>
    <dgm:cxn modelId="{6B59AB88-3347-498D-A59B-D7EC7A20F765}" srcId="{38785512-D276-4F61-AC74-B09EDEF5A141}" destId="{A735D06C-2CCF-41B9-80B5-DDACDFFC840B}" srcOrd="0" destOrd="0" parTransId="{09A3EA59-79D8-4F4D-A830-D4443211CA5F}" sibTransId="{994033F7-67B6-4378-8EF3-61C2A1569B46}"/>
    <dgm:cxn modelId="{AB4335BE-7291-4159-B87B-1D344388ACDB}" type="presOf" srcId="{3D61419E-B471-4293-A13C-C651E507CBA8}" destId="{7C192EBE-DC08-4253-8DB1-4738E9FA8210}" srcOrd="0" destOrd="0" presId="urn:microsoft.com/office/officeart/2018/2/layout/IconLabelDescriptionList"/>
    <dgm:cxn modelId="{75E5ADC6-893B-452F-8907-CEDF9CD0DDE9}" type="presOf" srcId="{1190C027-9F10-440D-A120-EA2DA685E0E2}" destId="{A9BC6657-953F-47D4-84EF-96AAA503C782}" srcOrd="0" destOrd="0" presId="urn:microsoft.com/office/officeart/2018/2/layout/IconLabelDescriptionList"/>
    <dgm:cxn modelId="{ACCC1BEC-5CF2-4DDA-9D30-75EC9A501388}" srcId="{6B6319FA-C866-43A4-8422-6BF72FBCD380}" destId="{38785512-D276-4F61-AC74-B09EDEF5A141}" srcOrd="0" destOrd="0" parTransId="{CB606B81-F8F6-4989-B860-C867A3B14BF0}" sibTransId="{31F4CABA-C8BB-4C41-9E84-4C252217634B}"/>
    <dgm:cxn modelId="{425938D1-21ED-43F9-B925-FE9F1DC6CA77}" type="presParOf" srcId="{FDA1E985-B7B2-4031-A621-E6F4147BFEC7}" destId="{A9568312-D607-4E0A-878A-4E0AE2BBA32E}" srcOrd="0" destOrd="0" presId="urn:microsoft.com/office/officeart/2018/2/layout/IconLabelDescriptionList"/>
    <dgm:cxn modelId="{60B1563F-F047-4D90-A396-C662C3514944}" type="presParOf" srcId="{A9568312-D607-4E0A-878A-4E0AE2BBA32E}" destId="{EE2AD90F-4EB3-4EC7-A3B4-581A52994030}" srcOrd="0" destOrd="0" presId="urn:microsoft.com/office/officeart/2018/2/layout/IconLabelDescriptionList"/>
    <dgm:cxn modelId="{47B88BDD-C17F-44D1-9026-88C0C27E7CA7}" type="presParOf" srcId="{A9568312-D607-4E0A-878A-4E0AE2BBA32E}" destId="{85A1439F-D247-44D2-BA9A-D95ED7CF9785}" srcOrd="1" destOrd="0" presId="urn:microsoft.com/office/officeart/2018/2/layout/IconLabelDescriptionList"/>
    <dgm:cxn modelId="{E718F09A-6171-4CD6-A785-4CCBFD47A435}" type="presParOf" srcId="{A9568312-D607-4E0A-878A-4E0AE2BBA32E}" destId="{ED709D6F-AA6E-4BB1-9DC7-151F6979709B}" srcOrd="2" destOrd="0" presId="urn:microsoft.com/office/officeart/2018/2/layout/IconLabelDescriptionList"/>
    <dgm:cxn modelId="{CA3AF9C0-83E3-4E59-B859-880B2435A59E}" type="presParOf" srcId="{A9568312-D607-4E0A-878A-4E0AE2BBA32E}" destId="{54792539-0692-4245-BC17-59468882AFBE}" srcOrd="3" destOrd="0" presId="urn:microsoft.com/office/officeart/2018/2/layout/IconLabelDescriptionList"/>
    <dgm:cxn modelId="{DC899149-347B-4ED3-A934-41854E794728}" type="presParOf" srcId="{A9568312-D607-4E0A-878A-4E0AE2BBA32E}" destId="{867AEA0A-C5A7-4BEB-A7C3-80101C08A495}" srcOrd="4" destOrd="0" presId="urn:microsoft.com/office/officeart/2018/2/layout/IconLabelDescriptionList"/>
    <dgm:cxn modelId="{903F2D2D-A7C9-4A5B-A126-2EA1793E82FA}" type="presParOf" srcId="{FDA1E985-B7B2-4031-A621-E6F4147BFEC7}" destId="{7FC6C697-FA77-4A5F-A4A6-D8D847220011}" srcOrd="1" destOrd="0" presId="urn:microsoft.com/office/officeart/2018/2/layout/IconLabelDescriptionList"/>
    <dgm:cxn modelId="{42F40D18-30F0-4657-AA75-C76866719BB4}" type="presParOf" srcId="{FDA1E985-B7B2-4031-A621-E6F4147BFEC7}" destId="{B71E9082-C1C7-462D-9C1C-D1CBF121F05C}" srcOrd="2" destOrd="0" presId="urn:microsoft.com/office/officeart/2018/2/layout/IconLabelDescriptionList"/>
    <dgm:cxn modelId="{D1C67124-9034-46C2-95DB-646FDBEAD051}" type="presParOf" srcId="{B71E9082-C1C7-462D-9C1C-D1CBF121F05C}" destId="{9195A41D-39CA-484E-94E6-60788D2BCCCC}" srcOrd="0" destOrd="0" presId="urn:microsoft.com/office/officeart/2018/2/layout/IconLabelDescriptionList"/>
    <dgm:cxn modelId="{93F27500-73E1-4EC2-B5BD-DB7611282864}" type="presParOf" srcId="{B71E9082-C1C7-462D-9C1C-D1CBF121F05C}" destId="{00D911A7-F395-4B37-A800-489CE6601C75}" srcOrd="1" destOrd="0" presId="urn:microsoft.com/office/officeart/2018/2/layout/IconLabelDescriptionList"/>
    <dgm:cxn modelId="{27DAFE5A-23AA-4765-AFD4-CE14D973EB68}" type="presParOf" srcId="{B71E9082-C1C7-462D-9C1C-D1CBF121F05C}" destId="{7C192EBE-DC08-4253-8DB1-4738E9FA8210}" srcOrd="2" destOrd="0" presId="urn:microsoft.com/office/officeart/2018/2/layout/IconLabelDescriptionList"/>
    <dgm:cxn modelId="{BC903DEF-9624-48A6-8663-DBC8B01276DB}" type="presParOf" srcId="{B71E9082-C1C7-462D-9C1C-D1CBF121F05C}" destId="{C97921C7-1985-48D4-B3F7-D6CCB298F50F}" srcOrd="3" destOrd="0" presId="urn:microsoft.com/office/officeart/2018/2/layout/IconLabelDescriptionList"/>
    <dgm:cxn modelId="{42FE0B6D-E911-42A0-85D1-352A04D6CC05}" type="presParOf" srcId="{B71E9082-C1C7-462D-9C1C-D1CBF121F05C}" destId="{A9BC6657-953F-47D4-84EF-96AAA503C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941F8-EECC-4DF7-B579-0C579F4FC7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9369E-AE6F-4D06-B16B-CAADB2919AF4}">
      <dgm:prSet/>
      <dgm:spPr/>
      <dgm:t>
        <a:bodyPr/>
        <a:lstStyle/>
        <a:p>
          <a:pPr>
            <a:defRPr b="1"/>
          </a:pPr>
          <a:r>
            <a:rPr lang="en-IN" b="1"/>
            <a:t>Nationwide SNAP Online Ordering &amp; Delivery:</a:t>
          </a:r>
          <a:endParaRPr lang="en-US"/>
        </a:p>
      </dgm:t>
    </dgm:pt>
    <dgm:pt modelId="{19C5CBEF-B0B1-4267-87B9-1F460E66FBD4}" type="parTrans" cxnId="{2B267EE4-1CBC-49B5-9A25-B78A54F71730}">
      <dgm:prSet/>
      <dgm:spPr/>
      <dgm:t>
        <a:bodyPr/>
        <a:lstStyle/>
        <a:p>
          <a:endParaRPr lang="en-US"/>
        </a:p>
      </dgm:t>
    </dgm:pt>
    <dgm:pt modelId="{10CD257C-8BBE-42B1-802B-44E0C44FA1A4}" type="sibTrans" cxnId="{2B267EE4-1CBC-49B5-9A25-B78A54F71730}">
      <dgm:prSet/>
      <dgm:spPr/>
      <dgm:t>
        <a:bodyPr/>
        <a:lstStyle/>
        <a:p>
          <a:endParaRPr lang="en-US"/>
        </a:p>
      </dgm:t>
    </dgm:pt>
    <dgm:pt modelId="{55E6F839-F9EC-45BE-874F-DB05B3E88509}">
      <dgm:prSet/>
      <dgm:spPr/>
      <dgm:t>
        <a:bodyPr/>
        <a:lstStyle/>
        <a:p>
          <a:r>
            <a:rPr lang="en-IN"/>
            <a:t>Mandate all major grocery chains accept online SNAP purchases and subsidize delivery fees for EBT users in food desert counties.</a:t>
          </a:r>
          <a:endParaRPr lang="en-US"/>
        </a:p>
      </dgm:t>
    </dgm:pt>
    <dgm:pt modelId="{44F8B3B7-AF17-4F57-880D-F81E1F2AACC8}" type="parTrans" cxnId="{2294B993-D8F9-4F64-AA51-513A33C88925}">
      <dgm:prSet/>
      <dgm:spPr/>
      <dgm:t>
        <a:bodyPr/>
        <a:lstStyle/>
        <a:p>
          <a:endParaRPr lang="en-US"/>
        </a:p>
      </dgm:t>
    </dgm:pt>
    <dgm:pt modelId="{398E91E5-A01C-41DF-876C-BECA77C2B069}" type="sibTrans" cxnId="{2294B993-D8F9-4F64-AA51-513A33C88925}">
      <dgm:prSet/>
      <dgm:spPr/>
      <dgm:t>
        <a:bodyPr/>
        <a:lstStyle/>
        <a:p>
          <a:endParaRPr lang="en-US"/>
        </a:p>
      </dgm:t>
    </dgm:pt>
    <dgm:pt modelId="{F7FBAF65-6DA4-4881-8FEA-65E003AD0904}">
      <dgm:prSet/>
      <dgm:spPr/>
      <dgm:t>
        <a:bodyPr/>
        <a:lstStyle/>
        <a:p>
          <a:pPr>
            <a:defRPr b="1"/>
          </a:pPr>
          <a:r>
            <a:rPr lang="en-IN" b="1"/>
            <a:t>Mobile EBT Kiosk Grants:</a:t>
          </a:r>
          <a:endParaRPr lang="en-US"/>
        </a:p>
      </dgm:t>
    </dgm:pt>
    <dgm:pt modelId="{5D98BF8B-4D60-47E9-90FA-BC56F80E94A8}" type="parTrans" cxnId="{F53C6FAF-19F2-4794-BCB3-2234E60959A4}">
      <dgm:prSet/>
      <dgm:spPr/>
      <dgm:t>
        <a:bodyPr/>
        <a:lstStyle/>
        <a:p>
          <a:endParaRPr lang="en-US"/>
        </a:p>
      </dgm:t>
    </dgm:pt>
    <dgm:pt modelId="{3725ADC6-4E7B-4D0B-BD26-D6C366C4CC73}" type="sibTrans" cxnId="{F53C6FAF-19F2-4794-BCB3-2234E60959A4}">
      <dgm:prSet/>
      <dgm:spPr/>
      <dgm:t>
        <a:bodyPr/>
        <a:lstStyle/>
        <a:p>
          <a:endParaRPr lang="en-US"/>
        </a:p>
      </dgm:t>
    </dgm:pt>
    <dgm:pt modelId="{5C7E0F5B-DC57-4387-A2C9-5404F2D87302}">
      <dgm:prSet/>
      <dgm:spPr/>
      <dgm:t>
        <a:bodyPr/>
        <a:lstStyle/>
        <a:p>
          <a:r>
            <a:rPr lang="en-IN"/>
            <a:t>Deploy portable EBT terminals (e.g. at farm stands, pop-ups) throughout rural food deserts to broaden point-of-sale options.</a:t>
          </a:r>
          <a:endParaRPr lang="en-US"/>
        </a:p>
      </dgm:t>
    </dgm:pt>
    <dgm:pt modelId="{D3280424-26A5-4B58-A60C-DED71A4220C2}" type="parTrans" cxnId="{059A374F-0E04-47FB-9BD0-4E30A6E8948D}">
      <dgm:prSet/>
      <dgm:spPr/>
      <dgm:t>
        <a:bodyPr/>
        <a:lstStyle/>
        <a:p>
          <a:endParaRPr lang="en-US"/>
        </a:p>
      </dgm:t>
    </dgm:pt>
    <dgm:pt modelId="{F3D45D1C-E1E1-4A97-B073-EA877D1532FB}" type="sibTrans" cxnId="{059A374F-0E04-47FB-9BD0-4E30A6E8948D}">
      <dgm:prSet/>
      <dgm:spPr/>
      <dgm:t>
        <a:bodyPr/>
        <a:lstStyle/>
        <a:p>
          <a:endParaRPr lang="en-US"/>
        </a:p>
      </dgm:t>
    </dgm:pt>
    <dgm:pt modelId="{5A34E8F2-AF79-4749-9967-C7D3185433A0}" type="pres">
      <dgm:prSet presAssocID="{0F1941F8-EECC-4DF7-B579-0C579F4FC79E}" presName="root" presStyleCnt="0">
        <dgm:presLayoutVars>
          <dgm:dir/>
          <dgm:resizeHandles val="exact"/>
        </dgm:presLayoutVars>
      </dgm:prSet>
      <dgm:spPr/>
    </dgm:pt>
    <dgm:pt modelId="{25B104C0-E064-4621-91F2-6E60E2628884}" type="pres">
      <dgm:prSet presAssocID="{2B99369E-AE6F-4D06-B16B-CAADB2919AF4}" presName="compNode" presStyleCnt="0"/>
      <dgm:spPr/>
    </dgm:pt>
    <dgm:pt modelId="{7793CD87-EB4A-428F-B25A-461B3752ADDB}" type="pres">
      <dgm:prSet presAssocID="{2B99369E-AE6F-4D06-B16B-CAADB2919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AFFA688-53E2-47F2-92E2-F8773D2444FD}" type="pres">
      <dgm:prSet presAssocID="{2B99369E-AE6F-4D06-B16B-CAADB2919AF4}" presName="iconSpace" presStyleCnt="0"/>
      <dgm:spPr/>
    </dgm:pt>
    <dgm:pt modelId="{FC9B313C-7D1E-4B61-94F5-BB09BA3F2AA9}" type="pres">
      <dgm:prSet presAssocID="{2B99369E-AE6F-4D06-B16B-CAADB2919AF4}" presName="parTx" presStyleLbl="revTx" presStyleIdx="0" presStyleCnt="4">
        <dgm:presLayoutVars>
          <dgm:chMax val="0"/>
          <dgm:chPref val="0"/>
        </dgm:presLayoutVars>
      </dgm:prSet>
      <dgm:spPr/>
    </dgm:pt>
    <dgm:pt modelId="{716251F6-96D5-40C0-BB71-C872BB65C929}" type="pres">
      <dgm:prSet presAssocID="{2B99369E-AE6F-4D06-B16B-CAADB2919AF4}" presName="txSpace" presStyleCnt="0"/>
      <dgm:spPr/>
    </dgm:pt>
    <dgm:pt modelId="{9FC14873-E6A8-4977-AC5B-6B737371FE65}" type="pres">
      <dgm:prSet presAssocID="{2B99369E-AE6F-4D06-B16B-CAADB2919AF4}" presName="desTx" presStyleLbl="revTx" presStyleIdx="1" presStyleCnt="4">
        <dgm:presLayoutVars/>
      </dgm:prSet>
      <dgm:spPr/>
    </dgm:pt>
    <dgm:pt modelId="{4F4C7907-A139-4077-8E62-4E1AA84B1547}" type="pres">
      <dgm:prSet presAssocID="{10CD257C-8BBE-42B1-802B-44E0C44FA1A4}" presName="sibTrans" presStyleCnt="0"/>
      <dgm:spPr/>
    </dgm:pt>
    <dgm:pt modelId="{7C54AAE2-2126-4609-BF66-AE2CB40B38C8}" type="pres">
      <dgm:prSet presAssocID="{F7FBAF65-6DA4-4881-8FEA-65E003AD0904}" presName="compNode" presStyleCnt="0"/>
      <dgm:spPr/>
    </dgm:pt>
    <dgm:pt modelId="{F2DEBE2C-84F3-41FF-813A-C0B0DFAA239F}" type="pres">
      <dgm:prSet presAssocID="{F7FBAF65-6DA4-4881-8FEA-65E003AD09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560EF21-7B1F-454A-8F20-900127BF05D8}" type="pres">
      <dgm:prSet presAssocID="{F7FBAF65-6DA4-4881-8FEA-65E003AD0904}" presName="iconSpace" presStyleCnt="0"/>
      <dgm:spPr/>
    </dgm:pt>
    <dgm:pt modelId="{0B3E4C2D-E583-4BD5-8D18-067BB1030790}" type="pres">
      <dgm:prSet presAssocID="{F7FBAF65-6DA4-4881-8FEA-65E003AD0904}" presName="parTx" presStyleLbl="revTx" presStyleIdx="2" presStyleCnt="4">
        <dgm:presLayoutVars>
          <dgm:chMax val="0"/>
          <dgm:chPref val="0"/>
        </dgm:presLayoutVars>
      </dgm:prSet>
      <dgm:spPr/>
    </dgm:pt>
    <dgm:pt modelId="{2782AECA-24E6-4991-9F06-70B12A0212BF}" type="pres">
      <dgm:prSet presAssocID="{F7FBAF65-6DA4-4881-8FEA-65E003AD0904}" presName="txSpace" presStyleCnt="0"/>
      <dgm:spPr/>
    </dgm:pt>
    <dgm:pt modelId="{FF931116-9721-4744-A30B-5C102FD31364}" type="pres">
      <dgm:prSet presAssocID="{F7FBAF65-6DA4-4881-8FEA-65E003AD0904}" presName="desTx" presStyleLbl="revTx" presStyleIdx="3" presStyleCnt="4">
        <dgm:presLayoutVars/>
      </dgm:prSet>
      <dgm:spPr/>
    </dgm:pt>
  </dgm:ptLst>
  <dgm:cxnLst>
    <dgm:cxn modelId="{704B341F-D4EA-43DC-96D2-4000E49365FA}" type="presOf" srcId="{0F1941F8-EECC-4DF7-B579-0C579F4FC79E}" destId="{5A34E8F2-AF79-4749-9967-C7D3185433A0}" srcOrd="0" destOrd="0" presId="urn:microsoft.com/office/officeart/2018/2/layout/IconLabelDescriptionList"/>
    <dgm:cxn modelId="{059A374F-0E04-47FB-9BD0-4E30A6E8948D}" srcId="{F7FBAF65-6DA4-4881-8FEA-65E003AD0904}" destId="{5C7E0F5B-DC57-4387-A2C9-5404F2D87302}" srcOrd="0" destOrd="0" parTransId="{D3280424-26A5-4B58-A60C-DED71A4220C2}" sibTransId="{F3D45D1C-E1E1-4A97-B073-EA877D1532FB}"/>
    <dgm:cxn modelId="{F2330054-2141-450B-8A19-CDED8BD4891B}" type="presOf" srcId="{5C7E0F5B-DC57-4387-A2C9-5404F2D87302}" destId="{FF931116-9721-4744-A30B-5C102FD31364}" srcOrd="0" destOrd="0" presId="urn:microsoft.com/office/officeart/2018/2/layout/IconLabelDescriptionList"/>
    <dgm:cxn modelId="{DB57B975-A314-4FBB-B66A-36C3D588F198}" type="presOf" srcId="{55E6F839-F9EC-45BE-874F-DB05B3E88509}" destId="{9FC14873-E6A8-4977-AC5B-6B737371FE65}" srcOrd="0" destOrd="0" presId="urn:microsoft.com/office/officeart/2018/2/layout/IconLabelDescriptionList"/>
    <dgm:cxn modelId="{6BBEBE5A-BEB0-428F-B3E1-BF5C1513597A}" type="presOf" srcId="{2B99369E-AE6F-4D06-B16B-CAADB2919AF4}" destId="{FC9B313C-7D1E-4B61-94F5-BB09BA3F2AA9}" srcOrd="0" destOrd="0" presId="urn:microsoft.com/office/officeart/2018/2/layout/IconLabelDescriptionList"/>
    <dgm:cxn modelId="{DAAD5B82-1088-445C-9ED5-47B4329E2DD2}" type="presOf" srcId="{F7FBAF65-6DA4-4881-8FEA-65E003AD0904}" destId="{0B3E4C2D-E583-4BD5-8D18-067BB1030790}" srcOrd="0" destOrd="0" presId="urn:microsoft.com/office/officeart/2018/2/layout/IconLabelDescriptionList"/>
    <dgm:cxn modelId="{2294B993-D8F9-4F64-AA51-513A33C88925}" srcId="{2B99369E-AE6F-4D06-B16B-CAADB2919AF4}" destId="{55E6F839-F9EC-45BE-874F-DB05B3E88509}" srcOrd="0" destOrd="0" parTransId="{44F8B3B7-AF17-4F57-880D-F81E1F2AACC8}" sibTransId="{398E91E5-A01C-41DF-876C-BECA77C2B069}"/>
    <dgm:cxn modelId="{F53C6FAF-19F2-4794-BCB3-2234E60959A4}" srcId="{0F1941F8-EECC-4DF7-B579-0C579F4FC79E}" destId="{F7FBAF65-6DA4-4881-8FEA-65E003AD0904}" srcOrd="1" destOrd="0" parTransId="{5D98BF8B-4D60-47E9-90FA-BC56F80E94A8}" sibTransId="{3725ADC6-4E7B-4D0B-BD26-D6C366C4CC73}"/>
    <dgm:cxn modelId="{2B267EE4-1CBC-49B5-9A25-B78A54F71730}" srcId="{0F1941F8-EECC-4DF7-B579-0C579F4FC79E}" destId="{2B99369E-AE6F-4D06-B16B-CAADB2919AF4}" srcOrd="0" destOrd="0" parTransId="{19C5CBEF-B0B1-4267-87B9-1F460E66FBD4}" sibTransId="{10CD257C-8BBE-42B1-802B-44E0C44FA1A4}"/>
    <dgm:cxn modelId="{E8ADBDA3-6AE9-4FD6-8FC7-E27FB99EE682}" type="presParOf" srcId="{5A34E8F2-AF79-4749-9967-C7D3185433A0}" destId="{25B104C0-E064-4621-91F2-6E60E2628884}" srcOrd="0" destOrd="0" presId="urn:microsoft.com/office/officeart/2018/2/layout/IconLabelDescriptionList"/>
    <dgm:cxn modelId="{EAA93318-C389-4A20-BA7E-EB50440A49E4}" type="presParOf" srcId="{25B104C0-E064-4621-91F2-6E60E2628884}" destId="{7793CD87-EB4A-428F-B25A-461B3752ADDB}" srcOrd="0" destOrd="0" presId="urn:microsoft.com/office/officeart/2018/2/layout/IconLabelDescriptionList"/>
    <dgm:cxn modelId="{FFE74C77-A60B-4829-9D18-31114B231252}" type="presParOf" srcId="{25B104C0-E064-4621-91F2-6E60E2628884}" destId="{4AFFA688-53E2-47F2-92E2-F8773D2444FD}" srcOrd="1" destOrd="0" presId="urn:microsoft.com/office/officeart/2018/2/layout/IconLabelDescriptionList"/>
    <dgm:cxn modelId="{5A1F81CF-F141-4433-B0D7-9656E2FBA385}" type="presParOf" srcId="{25B104C0-E064-4621-91F2-6E60E2628884}" destId="{FC9B313C-7D1E-4B61-94F5-BB09BA3F2AA9}" srcOrd="2" destOrd="0" presId="urn:microsoft.com/office/officeart/2018/2/layout/IconLabelDescriptionList"/>
    <dgm:cxn modelId="{758FD1C3-D053-4BD6-9EB0-D8AAFA746AD5}" type="presParOf" srcId="{25B104C0-E064-4621-91F2-6E60E2628884}" destId="{716251F6-96D5-40C0-BB71-C872BB65C929}" srcOrd="3" destOrd="0" presId="urn:microsoft.com/office/officeart/2018/2/layout/IconLabelDescriptionList"/>
    <dgm:cxn modelId="{C1473AC4-FDF5-4FED-A81C-71144B331E89}" type="presParOf" srcId="{25B104C0-E064-4621-91F2-6E60E2628884}" destId="{9FC14873-E6A8-4977-AC5B-6B737371FE65}" srcOrd="4" destOrd="0" presId="urn:microsoft.com/office/officeart/2018/2/layout/IconLabelDescriptionList"/>
    <dgm:cxn modelId="{506D6974-844B-4A93-ABD3-FE55B171C724}" type="presParOf" srcId="{5A34E8F2-AF79-4749-9967-C7D3185433A0}" destId="{4F4C7907-A139-4077-8E62-4E1AA84B1547}" srcOrd="1" destOrd="0" presId="urn:microsoft.com/office/officeart/2018/2/layout/IconLabelDescriptionList"/>
    <dgm:cxn modelId="{5E74C7E7-32BB-414C-A590-5FB4353191B4}" type="presParOf" srcId="{5A34E8F2-AF79-4749-9967-C7D3185433A0}" destId="{7C54AAE2-2126-4609-BF66-AE2CB40B38C8}" srcOrd="2" destOrd="0" presId="urn:microsoft.com/office/officeart/2018/2/layout/IconLabelDescriptionList"/>
    <dgm:cxn modelId="{789093BB-63F4-4C0F-97BE-643B636289D6}" type="presParOf" srcId="{7C54AAE2-2126-4609-BF66-AE2CB40B38C8}" destId="{F2DEBE2C-84F3-41FF-813A-C0B0DFAA239F}" srcOrd="0" destOrd="0" presId="urn:microsoft.com/office/officeart/2018/2/layout/IconLabelDescriptionList"/>
    <dgm:cxn modelId="{C4174FD2-7A77-4A69-9DFE-4315790F509F}" type="presParOf" srcId="{7C54AAE2-2126-4609-BF66-AE2CB40B38C8}" destId="{E560EF21-7B1F-454A-8F20-900127BF05D8}" srcOrd="1" destOrd="0" presId="urn:microsoft.com/office/officeart/2018/2/layout/IconLabelDescriptionList"/>
    <dgm:cxn modelId="{FC22C391-0D3F-4D9A-A6CC-4C3F043CF199}" type="presParOf" srcId="{7C54AAE2-2126-4609-BF66-AE2CB40B38C8}" destId="{0B3E4C2D-E583-4BD5-8D18-067BB1030790}" srcOrd="2" destOrd="0" presId="urn:microsoft.com/office/officeart/2018/2/layout/IconLabelDescriptionList"/>
    <dgm:cxn modelId="{4AD150BD-541A-4013-915E-1FFF2336BD51}" type="presParOf" srcId="{7C54AAE2-2126-4609-BF66-AE2CB40B38C8}" destId="{2782AECA-24E6-4991-9F06-70B12A0212BF}" srcOrd="3" destOrd="0" presId="urn:microsoft.com/office/officeart/2018/2/layout/IconLabelDescriptionList"/>
    <dgm:cxn modelId="{6DCE7CC8-A30A-4E74-A8F6-2E3338494697}" type="presParOf" srcId="{7C54AAE2-2126-4609-BF66-AE2CB40B38C8}" destId="{FF931116-9721-4744-A30B-5C102FD313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30FCB-91AB-4605-BEF8-B7D15754C8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697B04-7E7C-4F98-AFEC-F44FF37677DD}">
      <dgm:prSet/>
      <dgm:spPr/>
      <dgm:t>
        <a:bodyPr/>
        <a:lstStyle/>
        <a:p>
          <a:r>
            <a:rPr lang="en-IN" b="1" i="0" dirty="0"/>
            <a:t>Food deserts are more prevalent in southern U.S.</a:t>
          </a:r>
          <a:endParaRPr lang="en-US" dirty="0"/>
        </a:p>
      </dgm:t>
    </dgm:pt>
    <dgm:pt modelId="{833BE216-A562-45F0-BDC6-F90ED3152A27}" type="parTrans" cxnId="{5F3C0DB3-551A-41A3-A777-267EA614F608}">
      <dgm:prSet/>
      <dgm:spPr/>
      <dgm:t>
        <a:bodyPr/>
        <a:lstStyle/>
        <a:p>
          <a:endParaRPr lang="en-US"/>
        </a:p>
      </dgm:t>
    </dgm:pt>
    <dgm:pt modelId="{9FA0D8C9-2550-4462-9B34-4953316DBB5E}" type="sibTrans" cxnId="{5F3C0DB3-551A-41A3-A777-267EA614F6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5F634D-CA78-4522-9001-B5A9CD7CAB70}">
      <dgm:prSet/>
      <dgm:spPr/>
      <dgm:t>
        <a:bodyPr/>
        <a:lstStyle/>
        <a:p>
          <a:pPr rtl="0"/>
          <a:r>
            <a:rPr lang="en-IN" b="1" i="0" dirty="0"/>
            <a:t>Strong correlation found between vehicle unavailability</a:t>
          </a:r>
          <a:r>
            <a:rPr lang="en-IN" b="1" i="0" dirty="0">
              <a:latin typeface="Calibri"/>
            </a:rPr>
            <a:t> and low income with </a:t>
          </a:r>
          <a:r>
            <a:rPr lang="en-IN" b="1" i="0" dirty="0"/>
            <a:t>food access</a:t>
          </a:r>
          <a:endParaRPr lang="en-US" dirty="0"/>
        </a:p>
      </dgm:t>
    </dgm:pt>
    <dgm:pt modelId="{27491AD5-C8D3-4CC9-9536-4F667795EFE7}" type="parTrans" cxnId="{2B16A4A4-B080-407D-9853-9CCFDACCB2CB}">
      <dgm:prSet/>
      <dgm:spPr/>
      <dgm:t>
        <a:bodyPr/>
        <a:lstStyle/>
        <a:p>
          <a:endParaRPr lang="en-US"/>
        </a:p>
      </dgm:t>
    </dgm:pt>
    <dgm:pt modelId="{CA9076FD-DAFB-4D1D-B433-8C4171F4DD4C}" type="sibTrans" cxnId="{2B16A4A4-B080-407D-9853-9CCFDACCB2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659531-6AE7-4DFB-860C-9920B466862F}">
      <dgm:prSet/>
      <dgm:spPr/>
      <dgm:t>
        <a:bodyPr/>
        <a:lstStyle/>
        <a:p>
          <a:r>
            <a:rPr lang="en-IN" b="1" i="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b="1" i="0" dirty="0">
              <a:solidFill>
                <a:srgbClr val="000000"/>
              </a:solidFill>
            </a:rPr>
            <a:t>and </a:t>
          </a:r>
          <a:r>
            <a:rPr lang="en-IN" b="1" i="0" dirty="0">
              <a:solidFill>
                <a:srgbClr val="000000"/>
              </a:solidFill>
              <a:latin typeface="Calibri"/>
            </a:rPr>
            <a:t>health outcomes</a:t>
          </a:r>
          <a:endParaRPr lang="en-US" b="0" i="0" dirty="0">
            <a:latin typeface="Calibri"/>
          </a:endParaRPr>
        </a:p>
      </dgm:t>
    </dgm:pt>
    <dgm:pt modelId="{DF222C8C-61FE-437E-B40C-40E34713514C}" type="parTrans" cxnId="{9D1985C8-4E93-4F30-9916-32AC27268F05}">
      <dgm:prSet/>
      <dgm:spPr/>
      <dgm:t>
        <a:bodyPr/>
        <a:lstStyle/>
        <a:p>
          <a:endParaRPr lang="en-US"/>
        </a:p>
      </dgm:t>
    </dgm:pt>
    <dgm:pt modelId="{047C26AF-441B-4B5C-AEC2-FE01E9C1DCF4}" type="sibTrans" cxnId="{9D1985C8-4E93-4F30-9916-32AC27268F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5D375E-BAEF-4455-9FC4-8B206B8C92E6}" type="pres">
      <dgm:prSet presAssocID="{B9330FCB-91AB-4605-BEF8-B7D15754C8C2}" presName="Name0" presStyleCnt="0">
        <dgm:presLayoutVars>
          <dgm:animLvl val="lvl"/>
          <dgm:resizeHandles val="exact"/>
        </dgm:presLayoutVars>
      </dgm:prSet>
      <dgm:spPr/>
    </dgm:pt>
    <dgm:pt modelId="{053221C9-174B-4724-9C82-40CCDB28EADE}" type="pres">
      <dgm:prSet presAssocID="{08697B04-7E7C-4F98-AFEC-F44FF37677DD}" presName="compositeNode" presStyleCnt="0">
        <dgm:presLayoutVars>
          <dgm:bulletEnabled val="1"/>
        </dgm:presLayoutVars>
      </dgm:prSet>
      <dgm:spPr/>
    </dgm:pt>
    <dgm:pt modelId="{4E46DDB6-0B23-400E-BBDB-78027CF84049}" type="pres">
      <dgm:prSet presAssocID="{08697B04-7E7C-4F98-AFEC-F44FF37677DD}" presName="bgRect" presStyleLbl="bgAccFollowNode1" presStyleIdx="0" presStyleCnt="3"/>
      <dgm:spPr/>
    </dgm:pt>
    <dgm:pt modelId="{12D1373A-F038-4F1B-A732-8FB945506A74}" type="pres">
      <dgm:prSet presAssocID="{9FA0D8C9-2550-4462-9B34-4953316DBB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4A502-1236-4635-856F-3121D4C3741E}" type="pres">
      <dgm:prSet presAssocID="{08697B04-7E7C-4F98-AFEC-F44FF37677DD}" presName="bottomLine" presStyleLbl="alignNode1" presStyleIdx="1" presStyleCnt="6">
        <dgm:presLayoutVars/>
      </dgm:prSet>
      <dgm:spPr/>
    </dgm:pt>
    <dgm:pt modelId="{13B11598-7C9A-49CA-B8CE-756C31601327}" type="pres">
      <dgm:prSet presAssocID="{08697B04-7E7C-4F98-AFEC-F44FF37677DD}" presName="nodeText" presStyleLbl="bgAccFollowNode1" presStyleIdx="0" presStyleCnt="3">
        <dgm:presLayoutVars>
          <dgm:bulletEnabled val="1"/>
        </dgm:presLayoutVars>
      </dgm:prSet>
      <dgm:spPr/>
    </dgm:pt>
    <dgm:pt modelId="{0243D1C9-5E1D-435B-A101-A401B95FE50D}" type="pres">
      <dgm:prSet presAssocID="{9FA0D8C9-2550-4462-9B34-4953316DBB5E}" presName="sibTrans" presStyleCnt="0"/>
      <dgm:spPr/>
    </dgm:pt>
    <dgm:pt modelId="{7DFEEBE9-46DD-4CA3-A22C-C7880955DD8E}" type="pres">
      <dgm:prSet presAssocID="{B15F634D-CA78-4522-9001-B5A9CD7CAB70}" presName="compositeNode" presStyleCnt="0">
        <dgm:presLayoutVars>
          <dgm:bulletEnabled val="1"/>
        </dgm:presLayoutVars>
      </dgm:prSet>
      <dgm:spPr/>
    </dgm:pt>
    <dgm:pt modelId="{413F0F2E-DE5A-48D2-9A43-601E76DF1F47}" type="pres">
      <dgm:prSet presAssocID="{B15F634D-CA78-4522-9001-B5A9CD7CAB70}" presName="bgRect" presStyleLbl="bgAccFollowNode1" presStyleIdx="1" presStyleCnt="3"/>
      <dgm:spPr/>
    </dgm:pt>
    <dgm:pt modelId="{C1D286BE-7BA7-4B8D-BD45-AA34DECB6D48}" type="pres">
      <dgm:prSet presAssocID="{CA9076FD-DAFB-4D1D-B433-8C4171F4D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4CFE61-3DDF-423E-827F-8B76FDE62545}" type="pres">
      <dgm:prSet presAssocID="{B15F634D-CA78-4522-9001-B5A9CD7CAB70}" presName="bottomLine" presStyleLbl="alignNode1" presStyleIdx="3" presStyleCnt="6">
        <dgm:presLayoutVars/>
      </dgm:prSet>
      <dgm:spPr/>
    </dgm:pt>
    <dgm:pt modelId="{62A1BADA-3E19-4B89-8A5B-2EE5F259C9F6}" type="pres">
      <dgm:prSet presAssocID="{B15F634D-CA78-4522-9001-B5A9CD7CAB70}" presName="nodeText" presStyleLbl="bgAccFollowNode1" presStyleIdx="1" presStyleCnt="3">
        <dgm:presLayoutVars>
          <dgm:bulletEnabled val="1"/>
        </dgm:presLayoutVars>
      </dgm:prSet>
      <dgm:spPr/>
    </dgm:pt>
    <dgm:pt modelId="{F4B73225-66B3-489A-8CF2-B9438E2DC8D3}" type="pres">
      <dgm:prSet presAssocID="{CA9076FD-DAFB-4D1D-B433-8C4171F4DD4C}" presName="sibTrans" presStyleCnt="0"/>
      <dgm:spPr/>
    </dgm:pt>
    <dgm:pt modelId="{9F6917CB-052D-44A7-8F10-10D8AD7654BA}" type="pres">
      <dgm:prSet presAssocID="{03659531-6AE7-4DFB-860C-9920B466862F}" presName="compositeNode" presStyleCnt="0">
        <dgm:presLayoutVars>
          <dgm:bulletEnabled val="1"/>
        </dgm:presLayoutVars>
      </dgm:prSet>
      <dgm:spPr/>
    </dgm:pt>
    <dgm:pt modelId="{2600937D-275E-4023-981D-55F67E2ED09F}" type="pres">
      <dgm:prSet presAssocID="{03659531-6AE7-4DFB-860C-9920B466862F}" presName="bgRect" presStyleLbl="bgAccFollowNode1" presStyleIdx="2" presStyleCnt="3"/>
      <dgm:spPr/>
    </dgm:pt>
    <dgm:pt modelId="{B6A60AC5-26E9-43F5-B862-90EC3BEC1C66}" type="pres">
      <dgm:prSet presAssocID="{047C26AF-441B-4B5C-AEC2-FE01E9C1DCF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918EA8-3AB6-4E0F-A46B-534AA7CEA4D0}" type="pres">
      <dgm:prSet presAssocID="{03659531-6AE7-4DFB-860C-9920B466862F}" presName="bottomLine" presStyleLbl="alignNode1" presStyleIdx="5" presStyleCnt="6">
        <dgm:presLayoutVars/>
      </dgm:prSet>
      <dgm:spPr/>
    </dgm:pt>
    <dgm:pt modelId="{9B6F4E22-3BF3-413A-949B-69EAF4B28511}" type="pres">
      <dgm:prSet presAssocID="{03659531-6AE7-4DFB-860C-9920B46686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3CCC139-0204-4A6F-BCA3-2575B0B8E95D}" type="presOf" srcId="{047C26AF-441B-4B5C-AEC2-FE01E9C1DCF4}" destId="{B6A60AC5-26E9-43F5-B862-90EC3BEC1C66}" srcOrd="0" destOrd="0" presId="urn:microsoft.com/office/officeart/2016/7/layout/BasicLinearProcessNumbered"/>
    <dgm:cxn modelId="{AFF80D6B-56F9-4DF2-A53E-68C58C81CF1D}" type="presOf" srcId="{CA9076FD-DAFB-4D1D-B433-8C4171F4DD4C}" destId="{C1D286BE-7BA7-4B8D-BD45-AA34DECB6D48}" srcOrd="0" destOrd="0" presId="urn:microsoft.com/office/officeart/2016/7/layout/BasicLinearProcessNumbered"/>
    <dgm:cxn modelId="{99DC0490-C7D6-42A0-93D4-F790965864C0}" type="presOf" srcId="{B15F634D-CA78-4522-9001-B5A9CD7CAB70}" destId="{62A1BADA-3E19-4B89-8A5B-2EE5F259C9F6}" srcOrd="1" destOrd="0" presId="urn:microsoft.com/office/officeart/2016/7/layout/BasicLinearProcessNumbered"/>
    <dgm:cxn modelId="{297E7992-B80A-4716-9919-4D016836C1D2}" type="presOf" srcId="{08697B04-7E7C-4F98-AFEC-F44FF37677DD}" destId="{4E46DDB6-0B23-400E-BBDB-78027CF84049}" srcOrd="0" destOrd="0" presId="urn:microsoft.com/office/officeart/2016/7/layout/BasicLinearProcessNumbered"/>
    <dgm:cxn modelId="{DE38B395-7285-42EF-8C32-A3D28C5959FE}" type="presOf" srcId="{03659531-6AE7-4DFB-860C-9920B466862F}" destId="{9B6F4E22-3BF3-413A-949B-69EAF4B28511}" srcOrd="1" destOrd="0" presId="urn:microsoft.com/office/officeart/2016/7/layout/BasicLinearProcessNumbered"/>
    <dgm:cxn modelId="{2FC2B69C-B1EE-4C7A-A607-901EBFF138AF}" type="presOf" srcId="{B15F634D-CA78-4522-9001-B5A9CD7CAB70}" destId="{413F0F2E-DE5A-48D2-9A43-601E76DF1F47}" srcOrd="0" destOrd="0" presId="urn:microsoft.com/office/officeart/2016/7/layout/BasicLinearProcessNumbered"/>
    <dgm:cxn modelId="{2B16A4A4-B080-407D-9853-9CCFDACCB2CB}" srcId="{B9330FCB-91AB-4605-BEF8-B7D15754C8C2}" destId="{B15F634D-CA78-4522-9001-B5A9CD7CAB70}" srcOrd="1" destOrd="0" parTransId="{27491AD5-C8D3-4CC9-9536-4F667795EFE7}" sibTransId="{CA9076FD-DAFB-4D1D-B433-8C4171F4DD4C}"/>
    <dgm:cxn modelId="{29922CA6-56C9-4EDB-B76B-AD439C16EDA6}" type="presOf" srcId="{9FA0D8C9-2550-4462-9B34-4953316DBB5E}" destId="{12D1373A-F038-4F1B-A732-8FB945506A74}" srcOrd="0" destOrd="0" presId="urn:microsoft.com/office/officeart/2016/7/layout/BasicLinearProcessNumbered"/>
    <dgm:cxn modelId="{5F3C0DB3-551A-41A3-A777-267EA614F608}" srcId="{B9330FCB-91AB-4605-BEF8-B7D15754C8C2}" destId="{08697B04-7E7C-4F98-AFEC-F44FF37677DD}" srcOrd="0" destOrd="0" parTransId="{833BE216-A562-45F0-BDC6-F90ED3152A27}" sibTransId="{9FA0D8C9-2550-4462-9B34-4953316DBB5E}"/>
    <dgm:cxn modelId="{61168EC7-C8BE-49BE-8C65-9DE9D5EA2477}" type="presOf" srcId="{03659531-6AE7-4DFB-860C-9920B466862F}" destId="{2600937D-275E-4023-981D-55F67E2ED09F}" srcOrd="0" destOrd="0" presId="urn:microsoft.com/office/officeart/2016/7/layout/BasicLinearProcessNumbered"/>
    <dgm:cxn modelId="{9D1985C8-4E93-4F30-9916-32AC27268F05}" srcId="{B9330FCB-91AB-4605-BEF8-B7D15754C8C2}" destId="{03659531-6AE7-4DFB-860C-9920B466862F}" srcOrd="2" destOrd="0" parTransId="{DF222C8C-61FE-437E-B40C-40E34713514C}" sibTransId="{047C26AF-441B-4B5C-AEC2-FE01E9C1DCF4}"/>
    <dgm:cxn modelId="{D28454D1-318D-44D2-8262-C0E9A2C7A273}" type="presOf" srcId="{B9330FCB-91AB-4605-BEF8-B7D15754C8C2}" destId="{8B5D375E-BAEF-4455-9FC4-8B206B8C92E6}" srcOrd="0" destOrd="0" presId="urn:microsoft.com/office/officeart/2016/7/layout/BasicLinearProcessNumbered"/>
    <dgm:cxn modelId="{1FFA72D9-BB77-4D33-95C7-679DADEECF44}" type="presOf" srcId="{08697B04-7E7C-4F98-AFEC-F44FF37677DD}" destId="{13B11598-7C9A-49CA-B8CE-756C31601327}" srcOrd="1" destOrd="0" presId="urn:microsoft.com/office/officeart/2016/7/layout/BasicLinearProcessNumbered"/>
    <dgm:cxn modelId="{C77989A7-2238-4C7E-96E6-A884FA736E81}" type="presParOf" srcId="{8B5D375E-BAEF-4455-9FC4-8B206B8C92E6}" destId="{053221C9-174B-4724-9C82-40CCDB28EADE}" srcOrd="0" destOrd="0" presId="urn:microsoft.com/office/officeart/2016/7/layout/BasicLinearProcessNumbered"/>
    <dgm:cxn modelId="{E889AC36-ED31-45C7-941E-316056F453E9}" type="presParOf" srcId="{053221C9-174B-4724-9C82-40CCDB28EADE}" destId="{4E46DDB6-0B23-400E-BBDB-78027CF84049}" srcOrd="0" destOrd="0" presId="urn:microsoft.com/office/officeart/2016/7/layout/BasicLinearProcessNumbered"/>
    <dgm:cxn modelId="{637A72C6-E95D-45B6-A0DD-98983B02604A}" type="presParOf" srcId="{053221C9-174B-4724-9C82-40CCDB28EADE}" destId="{12D1373A-F038-4F1B-A732-8FB945506A74}" srcOrd="1" destOrd="0" presId="urn:microsoft.com/office/officeart/2016/7/layout/BasicLinearProcessNumbered"/>
    <dgm:cxn modelId="{980539CF-4855-4E54-80E1-4767D86AF943}" type="presParOf" srcId="{053221C9-174B-4724-9C82-40CCDB28EADE}" destId="{A784A502-1236-4635-856F-3121D4C3741E}" srcOrd="2" destOrd="0" presId="urn:microsoft.com/office/officeart/2016/7/layout/BasicLinearProcessNumbered"/>
    <dgm:cxn modelId="{187303B7-51D4-44E4-8512-7DBCE82D0535}" type="presParOf" srcId="{053221C9-174B-4724-9C82-40CCDB28EADE}" destId="{13B11598-7C9A-49CA-B8CE-756C31601327}" srcOrd="3" destOrd="0" presId="urn:microsoft.com/office/officeart/2016/7/layout/BasicLinearProcessNumbered"/>
    <dgm:cxn modelId="{D0226B5B-A29C-4C51-9D62-3D7B1A300DF3}" type="presParOf" srcId="{8B5D375E-BAEF-4455-9FC4-8B206B8C92E6}" destId="{0243D1C9-5E1D-435B-A101-A401B95FE50D}" srcOrd="1" destOrd="0" presId="urn:microsoft.com/office/officeart/2016/7/layout/BasicLinearProcessNumbered"/>
    <dgm:cxn modelId="{D5753975-89B9-4BB6-848A-BE7DA9EE9B9A}" type="presParOf" srcId="{8B5D375E-BAEF-4455-9FC4-8B206B8C92E6}" destId="{7DFEEBE9-46DD-4CA3-A22C-C7880955DD8E}" srcOrd="2" destOrd="0" presId="urn:microsoft.com/office/officeart/2016/7/layout/BasicLinearProcessNumbered"/>
    <dgm:cxn modelId="{E02AED65-6735-4F7D-9B63-8C56FB8EFD57}" type="presParOf" srcId="{7DFEEBE9-46DD-4CA3-A22C-C7880955DD8E}" destId="{413F0F2E-DE5A-48D2-9A43-601E76DF1F47}" srcOrd="0" destOrd="0" presId="urn:microsoft.com/office/officeart/2016/7/layout/BasicLinearProcessNumbered"/>
    <dgm:cxn modelId="{7649AA89-705D-419C-80D1-F99C9C6B7DEA}" type="presParOf" srcId="{7DFEEBE9-46DD-4CA3-A22C-C7880955DD8E}" destId="{C1D286BE-7BA7-4B8D-BD45-AA34DECB6D48}" srcOrd="1" destOrd="0" presId="urn:microsoft.com/office/officeart/2016/7/layout/BasicLinearProcessNumbered"/>
    <dgm:cxn modelId="{4B113798-8369-4F23-8A79-F6F6E4FF5848}" type="presParOf" srcId="{7DFEEBE9-46DD-4CA3-A22C-C7880955DD8E}" destId="{994CFE61-3DDF-423E-827F-8B76FDE62545}" srcOrd="2" destOrd="0" presId="urn:microsoft.com/office/officeart/2016/7/layout/BasicLinearProcessNumbered"/>
    <dgm:cxn modelId="{ADAC43F5-9B00-4795-B46C-86A36BA5BA8B}" type="presParOf" srcId="{7DFEEBE9-46DD-4CA3-A22C-C7880955DD8E}" destId="{62A1BADA-3E19-4B89-8A5B-2EE5F259C9F6}" srcOrd="3" destOrd="0" presId="urn:microsoft.com/office/officeart/2016/7/layout/BasicLinearProcessNumbered"/>
    <dgm:cxn modelId="{A5B034A0-ABA2-49E9-832E-5890CD50B3CD}" type="presParOf" srcId="{8B5D375E-BAEF-4455-9FC4-8B206B8C92E6}" destId="{F4B73225-66B3-489A-8CF2-B9438E2DC8D3}" srcOrd="3" destOrd="0" presId="urn:microsoft.com/office/officeart/2016/7/layout/BasicLinearProcessNumbered"/>
    <dgm:cxn modelId="{54D1B6A2-6F94-4DD9-90D7-A293480CB79D}" type="presParOf" srcId="{8B5D375E-BAEF-4455-9FC4-8B206B8C92E6}" destId="{9F6917CB-052D-44A7-8F10-10D8AD7654BA}" srcOrd="4" destOrd="0" presId="urn:microsoft.com/office/officeart/2016/7/layout/BasicLinearProcessNumbered"/>
    <dgm:cxn modelId="{FC4B0FEB-3A26-4549-8DF6-1C71C325A400}" type="presParOf" srcId="{9F6917CB-052D-44A7-8F10-10D8AD7654BA}" destId="{2600937D-275E-4023-981D-55F67E2ED09F}" srcOrd="0" destOrd="0" presId="urn:microsoft.com/office/officeart/2016/7/layout/BasicLinearProcessNumbered"/>
    <dgm:cxn modelId="{5A21898F-8A1C-481F-B2F4-473121C651F1}" type="presParOf" srcId="{9F6917CB-052D-44A7-8F10-10D8AD7654BA}" destId="{B6A60AC5-26E9-43F5-B862-90EC3BEC1C66}" srcOrd="1" destOrd="0" presId="urn:microsoft.com/office/officeart/2016/7/layout/BasicLinearProcessNumbered"/>
    <dgm:cxn modelId="{6F4DC00F-9DDD-4C09-9076-F9D12E3A2894}" type="presParOf" srcId="{9F6917CB-052D-44A7-8F10-10D8AD7654BA}" destId="{C6918EA8-3AB6-4E0F-A46B-534AA7CEA4D0}" srcOrd="2" destOrd="0" presId="urn:microsoft.com/office/officeart/2016/7/layout/BasicLinearProcessNumbered"/>
    <dgm:cxn modelId="{0645642A-B852-4783-89BE-73E667127041}" type="presParOf" srcId="{9F6917CB-052D-44A7-8F10-10D8AD7654BA}" destId="{9B6F4E22-3BF3-413A-949B-69EAF4B285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CB6D-0036-409A-9314-27C5F5F8D44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D86-0ED4-42AF-BAC7-D2DA12FBC32D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 dirty="0"/>
            <a:t>Started with USDA Food Access Research Atlas and Food Environment Atlas</a:t>
          </a:r>
          <a:endParaRPr lang="en-US" sz="1700" kern="1200" dirty="0"/>
        </a:p>
      </dsp:txBody>
      <dsp:txXfrm>
        <a:off x="89587" y="1390367"/>
        <a:ext cx="1850521" cy="1570603"/>
      </dsp:txXfrm>
    </dsp:sp>
    <dsp:sp modelId="{0A42869B-57B2-4ABC-A8E7-7387098478FD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/>
            <a:t>Used a pre-defined data dictionary based on our SMART questions</a:t>
          </a:r>
          <a:endParaRPr lang="en-US" sz="1700" kern="1200"/>
        </a:p>
      </dsp:txBody>
      <dsp:txXfrm>
        <a:off x="2211063" y="1390367"/>
        <a:ext cx="1850521" cy="1570603"/>
      </dsp:txXfrm>
    </dsp:sp>
    <dsp:sp modelId="{2C0CAE85-807E-47D4-BE4D-D3E3E2D0651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Dropped irrelevant variables (e.g., administrative codes, crop acreage, 20-mile access)</a:t>
          </a:r>
          <a:endParaRPr lang="en-US" sz="1700" kern="1200"/>
        </a:p>
      </dsp:txBody>
      <dsp:txXfrm>
        <a:off x="4332539" y="1390367"/>
        <a:ext cx="1850521" cy="1570603"/>
      </dsp:txXfrm>
    </dsp:sp>
    <dsp:sp modelId="{764D0239-3197-4D2F-B29C-5DB036AC0B80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Removed columns with missing values &gt; 10%</a:t>
          </a:r>
          <a:endParaRPr lang="en-US" sz="1700" kern="1200" dirty="0"/>
        </a:p>
      </dsp:txBody>
      <dsp:txXfrm>
        <a:off x="6454015" y="1390367"/>
        <a:ext cx="1850521" cy="1570603"/>
      </dsp:txXfrm>
    </dsp:sp>
    <dsp:sp modelId="{4898B044-FD06-4C52-91E2-EE617348639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Retained key variables: income, SNAP, vehicle ownership, low access percentages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6381-1406-423F-A339-73B5E1CDC55D}">
      <dsp:nvSpPr>
        <dsp:cNvPr id="0" name=""/>
        <dsp:cNvSpPr/>
      </dsp:nvSpPr>
      <dsp:spPr>
        <a:xfrm>
          <a:off x="765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A34-C057-4DD6-A3C2-99DE4F51D478}">
      <dsp:nvSpPr>
        <dsp:cNvPr id="0" name=""/>
        <dsp:cNvSpPr/>
      </dsp:nvSpPr>
      <dsp:spPr>
        <a:xfrm>
          <a:off x="765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Expand the Earned Income Tax Credit (EITC):</a:t>
          </a:r>
          <a:endParaRPr lang="en-US" sz="2300" kern="1200"/>
        </a:p>
      </dsp:txBody>
      <dsp:txXfrm>
        <a:off x="765914" y="1833322"/>
        <a:ext cx="4320000" cy="648000"/>
      </dsp:txXfrm>
    </dsp:sp>
    <dsp:sp modelId="{39922A9B-EA0C-4A5F-A44B-8EFA4B6908EC}">
      <dsp:nvSpPr>
        <dsp:cNvPr id="0" name=""/>
        <dsp:cNvSpPr/>
      </dsp:nvSpPr>
      <dsp:spPr>
        <a:xfrm>
          <a:off x="765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Increase the credit for very low-income households and introduce a phase-in stage for families living in federally designated food-desert tracts.</a:t>
          </a:r>
          <a:endParaRPr lang="en-US" sz="1700" kern="1200"/>
        </a:p>
      </dsp:txBody>
      <dsp:txXfrm>
        <a:off x="765914" y="2547991"/>
        <a:ext cx="4320000" cy="963428"/>
      </dsp:txXfrm>
    </dsp:sp>
    <dsp:sp modelId="{A4E5D7DD-7B7C-4126-BDE2-062F491A6BA7}">
      <dsp:nvSpPr>
        <dsp:cNvPr id="0" name=""/>
        <dsp:cNvSpPr/>
      </dsp:nvSpPr>
      <dsp:spPr>
        <a:xfrm>
          <a:off x="5841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9E41-A024-4DC7-A105-AFDE5569930B}">
      <dsp:nvSpPr>
        <dsp:cNvPr id="0" name=""/>
        <dsp:cNvSpPr/>
      </dsp:nvSpPr>
      <dsp:spPr>
        <a:xfrm>
          <a:off x="5841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Targeted Workforce Development Grants:</a:t>
          </a:r>
          <a:endParaRPr lang="en-US" sz="2300" kern="1200"/>
        </a:p>
      </dsp:txBody>
      <dsp:txXfrm>
        <a:off x="5841914" y="1833322"/>
        <a:ext cx="4320000" cy="648000"/>
      </dsp:txXfrm>
    </dsp:sp>
    <dsp:sp modelId="{FC4F64A5-A3C2-4FF1-9744-2B90719EC635}">
      <dsp:nvSpPr>
        <dsp:cNvPr id="0" name=""/>
        <dsp:cNvSpPr/>
      </dsp:nvSpPr>
      <dsp:spPr>
        <a:xfrm>
          <a:off x="5841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Embed food-desert zone bonuses into Department of Labor training programs, so employers in these areas receive wage subsidies when they hire and upskill local residents.</a:t>
          </a:r>
          <a:endParaRPr lang="en-US" sz="1700" kern="1200"/>
        </a:p>
      </dsp:txBody>
      <dsp:txXfrm>
        <a:off x="5841914" y="2547991"/>
        <a:ext cx="4320000" cy="96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43F0B-C368-44C4-9646-8DEA4ACC8732}">
      <dsp:nvSpPr>
        <dsp:cNvPr id="0" name=""/>
        <dsp:cNvSpPr/>
      </dsp:nvSpPr>
      <dsp:spPr>
        <a:xfrm>
          <a:off x="765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9B5D-B65B-4536-86A7-CE351CA7DC84}">
      <dsp:nvSpPr>
        <dsp:cNvPr id="0" name=""/>
        <dsp:cNvSpPr/>
      </dsp:nvSpPr>
      <dsp:spPr>
        <a:xfrm>
          <a:off x="765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Incentivize Mobile Market Operators:</a:t>
          </a:r>
          <a:endParaRPr lang="en-US" sz="2100" kern="1200"/>
        </a:p>
      </dsp:txBody>
      <dsp:txXfrm>
        <a:off x="765914" y="1934367"/>
        <a:ext cx="4320000" cy="648000"/>
      </dsp:txXfrm>
    </dsp:sp>
    <dsp:sp modelId="{D4B2A8E4-29A7-477A-9D24-EA8147D83103}">
      <dsp:nvSpPr>
        <dsp:cNvPr id="0" name=""/>
        <dsp:cNvSpPr/>
      </dsp:nvSpPr>
      <dsp:spPr>
        <a:xfrm>
          <a:off x="765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Offer incentives </a:t>
          </a:r>
          <a:r>
            <a:rPr lang="en-IN" sz="1600" kern="1200">
              <a:latin typeface="Calibri"/>
            </a:rPr>
            <a:t>to vendors</a:t>
          </a:r>
          <a:r>
            <a:rPr lang="en-IN" sz="1600" kern="1200"/>
            <a:t> to serve limited </a:t>
          </a:r>
          <a:r>
            <a:rPr lang="en-IN" sz="1600" kern="1200">
              <a:latin typeface="Calibri"/>
            </a:rPr>
            <a:t>vehicle </a:t>
          </a:r>
          <a:r>
            <a:rPr lang="en-IN" sz="1600" kern="1200" err="1">
              <a:latin typeface="Calibri"/>
            </a:rPr>
            <a:t>neighborhoods</a:t>
          </a:r>
          <a:r>
            <a:rPr lang="en-IN" sz="1600" kern="1200"/>
            <a:t>.</a:t>
          </a:r>
          <a:endParaRPr lang="en-US" sz="1600" kern="1200"/>
        </a:p>
      </dsp:txBody>
      <dsp:txXfrm>
        <a:off x="765914" y="2644614"/>
        <a:ext cx="4320000" cy="756253"/>
      </dsp:txXfrm>
    </dsp:sp>
    <dsp:sp modelId="{563B36B9-42E8-48DD-B4E7-0D5B5904EA0E}">
      <dsp:nvSpPr>
        <dsp:cNvPr id="0" name=""/>
        <dsp:cNvSpPr/>
      </dsp:nvSpPr>
      <dsp:spPr>
        <a:xfrm>
          <a:off x="5841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C074A-B80B-4A02-AB58-131F931C56BF}">
      <dsp:nvSpPr>
        <dsp:cNvPr id="0" name=""/>
        <dsp:cNvSpPr/>
      </dsp:nvSpPr>
      <dsp:spPr>
        <a:xfrm>
          <a:off x="5841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Zero-Fare Public transport routes:</a:t>
          </a:r>
          <a:endParaRPr lang="en-US" sz="2100" kern="1200"/>
        </a:p>
      </dsp:txBody>
      <dsp:txXfrm>
        <a:off x="5841914" y="1934367"/>
        <a:ext cx="4320000" cy="648000"/>
      </dsp:txXfrm>
    </dsp:sp>
    <dsp:sp modelId="{5A628A12-6203-4C94-BABB-71C83F8C3896}">
      <dsp:nvSpPr>
        <dsp:cNvPr id="0" name=""/>
        <dsp:cNvSpPr/>
      </dsp:nvSpPr>
      <dsp:spPr>
        <a:xfrm>
          <a:off x="5841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Partner with state transportation services to waive fares on designated public-transit routes connect grocery retailers with food deserts.</a:t>
          </a:r>
          <a:endParaRPr lang="en-US" sz="1600" kern="1200"/>
        </a:p>
      </dsp:txBody>
      <dsp:txXfrm>
        <a:off x="5841914" y="2644614"/>
        <a:ext cx="4320000" cy="7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D90F-4EB3-4EC7-A3B4-581A52994030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9D6F-AA6E-4BB1-9DC7-151F6979709B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Increase Federal Minimum Wage with Geographic Adjustment:</a:t>
          </a:r>
          <a:endParaRPr lang="en-US" sz="2300" kern="1200"/>
        </a:p>
      </dsp:txBody>
      <dsp:txXfrm>
        <a:off x="765914" y="1952614"/>
        <a:ext cx="4320000" cy="648000"/>
      </dsp:txXfrm>
    </dsp:sp>
    <dsp:sp modelId="{867AEA0A-C5A7-4BEB-A7C3-80101C08A49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Supplemental “food-access wage credit” to counties with median incomes below the national median.</a:t>
          </a:r>
          <a:endParaRPr lang="en-US" sz="1700" kern="1200"/>
        </a:p>
      </dsp:txBody>
      <dsp:txXfrm>
        <a:off x="765914" y="2662062"/>
        <a:ext cx="4320000" cy="718841"/>
      </dsp:txXfrm>
    </dsp:sp>
    <dsp:sp modelId="{9195A41D-39CA-484E-94E6-60788D2BCCCC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2EBE-DC08-4253-8DB1-4738E9FA821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Affordable Childcare &amp; Transportation Subsidies: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A9BC6657-953F-47D4-84EF-96AAA503C782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 childcare subsidy and commuter assistance in low-income/low-access counties to offset family expenses.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D87-EB4A-428F-B25A-461B3752ADDB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313C-7D1E-4B61-94F5-BB09BA3F2AA9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Nationwide SNAP Online Ordering &amp; Delivery:</a:t>
          </a:r>
          <a:endParaRPr lang="en-US" sz="2300" kern="1200"/>
        </a:p>
      </dsp:txBody>
      <dsp:txXfrm>
        <a:off x="765914" y="1952614"/>
        <a:ext cx="4320000" cy="648000"/>
      </dsp:txXfrm>
    </dsp:sp>
    <dsp:sp modelId="{9FC14873-E6A8-4977-AC5B-6B737371FE6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Mandate all major grocery chains accept online SNAP purchases and subsidize delivery fees for EBT users in food desert counties.</a:t>
          </a:r>
          <a:endParaRPr lang="en-US" sz="1700" kern="1200"/>
        </a:p>
      </dsp:txBody>
      <dsp:txXfrm>
        <a:off x="765914" y="2662062"/>
        <a:ext cx="4320000" cy="718841"/>
      </dsp:txXfrm>
    </dsp:sp>
    <dsp:sp modelId="{F2DEBE2C-84F3-41FF-813A-C0B0DFAA239F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4C2D-E583-4BD5-8D18-067BB103079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Mobile EBT Kiosk Grants: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FF931116-9721-4744-A30B-5C102FD31364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 portable EBT terminals (e.g. at farm stands, pop-ups) throughout rural food deserts to broaden point-of-sale options.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6DDB6-0B23-400E-BBDB-78027CF8404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Food deserts are more prevalent in southern U.S.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12D1373A-F038-4F1B-A732-8FB945506A7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784A502-1236-4635-856F-3121D4C3741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F2E-DE5A-48D2-9A43-601E76DF1F4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Strong correlation found between vehicle unavailability</a:t>
          </a:r>
          <a:r>
            <a:rPr lang="en-IN" sz="2500" b="1" i="0" kern="1200" dirty="0">
              <a:latin typeface="Calibri"/>
            </a:rPr>
            <a:t> and low income with </a:t>
          </a:r>
          <a:r>
            <a:rPr lang="en-IN" sz="2500" b="1" i="0" kern="1200" dirty="0"/>
            <a:t>food access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1D286BE-7BA7-4B8D-BD45-AA34DECB6D48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94CFE61-3DDF-423E-827F-8B76FDE6254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37D-275E-4023-981D-55F67E2ED09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sz="2500" b="1" i="0" kern="1200" dirty="0">
              <a:solidFill>
                <a:srgbClr val="000000"/>
              </a:solidFill>
            </a:rPr>
            <a:t>and </a:t>
          </a:r>
          <a:r>
            <a:rPr lang="en-IN" sz="2500" b="1" i="0" kern="1200" dirty="0">
              <a:solidFill>
                <a:srgbClr val="000000"/>
              </a:solidFill>
              <a:latin typeface="Calibri"/>
            </a:rPr>
            <a:t>health outcomes</a:t>
          </a:r>
          <a:endParaRPr lang="en-US" sz="2500" b="0" i="0" kern="1200" dirty="0">
            <a:latin typeface="Calibri"/>
          </a:endParaRPr>
        </a:p>
      </dsp:txBody>
      <dsp:txXfrm>
        <a:off x="7229475" y="1653508"/>
        <a:ext cx="3286125" cy="2610802"/>
      </dsp:txXfrm>
    </dsp:sp>
    <dsp:sp modelId="{B6A60AC5-26E9-43F5-B862-90EC3BEC1C6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6918EA8-3AB6-4E0F-A46B-534AA7CEA4D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D52-49D7-4C93-A542-E51236A2AED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5D8F-8F46-4A27-AC79-CF813AF84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D5B58E-0711-2F22-97A5-643AF0A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7722847B-0AAE-B031-C19B-2C46CE2E3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75D9ECB-C963-9831-59D5-2B2DB88A4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87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4E2A4D0-B35B-1E8C-62B9-0DD496F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BC31ABB-CB3A-E721-2DDA-E7AB2C36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9557A1A-37A1-DD7D-D211-C9BCB126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4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DDBCFED-3B40-05D4-6108-11CFFAF9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CFDCB9F-E056-4610-3657-FA06BA8E3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3FBC3-566C-3857-3F71-4F175AED1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57FC99-0218-5B7C-96D5-85CC2000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31131035-102A-0029-CDD3-D795C6E6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395ED4E-53D5-806D-28BC-3CF429ED1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4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7D3B1B7-BF49-5994-E716-3C3A0EC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BF38ED-EA27-A190-A952-6A713DB0E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B4BDD2A3-D9A4-AB78-11CA-0C4C1FF2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33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F1C1508-737F-BC9D-F3F6-021F41B1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E55C245B-9B39-F5D0-90FD-37D753CB4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B9A4864-643B-763E-A04C-70E64073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2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4E3055A-53FF-14E7-661E-F0671A16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D961349-F907-2C65-B4EA-AB5011624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913476-6A63-9DA8-F883-EC77CDC63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5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B72BAFF-1AA1-9033-8BD3-18B99C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476090-EC95-3C10-84D9-EC234F331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418E7-FAD6-FF42-5709-A593A7073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0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C68ABE-2602-EBE4-4FCF-A3077E06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2C2CD8-EC32-309F-2786-E3A0C199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C89F53F-65D3-117D-7351-FB0952EDB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B33D40-82B0-E762-DB83-979C3561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FB30E34E-A98F-2810-F42E-243CD4C4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CA75C9C1-7322-10A8-7885-CF29E826B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8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BE3A31C-0446-B077-1587-7F47A30F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50C5A60-77F9-1C7B-BDA2-57CEE462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A983E385-EBE6-DB8B-910D-BB8805F28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3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1EE497-CCD5-B1BC-B936-81DB3B9F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32E062C-D6F7-807A-442D-B3DE23F7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E31C0F3A-EBB9-E28A-6EF1-AA2495DC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6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A25FEA6-31A2-827D-F2AA-D61F466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C473D4-F351-C31C-413A-C5273939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7F9F0391-E3CB-E8F4-DC18-6C18F2EF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08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7CCC5C2-0309-5814-A755-8DF93DB1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44584C6-71D3-5CF1-054E-7ACAA533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0998D93F-3ABA-AEF2-4D4B-C89AD2675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7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614C809-B036-D86C-1425-AD8B406B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2D96641-1CE5-776F-F2C6-9D189EF7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3B32C2-4789-84B2-4543-B6133FC59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download-the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BC21-930D-3315-7739-87DFC836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1" r="1066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Food Deserts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Venkatesh Nagarjuna</a:t>
            </a:r>
          </a:p>
          <a:p>
            <a:pPr algn="l"/>
            <a:r>
              <a:rPr lang="en-US" sz="2000" dirty="0">
                <a:effectLst/>
                <a:ea typeface="Aptos" panose="020B0004020202020204" pitchFamily="34" charset="0"/>
              </a:rPr>
              <a:t>Manoj </a:t>
            </a:r>
            <a:r>
              <a:rPr lang="en-US" sz="2000" dirty="0" err="1">
                <a:effectLst/>
                <a:ea typeface="Aptos" panose="020B0004020202020204" pitchFamily="34" charset="0"/>
              </a:rPr>
              <a:t>Kodihalli</a:t>
            </a:r>
            <a:r>
              <a:rPr lang="en-US" sz="2000" dirty="0">
                <a:effectLst/>
                <a:ea typeface="Aptos" panose="020B0004020202020204" pitchFamily="34" charset="0"/>
              </a:rPr>
              <a:t> Venkatesh</a:t>
            </a:r>
            <a:endParaRPr lang="en-IN" sz="2400" dirty="0" err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15B17-2539-DDB8-C648-AB380DAA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C05C0C8-EF2B-F312-B763-783C0721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73C0C75-8C0B-3ABA-13C7-C80F4AF5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79E6B01-02AE-09B9-1DD1-AE27A45834A1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By far Texas has the most number of food deserts, but Mississippi has the largest percentage of food desert tracts.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southeast have highest concentrations of urban food deserts (MS, AR </a:t>
            </a:r>
            <a:r>
              <a:rPr lang="en-IN" sz="2000" i="0" dirty="0">
                <a:effectLst/>
                <a:ea typeface="+mn-lt"/>
                <a:cs typeface="+mn-lt"/>
              </a:rPr>
              <a:t>and </a:t>
            </a:r>
            <a:r>
              <a:rPr lang="en-IN" sz="2000" dirty="0">
                <a:ea typeface="+mn-lt"/>
                <a:cs typeface="+mn-lt"/>
              </a:rPr>
              <a:t>AL).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southwest region have the highest number of rural </a:t>
            </a:r>
            <a:r>
              <a:rPr lang="en-IN" sz="2000" i="0" dirty="0">
                <a:effectLst/>
                <a:ea typeface="+mn-lt"/>
                <a:cs typeface="+mn-lt"/>
              </a:rPr>
              <a:t>food deserts</a:t>
            </a:r>
            <a:r>
              <a:rPr lang="en-IN" sz="2000" dirty="0">
                <a:ea typeface="+mn-lt"/>
                <a:cs typeface="+mn-lt"/>
              </a:rPr>
              <a:t> (AZ and NM). Also, AK and MS.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6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2D7C893-0566-9C51-7BCC-72C2E55F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63753F1-35C2-4034-1050-A7F93043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6005AD1-4871-F80F-5550-A54FF1CC7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2</a:t>
            </a:r>
            <a:br>
              <a:rPr lang="en-US" sz="1600" dirty="0"/>
            </a:br>
            <a:r>
              <a:rPr lang="en-US" sz="3600" b="1" dirty="0"/>
              <a:t>What demographics and socioeconomic factors are linked to food deserts?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9C39D0-EF33-D287-E87D-95B96888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267265-6BEB-FD98-368A-EB1ED37F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A26A5694-EE5B-99F5-B6D5-4FA598758339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Need to look at supplementary datasets containing Food Environment factors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Merge all datasets using </a:t>
            </a:r>
            <a:r>
              <a:rPr lang="en-US" sz="2000" i="0" dirty="0" err="1">
                <a:effectLst/>
              </a:rPr>
              <a:t>CountyFIPS</a:t>
            </a:r>
            <a:r>
              <a:rPr lang="en-US" sz="2000" i="0" dirty="0">
                <a:effectLst/>
              </a:rPr>
              <a:t> code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Iteratively eliminate features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Plot correlation matrix and determine main factors linked to food deserts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Remember that correlation does not imply causation!!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8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graph&#10;&#10;AI-generated content may be incorrect.">
            <a:extLst>
              <a:ext uri="{FF2B5EF4-FFF2-40B4-BE49-F238E27FC236}">
                <a16:creationId xmlns:a16="http://schemas.microsoft.com/office/drawing/2014/main" id="{FAB771BF-E491-7BA3-8FE6-6D619080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267161"/>
            <a:ext cx="9606322" cy="5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059C-7907-964E-C3F2-11C68BC4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desert&#10;&#10;AI-generated content may be incorrect.">
            <a:extLst>
              <a:ext uri="{FF2B5EF4-FFF2-40B4-BE49-F238E27FC236}">
                <a16:creationId xmlns:a16="http://schemas.microsoft.com/office/drawing/2014/main" id="{13425965-6026-91D8-614B-5AB2A46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59"/>
            <a:ext cx="12192000" cy="54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A2EF7303-317B-EC4A-E190-F255B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2147F4D-23CA-8F3A-C7C1-3DF848E31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 sz="2600" kern="1200" dirty="0"/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Key </a:t>
            </a:r>
            <a:r>
              <a:rPr lang="en-US" sz="2600" b="1" dirty="0"/>
              <a:t>Indicators for identifying food deserts</a:t>
            </a:r>
            <a:br>
              <a:rPr lang="en-US" sz="2600" kern="12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37497-2A18-2C3E-683B-440B9DD2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8465"/>
              </p:ext>
            </p:extLst>
          </p:nvPr>
        </p:nvGraphicFramePr>
        <p:xfrm>
          <a:off x="922734" y="2059781"/>
          <a:ext cx="10350829" cy="297307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76282">
                  <a:extLst>
                    <a:ext uri="{9D8B030D-6E8A-4147-A177-3AD203B41FA5}">
                      <a16:colId xmlns:a16="http://schemas.microsoft.com/office/drawing/2014/main" val="3033214743"/>
                    </a:ext>
                  </a:extLst>
                </a:gridCol>
                <a:gridCol w="2517926">
                  <a:extLst>
                    <a:ext uri="{9D8B030D-6E8A-4147-A177-3AD203B41FA5}">
                      <a16:colId xmlns:a16="http://schemas.microsoft.com/office/drawing/2014/main" val="1693660674"/>
                    </a:ext>
                  </a:extLst>
                </a:gridCol>
                <a:gridCol w="5056621">
                  <a:extLst>
                    <a:ext uri="{9D8B030D-6E8A-4147-A177-3AD203B41FA5}">
                      <a16:colId xmlns:a16="http://schemas.microsoft.com/office/drawing/2014/main" val="2726512132"/>
                    </a:ext>
                  </a:extLst>
                </a:gridCol>
              </a:tblGrid>
              <a:tr h="426691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 value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920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PovertyRate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population below poverty line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8857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TractSNAP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people on SNAP benefits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6227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PCT_LACCESS_SNAP15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SNAP recipients with low access to stores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648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PCT_LACCESS_LOWI10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low-income people with low access (10 mile threshold)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08292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PCT_LACCESS_HHNV10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households without a car and low access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6D6F619-B3D6-BD0E-1D9E-878C677A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C4EE4CB-1D39-A555-F501-A670FDDE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EC8F759-32F0-4852-8CC0-565330EFE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3</a:t>
            </a:r>
            <a:br>
              <a:rPr lang="en-US" sz="1600" dirty="0"/>
            </a:br>
            <a:r>
              <a:rPr lang="en-US" sz="3600" b="1" dirty="0"/>
              <a:t>How are food deserts related to health issues like obesity and diabetes?</a:t>
            </a:r>
            <a:br>
              <a:rPr lang="en-US" sz="2200" dirty="0"/>
            </a:br>
            <a:endParaRPr lang="en-US" sz="22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582CA-9EE2-61A6-7490-533B291B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80E9B7-0A2F-EE68-69D9-08964E74A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015CE1EC-BF7D-DF44-65A9-DD3ADD834CB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Approach: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Merged food access and environment datasets using tract-level alignment.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Focused on % Food Desert Tracts, Adult Obesity, and Diabetes Rates.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5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food desert&#10;&#10;AI-generated content may be incorrect.">
            <a:extLst>
              <a:ext uri="{FF2B5EF4-FFF2-40B4-BE49-F238E27FC236}">
                <a16:creationId xmlns:a16="http://schemas.microsoft.com/office/drawing/2014/main" id="{35FD4E2E-989C-16E9-44E6-346B4D7C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6" y="1632017"/>
            <a:ext cx="5836637" cy="3606208"/>
          </a:xfrm>
          <a:prstGeom prst="rect">
            <a:avLst/>
          </a:prstGeom>
        </p:spPr>
      </p:pic>
      <p:pic>
        <p:nvPicPr>
          <p:cNvPr id="6" name="Picture 5" descr="A graph with red and black lines&#10;&#10;AI-generated content may be incorrect.">
            <a:extLst>
              <a:ext uri="{FF2B5EF4-FFF2-40B4-BE49-F238E27FC236}">
                <a16:creationId xmlns:a16="http://schemas.microsoft.com/office/drawing/2014/main" id="{B7F70C59-133E-9E58-B56F-36B1FBEB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12" y="1632017"/>
            <a:ext cx="6078069" cy="3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D7EF-89D1-FA7D-2BA5-08EEA246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Table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squares with text&#10;&#10;AI-generated content may be incorrect.">
            <a:extLst>
              <a:ext uri="{FF2B5EF4-FFF2-40B4-BE49-F238E27FC236}">
                <a16:creationId xmlns:a16="http://schemas.microsoft.com/office/drawing/2014/main" id="{D451598A-B4D2-4E56-1802-646EA58B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641986"/>
            <a:ext cx="5608830" cy="34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80B3CB4-CE2D-3CE1-E287-CB08DC2A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31FC2C1-A40A-6897-D393-3BA6B99F3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EFEE6C7B-50C8-8049-FD1E-E823DF3AB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D090E5-A8C2-B69C-D7DE-CBAB68504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4B5831-0D0F-1958-F182-C76B9E85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EEE1C535-D3ED-DE99-0FE4-B0485A83F0C8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Weak correlation between food desert prevalence and health outcomes.</a:t>
            </a:r>
            <a:endParaRPr lang="en-US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Strong correlation between obesity </a:t>
            </a:r>
            <a:r>
              <a:rPr lang="en-IN" sz="2400" i="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diabetes (r ≈ 0.5).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Food access alone doesn't fully explain chronic health disparities.</a:t>
            </a:r>
            <a:endParaRPr lang="en-IN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Implications: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Need</a:t>
            </a:r>
            <a:r>
              <a:rPr lang="en-IN" sz="2400" dirty="0">
                <a:ea typeface="+mn-lt"/>
                <a:cs typeface="+mn-lt"/>
              </a:rPr>
              <a:t> to consider affordability, nutrition quality, and health education.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Policies</a:t>
            </a:r>
            <a:r>
              <a:rPr lang="en-IN" sz="2400" dirty="0">
                <a:ea typeface="+mn-lt"/>
                <a:cs typeface="+mn-lt"/>
              </a:rPr>
              <a:t> must integrate access with broader public health strategies.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F3AC236D-4E51-ADC1-6FEA-2C8F944D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E1608D1-098B-4638-7470-5D82AF7E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0C02A41-3833-DD74-8D87-1F6EDEE98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4</a:t>
            </a:r>
            <a:br>
              <a:rPr lang="en-US" sz="1600" dirty="0"/>
            </a:br>
            <a:r>
              <a:rPr lang="en-US" sz="3200" b="1" dirty="0">
                <a:ea typeface="+mj-lt"/>
                <a:cs typeface="+mj-lt"/>
              </a:rPr>
              <a:t>Can we develop a predictive model that accurately identifies high-risk areas likely to be or become food deserts based on social and economic indicators?</a:t>
            </a:r>
            <a:endParaRPr lang="en-US" sz="32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02EB9E-BF54-586D-D8E1-F55377C5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E0EBF9-50DE-2DB8-17CA-C301C30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148C7BA9-535B-9F7B-6EEA-AAAEDB6F017D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We will use the </a:t>
            </a:r>
            <a:r>
              <a:rPr lang="en-US" sz="2000" i="0" dirty="0">
                <a:effectLst/>
                <a:ea typeface="+mn-lt"/>
                <a:cs typeface="+mn-lt"/>
              </a:rPr>
              <a:t>factors </a:t>
            </a:r>
            <a:r>
              <a:rPr lang="en-US" sz="2000" dirty="0">
                <a:ea typeface="+mn-lt"/>
                <a:cs typeface="+mn-lt"/>
              </a:rPr>
              <a:t>that we determined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be highly correlated with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Build a logit and RF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the logit model summary.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Compare with RF performance metrics and feature importance.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Source: </a:t>
            </a:r>
            <a:r>
              <a:rPr lang="en-IN" sz="2400" dirty="0">
                <a:hlinkClick r:id="rId2"/>
              </a:rPr>
              <a:t>USDA Food Access Research Atlas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Definition: Food deserts are areas with limited access to affordable and nutritious food.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Objectives: 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Analyse the factors contributing to food deserts across U.S. census tracts.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Identify patterns and high-risk areas by analysing demographic and food access variables.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Goal: </a:t>
            </a:r>
            <a:r>
              <a:rPr lang="en-IN" sz="2400" dirty="0">
                <a:solidFill>
                  <a:srgbClr val="0D150F"/>
                </a:solidFill>
                <a:ea typeface="+mn-lt"/>
                <a:cs typeface="+mn-lt"/>
              </a:rPr>
              <a:t>Propose federal-level policy recommendations to increase food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D7D4160C-5073-255A-ACBD-F18F8702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17E2AD7-EEE2-974B-756D-7F1A75A14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Logit model summary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48BCE4-DB2A-2FE2-FC67-A5165704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48" y="643466"/>
            <a:ext cx="627463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5D44-7061-0F49-EEDB-35F9D526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Logit performance metrics</a:t>
            </a:r>
          </a:p>
        </p:txBody>
      </p:sp>
      <p:pic>
        <p:nvPicPr>
          <p:cNvPr id="6" name="Picture 5" descr="A graph of a curve&#10;&#10;AI-generated content may be incorrect.">
            <a:extLst>
              <a:ext uri="{FF2B5EF4-FFF2-40B4-BE49-F238E27FC236}">
                <a16:creationId xmlns:a16="http://schemas.microsoft.com/office/drawing/2014/main" id="{A3E2E9BF-13BF-CAE4-4174-F760C67A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2" y="1928621"/>
            <a:ext cx="6759626" cy="417648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2D45DA-6494-9B50-855B-76E27061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50" y="2041531"/>
            <a:ext cx="3713020" cy="45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4F4705C-AC61-8419-AD0B-06163C92624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>
                <a:solidFill>
                  <a:srgbClr val="FFFFFF"/>
                </a:solidFill>
                <a:effectLst/>
              </a:rPr>
              <a:t>RF performance metrics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CF2E1-8D20-4352-040A-39F3F125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61" y="1623366"/>
            <a:ext cx="3604304" cy="5233648"/>
          </a:xfrm>
          <a:prstGeom prst="rect">
            <a:avLst/>
          </a:prstGeom>
        </p:spPr>
      </p:pic>
      <p:pic>
        <p:nvPicPr>
          <p:cNvPr id="7" name="Picture 6" descr="A graph of a forest plot&#10;&#10;AI-generated content may be incorrect.">
            <a:extLst>
              <a:ext uri="{FF2B5EF4-FFF2-40B4-BE49-F238E27FC236}">
                <a16:creationId xmlns:a16="http://schemas.microsoft.com/office/drawing/2014/main" id="{DC60A42D-22D6-C31B-EC74-292BC08E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7" y="2019969"/>
            <a:ext cx="6667549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bar graph&#10;&#10;AI-generated content may be incorrect.">
            <a:extLst>
              <a:ext uri="{FF2B5EF4-FFF2-40B4-BE49-F238E27FC236}">
                <a16:creationId xmlns:a16="http://schemas.microsoft.com/office/drawing/2014/main" id="{00BA5FB5-3720-C8E6-153C-011A0BC7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51" y="457200"/>
            <a:ext cx="96196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8C1CDDD9-BE4B-D731-647D-CDAFC9A7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DD7315B-07D2-E587-F6AB-DFB07F8E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CA44CC11-BDE6-9ADF-6944-3F5D82ED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824183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5</a:t>
            </a:r>
            <a:br>
              <a:rPr lang="en-US" sz="1600" dirty="0"/>
            </a:br>
            <a:r>
              <a:rPr lang="en-US" sz="3600" b="1" dirty="0">
                <a:ea typeface="+mj-lt"/>
                <a:cs typeface="+mj-lt"/>
              </a:rPr>
              <a:t>What national policies could reduce food deserts based on our findings?</a:t>
            </a:r>
            <a:endParaRPr lang="en-US" sz="36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0335EC-2336-EC34-AE91-A25529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60CA3D-6A36-CF42-A16E-E9C508843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433F32F8-1FB0-B90F-22B8-6C48D12CDD7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From our modelling exercise, we have found the following </a:t>
            </a:r>
            <a:r>
              <a:rPr lang="en-US" sz="2000" i="0" dirty="0">
                <a:effectLst/>
                <a:ea typeface="+mn-lt"/>
                <a:cs typeface="+mn-lt"/>
              </a:rPr>
              <a:t>factors to </a:t>
            </a:r>
            <a:r>
              <a:rPr lang="en-US" sz="2000" dirty="0">
                <a:ea typeface="+mn-lt"/>
                <a:cs typeface="+mn-lt"/>
              </a:rPr>
              <a:t>be the strongest predictors of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LowIncomeTracts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LILATracts_Vehicle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lalowihalfshare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MedianFamilyIncome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dirty="0">
                <a:ea typeface="+mn-lt"/>
                <a:cs typeface="+mn-lt"/>
              </a:rPr>
              <a:t>lasnap10share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PovertyRate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1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6FFB0B5-8158-A5E2-FA0E-1A4A102B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87F1B00-D317-C50F-87AD-DE1E20DAE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Income Tracts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9" name="Google Shape;108;p19">
            <a:extLst>
              <a:ext uri="{FF2B5EF4-FFF2-40B4-BE49-F238E27FC236}">
                <a16:creationId xmlns:a16="http://schemas.microsoft.com/office/drawing/2014/main" id="{706ABBB5-4DEE-6458-A0BB-0EFBF46B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399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90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C0D2B4-45EE-CD40-F430-3071E468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189E0CB-E401-02CC-23E5-2F98AF1A8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b="1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Limited Vehicle Availability</a:t>
            </a:r>
            <a:br>
              <a:rPr lang="en-US" sz="3400" b="1" kern="1200" dirty="0"/>
            </a:b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7E5209E3-017C-FAEF-F153-A0FE6B71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256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82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655E6C-CEE8-02BD-44D4-72929E03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0C2BD70-23AC-07D5-EDCD-4D0DC7DB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Poverty Rate</a:t>
            </a: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60479D90-B291-2839-CACB-7FA84443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26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59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C492C41-2DEA-15D5-8F12-94D1265F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04D7845-8657-9753-4061-2130CDE88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enhancements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FBB675B8-BA94-C46F-328A-4E39F67DB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38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24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437E2377-6817-D848-F15A-B9E2B333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B7E01F7-75BE-F4A2-D64E-FF770087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Key Findings</a:t>
            </a:r>
            <a:br>
              <a:rPr lang="en-US" sz="3600" kern="1200" dirty="0"/>
            </a:br>
            <a:endParaRPr lang="en-US" sz="3600" kern="120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10" name="Google Shape;108;p19">
            <a:extLst>
              <a:ext uri="{FF2B5EF4-FFF2-40B4-BE49-F238E27FC236}">
                <a16:creationId xmlns:a16="http://schemas.microsoft.com/office/drawing/2014/main" id="{B7EE06B3-4557-EEC4-787F-53A452627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9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dirty="0"/>
              <a:t>Dataset Preparation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FF807F-C883-869C-AAF9-B69A7A92C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84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F66E17-75EB-13CB-F847-F767729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op view of spices in containers">
            <a:extLst>
              <a:ext uri="{FF2B5EF4-FFF2-40B4-BE49-F238E27FC236}">
                <a16:creationId xmlns:a16="http://schemas.microsoft.com/office/drawing/2014/main" id="{3FFB43AE-F028-C949-D4BD-BEFBDF3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4" b="900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5BD7C00F-7BE8-A220-4CB0-065B0B1C7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558" y="358235"/>
            <a:ext cx="5096435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/>
              <a:t>Further Considerations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8CBBB90-D54E-B5E4-6E37-3436BC6FCB0D}"/>
              </a:ext>
            </a:extLst>
          </p:cNvPr>
          <p:cNvSpPr txBox="1"/>
          <p:nvPr/>
        </p:nvSpPr>
        <p:spPr>
          <a:xfrm>
            <a:off x="197864" y="1313612"/>
            <a:ext cx="5205314" cy="54524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/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Health outcomes like obesity and diabetes </a:t>
            </a:r>
            <a:r>
              <a:rPr lang="en-US" sz="2000" b="1" i="0" dirty="0">
                <a:effectLst/>
                <a:ea typeface="+mn-lt"/>
                <a:cs typeface="+mn-lt"/>
              </a:rPr>
              <a:t>are </a:t>
            </a:r>
            <a:r>
              <a:rPr lang="en-US" sz="2000" b="1" dirty="0">
                <a:ea typeface="+mn-lt"/>
                <a:cs typeface="+mn-lt"/>
              </a:rPr>
              <a:t>only weakly correlated</a:t>
            </a:r>
            <a:r>
              <a:rPr lang="en-US" sz="2000" dirty="0">
                <a:ea typeface="+mn-lt"/>
                <a:cs typeface="+mn-lt"/>
              </a:rPr>
              <a:t> with food access alone, highlighting the need for more holistic interventions 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Need to build a pipeline to efficiently filter out all the feature list from the supplementary data sources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Will need to investigate the </a:t>
            </a:r>
            <a:r>
              <a:rPr lang="en-US" sz="2000" dirty="0" err="1">
                <a:ea typeface="Calibri"/>
                <a:cs typeface="Calibri"/>
              </a:rPr>
              <a:t>shap</a:t>
            </a:r>
            <a:r>
              <a:rPr lang="en-US" sz="2000" dirty="0">
                <a:ea typeface="Calibri"/>
                <a:cs typeface="Calibri"/>
              </a:rPr>
              <a:t> values to observe the exact effect on food deserts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9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0929-8B85-5B7A-BFFC-151CB70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747BD-017F-E824-8175-DF9E49F9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937939"/>
            <a:ext cx="9132094" cy="84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Support or donate to the cause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6863-3CC2-FD2B-321D-5D56968F1029}"/>
              </a:ext>
            </a:extLst>
          </p:cNvPr>
          <p:cNvSpPr txBox="1"/>
          <p:nvPr/>
        </p:nvSpPr>
        <p:spPr>
          <a:xfrm>
            <a:off x="1571624" y="190499"/>
            <a:ext cx="912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Thank you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0CEAAB3-FC7B-9711-5BF8-DF4BF23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9172"/>
            <a:ext cx="3202782" cy="3232547"/>
          </a:xfrm>
          <a:prstGeom prst="rect">
            <a:avLst/>
          </a:prstGeom>
        </p:spPr>
      </p:pic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CF991BF-395B-95C7-4B73-3AE66945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2" y="2899172"/>
            <a:ext cx="3238502" cy="323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7E9-093A-F848-BCDF-380AAB53CC3B}"/>
              </a:ext>
            </a:extLst>
          </p:cNvPr>
          <p:cNvSpPr txBox="1"/>
          <p:nvPr/>
        </p:nvSpPr>
        <p:spPr>
          <a:xfrm>
            <a:off x="1524000" y="6226968"/>
            <a:ext cx="336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nokidhungry.org/donate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B63E1-6A62-2293-C233-0771CC3EB6AE}"/>
              </a:ext>
            </a:extLst>
          </p:cNvPr>
          <p:cNvSpPr txBox="1"/>
          <p:nvPr/>
        </p:nvSpPr>
        <p:spPr>
          <a:xfrm>
            <a:off x="7262812" y="6226967"/>
            <a:ext cx="379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give.feedingamerica.org/a/donate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33D11-590E-AA11-592D-36CAB22F2C1E}"/>
              </a:ext>
            </a:extLst>
          </p:cNvPr>
          <p:cNvSpPr txBox="1"/>
          <p:nvPr/>
        </p:nvSpPr>
        <p:spPr>
          <a:xfrm>
            <a:off x="821531" y="952500"/>
            <a:ext cx="105489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i="1" dirty="0">
                <a:ea typeface="+mn-lt"/>
                <a:cs typeface="+mn-lt"/>
              </a:rPr>
              <a:t>The test of our progress is not whether we add more to the abundance of those who have much; it is whether we provide enough for those who have too little.</a:t>
            </a:r>
            <a:r>
              <a:rPr lang="en-US" sz="2400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                                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— Franklin D. Roosevelt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7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A0B8-3D5A-CCE4-8704-638EBC17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2F0C-88F4-ADBA-4CB4-B28C76A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a typeface="Calibri"/>
                <a:cs typeface="Calibri"/>
              </a:rPr>
              <a:t>SMART Questions </a:t>
            </a:r>
            <a:endParaRPr lang="en-IN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0038D-2C4D-6623-F342-05E121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Where are food deserts most geographically concentrated across the U.S., and how do these concentrations differ between urban and rural census tracts?</a:t>
            </a:r>
            <a:endParaRPr lang="en-US" sz="25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demographics and socioeconomic factors are linked to food deserts?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How are food deserts related to health issues like obesity and diabetes?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Can we develop a predictive model that accurately identifies high-risk areas likely to be or become food deserts based on social and economic indicators?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national policies could reduce </a:t>
            </a:r>
            <a:r>
              <a:rPr lang="en-IN" sz="2500" dirty="0">
                <a:latin typeface="Calibri"/>
                <a:ea typeface="Calibri"/>
                <a:cs typeface="Times New Roman"/>
              </a:rPr>
              <a:t>food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deserts based on our findings?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5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0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3E15326-6852-29CF-68E8-A5972BF3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988D37B-37CA-5CDC-C186-96D99A0A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13E869E1-0C5B-B884-5889-2E91F1E63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1627855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SMART Question 1</a:t>
            </a:r>
            <a:br>
              <a:rPr lang="en-US" sz="1600" dirty="0"/>
            </a:br>
            <a:r>
              <a:rPr lang="en-US" sz="3200" b="1"/>
              <a:t>Where are food deserts most geographically concentrated across the U.S., and how do these concentrations differ between urban and rural census tracts?</a:t>
            </a:r>
            <a:br>
              <a:rPr lang="en-US" sz="3200" b="1" dirty="0">
                <a:ea typeface="Calibri"/>
                <a:cs typeface="Calibri"/>
              </a:rPr>
            </a:b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B22120-654A-7BEE-FDD5-DA615BE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1246D-BA0F-80E3-8793-34E4B827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54F1881B-84BC-039B-F067-F7B106A9645A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According to the USDA definitions, a "food desert" is typically a low-income tract that also has low access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supermarkets based on established distance criteria.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Target Variable: 'LILATracts_1And10'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9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desserts&#10;&#10;AI-generated content may be incorrect.">
            <a:extLst>
              <a:ext uri="{FF2B5EF4-FFF2-40B4-BE49-F238E27FC236}">
                <a16:creationId xmlns:a16="http://schemas.microsoft.com/office/drawing/2014/main" id="{4EB6D8AB-1102-D1DD-9514-E2C1020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9" y="641276"/>
            <a:ext cx="9627079" cy="5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973F3-F44E-9747-2B36-6945BE2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123C-2E29-CE72-1B91-3EE9A77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280327"/>
            <a:ext cx="9411773" cy="624972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13CD8-DBAF-27A8-4A8F-B025C130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294D-B7D5-FDD5-9894-B4F827E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9" y="333906"/>
            <a:ext cx="10564182" cy="6190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5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F9054-F9CA-223A-A974-90D580FC2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0" b="550"/>
          <a:stretch>
            <a:fillRect/>
          </a:stretch>
        </p:blipFill>
        <p:spPr>
          <a:xfrm>
            <a:off x="970202" y="542264"/>
            <a:ext cx="10251597" cy="57734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B785BDA75D4CBB90A80876566430" ma:contentTypeVersion="1" ma:contentTypeDescription="Create a new document." ma:contentTypeScope="" ma:versionID="e39877b95c27bf5f53458c22044a0ddb">
  <xsd:schema xmlns:xsd="http://www.w3.org/2001/XMLSchema" xmlns:xs="http://www.w3.org/2001/XMLSchema" xmlns:p="http://schemas.microsoft.com/office/2006/metadata/properties" xmlns:ns3="58a92a34-6a55-4443-b506-6bf62df04849" targetNamespace="http://schemas.microsoft.com/office/2006/metadata/properties" ma:root="true" ma:fieldsID="c494b0f94c741932b2e505111c4885da" ns3:_="">
    <xsd:import namespace="58a92a34-6a55-4443-b506-6bf62df048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2a34-6a55-4443-b506-6bf62df048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F537D-7BBF-4912-829F-A8224D9C364E}">
  <ds:schemaRefs>
    <ds:schemaRef ds:uri="58a92a34-6a55-4443-b506-6bf62df0484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BCB3704-902E-45D6-9DEE-D031D9E3D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92a34-6a55-4443-b506-6bf62df04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B38D2-646E-49A0-B698-1696F94D51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1106</Words>
  <Application>Microsoft Office PowerPoint</Application>
  <PresentationFormat>Widescreen</PresentationFormat>
  <Paragraphs>137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Arial,Sans-Serif</vt:lpstr>
      <vt:lpstr>Calibri</vt:lpstr>
      <vt:lpstr>Courier New</vt:lpstr>
      <vt:lpstr>Office Theme</vt:lpstr>
      <vt:lpstr>Food Deserts in the United States</vt:lpstr>
      <vt:lpstr>Introduction</vt:lpstr>
      <vt:lpstr>Dataset Preparation</vt:lpstr>
      <vt:lpstr>SMART Questions </vt:lpstr>
      <vt:lpstr>SMART Question 1 Where are food deserts most geographically concentrated across the U.S., and how do these concentrations differ between urban and rural census tracts?  </vt:lpstr>
      <vt:lpstr>PowerPoint Presentation</vt:lpstr>
      <vt:lpstr>PowerPoint Presentation</vt:lpstr>
      <vt:lpstr>PowerPoint Presentation</vt:lpstr>
      <vt:lpstr>PowerPoint Presentation</vt:lpstr>
      <vt:lpstr> Observations </vt:lpstr>
      <vt:lpstr>SMART Question 2 What demographics and socioeconomic factors are linked to food deserts? </vt:lpstr>
      <vt:lpstr>PowerPoint Presentation</vt:lpstr>
      <vt:lpstr>PowerPoint Presentation</vt:lpstr>
      <vt:lpstr> Key Indicators for identifying food deserts </vt:lpstr>
      <vt:lpstr>SMART Question 3 How are food deserts related to health issues like obesity and diabetes? </vt:lpstr>
      <vt:lpstr>PowerPoint Presentation</vt:lpstr>
      <vt:lpstr>Correlation Table</vt:lpstr>
      <vt:lpstr> Observations </vt:lpstr>
      <vt:lpstr>SMART Question 4 Can we develop a predictive model that accurately identifies high-risk areas likely to be or become food deserts based on social and economic indicators?</vt:lpstr>
      <vt:lpstr>Logit model summary </vt:lpstr>
      <vt:lpstr>Logit performance metrics</vt:lpstr>
      <vt:lpstr>PowerPoint Presentation</vt:lpstr>
      <vt:lpstr>PowerPoint Presentation</vt:lpstr>
      <vt:lpstr>SMART Question 5 What national policies could reduce food deserts based on our findings?</vt:lpstr>
      <vt:lpstr> Low Income Tracts </vt:lpstr>
      <vt:lpstr> Limited Vehicle Availability </vt:lpstr>
      <vt:lpstr>Poverty Rate</vt:lpstr>
      <vt:lpstr> SNAP enhancements </vt:lpstr>
      <vt:lpstr>Key Findings </vt:lpstr>
      <vt:lpstr>Further Considerations </vt:lpstr>
      <vt:lpstr>Support or donate to the cause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Venkatesh</dc:creator>
  <cp:keywords/>
  <dc:description>generated using python-pptx</dc:description>
  <cp:lastModifiedBy>Nagarjuna, Venkatesh B</cp:lastModifiedBy>
  <cp:revision>454</cp:revision>
  <dcterms:created xsi:type="dcterms:W3CDTF">2013-01-27T09:14:16Z</dcterms:created>
  <dcterms:modified xsi:type="dcterms:W3CDTF">2025-04-27T01:34:58Z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0x010100D118B785BDA75D4CBB90A80876566430</vt:lpwstr>
  </property>
</Properties>
</file>