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7"/>
  </p:notesMasterIdLst>
  <p:sldIdLst>
    <p:sldId id="256" r:id="rId2"/>
    <p:sldId id="257" r:id="rId3"/>
    <p:sldId id="258" r:id="rId4"/>
    <p:sldId id="259" r:id="rId5"/>
    <p:sldId id="261" r:id="rId6"/>
    <p:sldId id="260" r:id="rId7"/>
    <p:sldId id="262" r:id="rId8"/>
    <p:sldId id="263" r:id="rId9"/>
    <p:sldId id="264" r:id="rId10"/>
    <p:sldId id="265" r:id="rId11"/>
    <p:sldId id="266" r:id="rId12"/>
    <p:sldId id="268" r:id="rId13"/>
    <p:sldId id="267"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E7E6E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39" autoAdjust="0"/>
    <p:restoredTop sz="94660"/>
  </p:normalViewPr>
  <p:slideViewPr>
    <p:cSldViewPr snapToGrid="0">
      <p:cViewPr>
        <p:scale>
          <a:sx n="60" d="100"/>
          <a:sy n="60" d="100"/>
        </p:scale>
        <p:origin x="39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25806-A44D-4D4C-8CEB-BADE81DF48BC}" type="datetimeFigureOut">
              <a:rPr lang="fr-FR" smtClean="0"/>
              <a:t>10/06/2023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DC630-6F30-4ED3-AFCD-7D2CF4020B06}" type="slidenum">
              <a:rPr lang="fr-FR" smtClean="0"/>
              <a:t>‹#›</a:t>
            </a:fld>
            <a:endParaRPr lang="fr-FR"/>
          </a:p>
        </p:txBody>
      </p:sp>
    </p:spTree>
    <p:extLst>
      <p:ext uri="{BB962C8B-B14F-4D97-AF65-F5344CB8AC3E}">
        <p14:creationId xmlns:p14="http://schemas.microsoft.com/office/powerpoint/2010/main" val="3029465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75DEEF-EA7C-45FE-B18B-972A2991DDE9}" type="datetimeFigureOut">
              <a:rPr lang="fr-FR" smtClean="0"/>
              <a:t>09/06/2023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0E7F0-50ED-4FF8-AEB0-964E3F1A2264}" type="slidenum">
              <a:rPr lang="fr-FR" smtClean="0"/>
              <a:t>‹#›</a:t>
            </a:fld>
            <a:endParaRPr lang="fr-FR"/>
          </a:p>
        </p:txBody>
      </p:sp>
    </p:spTree>
    <p:extLst>
      <p:ext uri="{BB962C8B-B14F-4D97-AF65-F5344CB8AC3E}">
        <p14:creationId xmlns:p14="http://schemas.microsoft.com/office/powerpoint/2010/main" val="73474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75DEEF-EA7C-45FE-B18B-972A2991DDE9}" type="datetimeFigureOut">
              <a:rPr lang="fr-FR" smtClean="0"/>
              <a:t>09/06/2023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0E7F0-50ED-4FF8-AEB0-964E3F1A2264}" type="slidenum">
              <a:rPr lang="fr-FR" smtClean="0"/>
              <a:t>‹#›</a:t>
            </a:fld>
            <a:endParaRPr lang="fr-FR"/>
          </a:p>
        </p:txBody>
      </p:sp>
    </p:spTree>
    <p:extLst>
      <p:ext uri="{BB962C8B-B14F-4D97-AF65-F5344CB8AC3E}">
        <p14:creationId xmlns:p14="http://schemas.microsoft.com/office/powerpoint/2010/main" val="321737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75DEEF-EA7C-45FE-B18B-972A2991DDE9}" type="datetimeFigureOut">
              <a:rPr lang="fr-FR" smtClean="0"/>
              <a:t>09/06/2023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0E7F0-50ED-4FF8-AEB0-964E3F1A2264}" type="slidenum">
              <a:rPr lang="fr-FR" smtClean="0"/>
              <a:t>‹#›</a:t>
            </a:fld>
            <a:endParaRPr lang="fr-FR"/>
          </a:p>
        </p:txBody>
      </p:sp>
    </p:spTree>
    <p:extLst>
      <p:ext uri="{BB962C8B-B14F-4D97-AF65-F5344CB8AC3E}">
        <p14:creationId xmlns:p14="http://schemas.microsoft.com/office/powerpoint/2010/main" val="114608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75DEEF-EA7C-45FE-B18B-972A2991DDE9}" type="datetimeFigureOut">
              <a:rPr lang="fr-FR" smtClean="0"/>
              <a:t>09/06/2023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0E7F0-50ED-4FF8-AEB0-964E3F1A2264}" type="slidenum">
              <a:rPr lang="fr-FR" smtClean="0"/>
              <a:t>‹#›</a:t>
            </a:fld>
            <a:endParaRPr lang="fr-FR"/>
          </a:p>
        </p:txBody>
      </p:sp>
    </p:spTree>
    <p:extLst>
      <p:ext uri="{BB962C8B-B14F-4D97-AF65-F5344CB8AC3E}">
        <p14:creationId xmlns:p14="http://schemas.microsoft.com/office/powerpoint/2010/main" val="1196525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75DEEF-EA7C-45FE-B18B-972A2991DDE9}" type="datetimeFigureOut">
              <a:rPr lang="fr-FR" smtClean="0"/>
              <a:t>09/06/2023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C80E7F0-50ED-4FF8-AEB0-964E3F1A2264}" type="slidenum">
              <a:rPr lang="fr-FR" smtClean="0"/>
              <a:t>‹#›</a:t>
            </a:fld>
            <a:endParaRPr lang="fr-FR"/>
          </a:p>
        </p:txBody>
      </p:sp>
    </p:spTree>
    <p:extLst>
      <p:ext uri="{BB962C8B-B14F-4D97-AF65-F5344CB8AC3E}">
        <p14:creationId xmlns:p14="http://schemas.microsoft.com/office/powerpoint/2010/main" val="364089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75DEEF-EA7C-45FE-B18B-972A2991DDE9}" type="datetimeFigureOut">
              <a:rPr lang="fr-FR" smtClean="0"/>
              <a:t>09/06/2023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80E7F0-50ED-4FF8-AEB0-964E3F1A2264}" type="slidenum">
              <a:rPr lang="fr-FR" smtClean="0"/>
              <a:t>‹#›</a:t>
            </a:fld>
            <a:endParaRPr lang="fr-FR"/>
          </a:p>
        </p:txBody>
      </p:sp>
    </p:spTree>
    <p:extLst>
      <p:ext uri="{BB962C8B-B14F-4D97-AF65-F5344CB8AC3E}">
        <p14:creationId xmlns:p14="http://schemas.microsoft.com/office/powerpoint/2010/main" val="108819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75DEEF-EA7C-45FE-B18B-972A2991DDE9}" type="datetimeFigureOut">
              <a:rPr lang="fr-FR" smtClean="0"/>
              <a:t>09/06/2023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C80E7F0-50ED-4FF8-AEB0-964E3F1A2264}" type="slidenum">
              <a:rPr lang="fr-FR" smtClean="0"/>
              <a:t>‹#›</a:t>
            </a:fld>
            <a:endParaRPr lang="fr-FR"/>
          </a:p>
        </p:txBody>
      </p:sp>
    </p:spTree>
    <p:extLst>
      <p:ext uri="{BB962C8B-B14F-4D97-AF65-F5344CB8AC3E}">
        <p14:creationId xmlns:p14="http://schemas.microsoft.com/office/powerpoint/2010/main" val="180057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75DEEF-EA7C-45FE-B18B-972A2991DDE9}" type="datetimeFigureOut">
              <a:rPr lang="fr-FR" smtClean="0"/>
              <a:t>09/06/2023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C80E7F0-50ED-4FF8-AEB0-964E3F1A2264}" type="slidenum">
              <a:rPr lang="fr-FR" smtClean="0"/>
              <a:t>‹#›</a:t>
            </a:fld>
            <a:endParaRPr lang="fr-FR"/>
          </a:p>
        </p:txBody>
      </p:sp>
    </p:spTree>
    <p:extLst>
      <p:ext uri="{BB962C8B-B14F-4D97-AF65-F5344CB8AC3E}">
        <p14:creationId xmlns:p14="http://schemas.microsoft.com/office/powerpoint/2010/main" val="218531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5DEEF-EA7C-45FE-B18B-972A2991DDE9}" type="datetimeFigureOut">
              <a:rPr lang="fr-FR" smtClean="0"/>
              <a:t>09/06/2023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C80E7F0-50ED-4FF8-AEB0-964E3F1A2264}" type="slidenum">
              <a:rPr lang="fr-FR" smtClean="0"/>
              <a:t>‹#›</a:t>
            </a:fld>
            <a:endParaRPr lang="fr-FR"/>
          </a:p>
        </p:txBody>
      </p:sp>
    </p:spTree>
    <p:extLst>
      <p:ext uri="{BB962C8B-B14F-4D97-AF65-F5344CB8AC3E}">
        <p14:creationId xmlns:p14="http://schemas.microsoft.com/office/powerpoint/2010/main" val="2458835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75DEEF-EA7C-45FE-B18B-972A2991DDE9}" type="datetimeFigureOut">
              <a:rPr lang="fr-FR" smtClean="0"/>
              <a:t>09/06/2023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80E7F0-50ED-4FF8-AEB0-964E3F1A2264}" type="slidenum">
              <a:rPr lang="fr-FR" smtClean="0"/>
              <a:t>‹#›</a:t>
            </a:fld>
            <a:endParaRPr lang="fr-FR"/>
          </a:p>
        </p:txBody>
      </p:sp>
    </p:spTree>
    <p:extLst>
      <p:ext uri="{BB962C8B-B14F-4D97-AF65-F5344CB8AC3E}">
        <p14:creationId xmlns:p14="http://schemas.microsoft.com/office/powerpoint/2010/main" val="277917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75DEEF-EA7C-45FE-B18B-972A2991DDE9}" type="datetimeFigureOut">
              <a:rPr lang="fr-FR" smtClean="0"/>
              <a:t>09/06/2023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C80E7F0-50ED-4FF8-AEB0-964E3F1A2264}" type="slidenum">
              <a:rPr lang="fr-FR" smtClean="0"/>
              <a:t>‹#›</a:t>
            </a:fld>
            <a:endParaRPr lang="fr-FR"/>
          </a:p>
        </p:txBody>
      </p:sp>
    </p:spTree>
    <p:extLst>
      <p:ext uri="{BB962C8B-B14F-4D97-AF65-F5344CB8AC3E}">
        <p14:creationId xmlns:p14="http://schemas.microsoft.com/office/powerpoint/2010/main" val="198807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5DEEF-EA7C-45FE-B18B-972A2991DDE9}" type="datetimeFigureOut">
              <a:rPr lang="fr-FR" smtClean="0"/>
              <a:t>09/06/2023</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0E7F0-50ED-4FF8-AEB0-964E3F1A2264}" type="slidenum">
              <a:rPr lang="fr-FR" smtClean="0"/>
              <a:t>‹#›</a:t>
            </a:fld>
            <a:endParaRPr lang="fr-FR"/>
          </a:p>
        </p:txBody>
      </p:sp>
    </p:spTree>
    <p:extLst>
      <p:ext uri="{BB962C8B-B14F-4D97-AF65-F5344CB8AC3E}">
        <p14:creationId xmlns:p14="http://schemas.microsoft.com/office/powerpoint/2010/main" val="280585573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sbika/Assistant_Intelligent"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sbika/Assistant_Intelligent/tree/master/lib/network"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object 13"/>
          <p:cNvPicPr/>
          <p:nvPr/>
        </p:nvPicPr>
        <p:blipFill>
          <a:blip r:embed="rId2" cstate="print"/>
          <a:stretch>
            <a:fillRect/>
          </a:stretch>
        </p:blipFill>
        <p:spPr>
          <a:xfrm>
            <a:off x="526727" y="359967"/>
            <a:ext cx="823772" cy="906126"/>
          </a:xfrm>
          <a:prstGeom prst="rect">
            <a:avLst/>
          </a:prstGeom>
        </p:spPr>
      </p:pic>
      <p:pic>
        <p:nvPicPr>
          <p:cNvPr id="6" name="object 12"/>
          <p:cNvPicPr/>
          <p:nvPr/>
        </p:nvPicPr>
        <p:blipFill>
          <a:blip r:embed="rId3" cstate="print"/>
          <a:stretch>
            <a:fillRect/>
          </a:stretch>
        </p:blipFill>
        <p:spPr>
          <a:xfrm>
            <a:off x="10747716" y="374035"/>
            <a:ext cx="918760" cy="906126"/>
          </a:xfrm>
          <a:prstGeom prst="rect">
            <a:avLst/>
          </a:prstGeom>
        </p:spPr>
      </p:pic>
      <p:sp>
        <p:nvSpPr>
          <p:cNvPr id="7" name="object 11"/>
          <p:cNvSpPr txBox="1"/>
          <p:nvPr/>
        </p:nvSpPr>
        <p:spPr>
          <a:xfrm>
            <a:off x="4360669" y="454996"/>
            <a:ext cx="3151793" cy="659796"/>
          </a:xfrm>
          <a:prstGeom prst="rect">
            <a:avLst/>
          </a:prstGeom>
        </p:spPr>
        <p:txBody>
          <a:bodyPr vert="horz" wrap="square" lIns="0" tIns="13335" rIns="0" bIns="0" rtlCol="0">
            <a:spAutoFit/>
          </a:bodyPr>
          <a:lstStyle/>
          <a:p>
            <a:pPr algn="ctr">
              <a:lnSpc>
                <a:spcPct val="100000"/>
              </a:lnSpc>
              <a:spcBef>
                <a:spcPts val="105"/>
              </a:spcBef>
            </a:pPr>
            <a:r>
              <a:rPr sz="1400" b="1" spc="-5" dirty="0">
                <a:solidFill>
                  <a:schemeClr val="bg1">
                    <a:lumMod val="50000"/>
                  </a:schemeClr>
                </a:solidFill>
                <a:latin typeface="Times New Roman"/>
                <a:cs typeface="Times New Roman"/>
              </a:rPr>
              <a:t>Université</a:t>
            </a:r>
            <a:r>
              <a:rPr sz="1400" b="1" spc="-30" dirty="0">
                <a:solidFill>
                  <a:schemeClr val="bg1">
                    <a:lumMod val="50000"/>
                  </a:schemeClr>
                </a:solidFill>
                <a:latin typeface="Times New Roman"/>
                <a:cs typeface="Times New Roman"/>
              </a:rPr>
              <a:t> </a:t>
            </a:r>
            <a:r>
              <a:rPr sz="1400" b="1" spc="-5" dirty="0">
                <a:solidFill>
                  <a:schemeClr val="bg1">
                    <a:lumMod val="50000"/>
                  </a:schemeClr>
                </a:solidFill>
                <a:latin typeface="Times New Roman"/>
                <a:cs typeface="Times New Roman"/>
              </a:rPr>
              <a:t>Hassan </a:t>
            </a:r>
            <a:r>
              <a:rPr sz="1400" b="1" dirty="0">
                <a:solidFill>
                  <a:schemeClr val="bg1">
                    <a:lumMod val="50000"/>
                  </a:schemeClr>
                </a:solidFill>
                <a:latin typeface="Times New Roman"/>
                <a:cs typeface="Times New Roman"/>
              </a:rPr>
              <a:t>1er</a:t>
            </a:r>
          </a:p>
          <a:p>
            <a:pPr marL="12700" marR="5080" algn="ctr">
              <a:lnSpc>
                <a:spcPct val="100000"/>
              </a:lnSpc>
            </a:pPr>
            <a:r>
              <a:rPr sz="1400" b="1" dirty="0">
                <a:solidFill>
                  <a:schemeClr val="bg1">
                    <a:lumMod val="50000"/>
                  </a:schemeClr>
                </a:solidFill>
                <a:latin typeface="Times New Roman"/>
                <a:cs typeface="Times New Roman"/>
              </a:rPr>
              <a:t>Faculté</a:t>
            </a:r>
            <a:r>
              <a:rPr sz="1400" b="1" spc="-35" dirty="0">
                <a:solidFill>
                  <a:schemeClr val="bg1">
                    <a:lumMod val="50000"/>
                  </a:schemeClr>
                </a:solidFill>
                <a:latin typeface="Times New Roman"/>
                <a:cs typeface="Times New Roman"/>
              </a:rPr>
              <a:t> </a:t>
            </a:r>
            <a:r>
              <a:rPr sz="1400" b="1" spc="-5" dirty="0">
                <a:solidFill>
                  <a:schemeClr val="bg1">
                    <a:lumMod val="50000"/>
                  </a:schemeClr>
                </a:solidFill>
                <a:latin typeface="Times New Roman"/>
                <a:cs typeface="Times New Roman"/>
              </a:rPr>
              <a:t>des</a:t>
            </a:r>
            <a:r>
              <a:rPr sz="1400" b="1" spc="-10" dirty="0">
                <a:solidFill>
                  <a:schemeClr val="bg1">
                    <a:lumMod val="50000"/>
                  </a:schemeClr>
                </a:solidFill>
                <a:latin typeface="Times New Roman"/>
                <a:cs typeface="Times New Roman"/>
              </a:rPr>
              <a:t> </a:t>
            </a:r>
            <a:r>
              <a:rPr sz="1400" b="1" dirty="0">
                <a:solidFill>
                  <a:schemeClr val="bg1">
                    <a:lumMod val="50000"/>
                  </a:schemeClr>
                </a:solidFill>
                <a:latin typeface="Times New Roman"/>
                <a:cs typeface="Times New Roman"/>
              </a:rPr>
              <a:t>Sciences</a:t>
            </a:r>
            <a:r>
              <a:rPr sz="1400" b="1" spc="-35" dirty="0">
                <a:solidFill>
                  <a:schemeClr val="bg1">
                    <a:lumMod val="50000"/>
                  </a:schemeClr>
                </a:solidFill>
                <a:latin typeface="Times New Roman"/>
                <a:cs typeface="Times New Roman"/>
              </a:rPr>
              <a:t> </a:t>
            </a:r>
            <a:r>
              <a:rPr sz="1400" b="1" dirty="0">
                <a:solidFill>
                  <a:schemeClr val="bg1">
                    <a:lumMod val="50000"/>
                  </a:schemeClr>
                </a:solidFill>
                <a:latin typeface="Times New Roman"/>
                <a:cs typeface="Times New Roman"/>
              </a:rPr>
              <a:t>et</a:t>
            </a:r>
            <a:r>
              <a:rPr sz="1400" b="1" spc="-15" dirty="0">
                <a:solidFill>
                  <a:schemeClr val="bg1">
                    <a:lumMod val="50000"/>
                  </a:schemeClr>
                </a:solidFill>
                <a:latin typeface="Times New Roman"/>
                <a:cs typeface="Times New Roman"/>
              </a:rPr>
              <a:t> </a:t>
            </a:r>
            <a:r>
              <a:rPr sz="1400" b="1" dirty="0">
                <a:solidFill>
                  <a:schemeClr val="bg1">
                    <a:lumMod val="50000"/>
                  </a:schemeClr>
                </a:solidFill>
                <a:latin typeface="Times New Roman"/>
                <a:cs typeface="Times New Roman"/>
              </a:rPr>
              <a:t>Techniques</a:t>
            </a:r>
            <a:r>
              <a:rPr sz="1400" b="1" spc="-35" dirty="0">
                <a:solidFill>
                  <a:schemeClr val="bg1">
                    <a:lumMod val="50000"/>
                  </a:schemeClr>
                </a:solidFill>
                <a:latin typeface="Times New Roman"/>
                <a:cs typeface="Times New Roman"/>
              </a:rPr>
              <a:t> </a:t>
            </a:r>
            <a:r>
              <a:rPr sz="1400" b="1" spc="-5" dirty="0">
                <a:solidFill>
                  <a:schemeClr val="bg1">
                    <a:lumMod val="50000"/>
                  </a:schemeClr>
                </a:solidFill>
                <a:latin typeface="Times New Roman"/>
                <a:cs typeface="Times New Roman"/>
              </a:rPr>
              <a:t>Settat </a:t>
            </a:r>
            <a:r>
              <a:rPr sz="1400" b="1" spc="-250" dirty="0">
                <a:solidFill>
                  <a:schemeClr val="bg1">
                    <a:lumMod val="50000"/>
                  </a:schemeClr>
                </a:solidFill>
                <a:latin typeface="Times New Roman"/>
                <a:cs typeface="Times New Roman"/>
              </a:rPr>
              <a:t> </a:t>
            </a:r>
            <a:r>
              <a:rPr sz="1400" b="1" dirty="0">
                <a:solidFill>
                  <a:schemeClr val="bg1">
                    <a:lumMod val="50000"/>
                  </a:schemeClr>
                </a:solidFill>
                <a:latin typeface="Times New Roman"/>
                <a:cs typeface="Times New Roman"/>
              </a:rPr>
              <a:t>Cycle</a:t>
            </a:r>
            <a:r>
              <a:rPr sz="1400" b="1" spc="-25" dirty="0">
                <a:solidFill>
                  <a:schemeClr val="bg1">
                    <a:lumMod val="50000"/>
                  </a:schemeClr>
                </a:solidFill>
                <a:latin typeface="Times New Roman"/>
                <a:cs typeface="Times New Roman"/>
              </a:rPr>
              <a:t> </a:t>
            </a:r>
            <a:r>
              <a:rPr sz="1400" b="1" spc="-5" dirty="0">
                <a:solidFill>
                  <a:schemeClr val="bg1">
                    <a:lumMod val="50000"/>
                  </a:schemeClr>
                </a:solidFill>
                <a:latin typeface="Times New Roman"/>
                <a:cs typeface="Times New Roman"/>
              </a:rPr>
              <a:t>Ingénieur</a:t>
            </a:r>
            <a:r>
              <a:rPr sz="1400" b="1" spc="-15" dirty="0">
                <a:solidFill>
                  <a:schemeClr val="bg1">
                    <a:lumMod val="50000"/>
                  </a:schemeClr>
                </a:solidFill>
                <a:latin typeface="Times New Roman"/>
                <a:cs typeface="Times New Roman"/>
              </a:rPr>
              <a:t> </a:t>
            </a:r>
            <a:r>
              <a:rPr sz="1400" b="1" dirty="0">
                <a:solidFill>
                  <a:schemeClr val="bg1">
                    <a:lumMod val="50000"/>
                  </a:schemeClr>
                </a:solidFill>
                <a:latin typeface="Times New Roman"/>
                <a:cs typeface="Times New Roman"/>
              </a:rPr>
              <a:t>:</a:t>
            </a:r>
            <a:r>
              <a:rPr sz="1400" b="1" spc="-5" dirty="0">
                <a:solidFill>
                  <a:schemeClr val="bg1">
                    <a:lumMod val="50000"/>
                  </a:schemeClr>
                </a:solidFill>
                <a:latin typeface="Times New Roman"/>
                <a:cs typeface="Times New Roman"/>
              </a:rPr>
              <a:t> Génie</a:t>
            </a:r>
            <a:r>
              <a:rPr sz="1400" b="1" spc="-25" dirty="0">
                <a:solidFill>
                  <a:schemeClr val="bg1">
                    <a:lumMod val="50000"/>
                  </a:schemeClr>
                </a:solidFill>
                <a:latin typeface="Times New Roman"/>
                <a:cs typeface="Times New Roman"/>
              </a:rPr>
              <a:t> </a:t>
            </a:r>
            <a:r>
              <a:rPr sz="1400" b="1" spc="-5" dirty="0">
                <a:solidFill>
                  <a:schemeClr val="bg1">
                    <a:lumMod val="50000"/>
                  </a:schemeClr>
                </a:solidFill>
                <a:latin typeface="Times New Roman"/>
                <a:cs typeface="Times New Roman"/>
              </a:rPr>
              <a:t>Informatique</a:t>
            </a:r>
            <a:endParaRPr sz="1400" b="1" dirty="0">
              <a:solidFill>
                <a:schemeClr val="bg1">
                  <a:lumMod val="50000"/>
                </a:schemeClr>
              </a:solidFill>
              <a:latin typeface="Times New Roman"/>
              <a:cs typeface="Times New Roman"/>
            </a:endParaRPr>
          </a:p>
        </p:txBody>
      </p:sp>
      <p:sp>
        <p:nvSpPr>
          <p:cNvPr id="8" name="Rectangle 7"/>
          <p:cNvSpPr/>
          <p:nvPr/>
        </p:nvSpPr>
        <p:spPr>
          <a:xfrm>
            <a:off x="193024" y="3080825"/>
            <a:ext cx="520504" cy="2897945"/>
          </a:xfrm>
          <a:prstGeom prst="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1" y="2771335"/>
            <a:ext cx="526726" cy="188507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950553" y="2194560"/>
            <a:ext cx="9031460" cy="576775"/>
          </a:xfrm>
          <a:prstGeom prst="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solidFill>
              </a:rPr>
              <a:t>PRÉSENTATION DU MINI-PROJET (Mobile)</a:t>
            </a:r>
            <a:endParaRPr lang="fr-FR" sz="4000" b="1" dirty="0">
              <a:solidFill>
                <a:schemeClr val="tx1"/>
              </a:solidFill>
            </a:endParaRPr>
          </a:p>
        </p:txBody>
      </p:sp>
      <p:sp>
        <p:nvSpPr>
          <p:cNvPr id="11" name="Rectangle 10"/>
          <p:cNvSpPr/>
          <p:nvPr/>
        </p:nvSpPr>
        <p:spPr>
          <a:xfrm>
            <a:off x="2427920" y="3545059"/>
            <a:ext cx="3602264" cy="562708"/>
          </a:xfrm>
          <a:prstGeom prst="rect">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ysClr val="windowText" lastClr="000000"/>
                </a:solidFill>
              </a:rPr>
              <a:t>Nom du Projet:</a:t>
            </a:r>
            <a:endParaRPr lang="fr-FR" sz="4000" b="1" dirty="0">
              <a:solidFill>
                <a:sysClr val="windowText" lastClr="000000"/>
              </a:solidFill>
            </a:endParaRPr>
          </a:p>
        </p:txBody>
      </p:sp>
      <p:sp>
        <p:nvSpPr>
          <p:cNvPr id="13" name="Rectangle 12"/>
          <p:cNvSpPr/>
          <p:nvPr/>
        </p:nvSpPr>
        <p:spPr>
          <a:xfrm>
            <a:off x="6269334" y="3527937"/>
            <a:ext cx="4799006" cy="646331"/>
          </a:xfrm>
          <a:prstGeom prst="rect">
            <a:avLst/>
          </a:prstGeom>
          <a:noFill/>
        </p:spPr>
        <p:txBody>
          <a:bodyPr wrap="none">
            <a:spAutoFit/>
          </a:bodyPr>
          <a:lstStyle/>
          <a:p>
            <a:r>
              <a:rPr lang="fr-FR" sz="3600" b="1" dirty="0" smtClean="0"/>
              <a:t>ASSISTANT INTELLIGENT</a:t>
            </a:r>
            <a:endParaRPr lang="fr-FR" sz="3600" b="1" dirty="0"/>
          </a:p>
        </p:txBody>
      </p:sp>
      <p:sp>
        <p:nvSpPr>
          <p:cNvPr id="14" name="Rectangle 13"/>
          <p:cNvSpPr/>
          <p:nvPr/>
        </p:nvSpPr>
        <p:spPr>
          <a:xfrm>
            <a:off x="2597666" y="5213811"/>
            <a:ext cx="1538626" cy="400110"/>
          </a:xfrm>
          <a:prstGeom prst="rect">
            <a:avLst/>
          </a:prstGeom>
          <a:solidFill>
            <a:srgbClr val="FFFF66"/>
          </a:solidFill>
        </p:spPr>
        <p:txBody>
          <a:bodyPr wrap="none">
            <a:spAutoFit/>
          </a:bodyPr>
          <a:lstStyle/>
          <a:p>
            <a:r>
              <a:rPr lang="en-US" sz="2000" b="1" dirty="0" smtClean="0"/>
              <a:t>Réalisé  par:</a:t>
            </a:r>
            <a:endParaRPr lang="fr-FR" sz="2000" b="1" dirty="0"/>
          </a:p>
        </p:txBody>
      </p:sp>
      <p:sp>
        <p:nvSpPr>
          <p:cNvPr id="15" name="Rectangle 14"/>
          <p:cNvSpPr/>
          <p:nvPr/>
        </p:nvSpPr>
        <p:spPr>
          <a:xfrm>
            <a:off x="9276831" y="5257336"/>
            <a:ext cx="1488806" cy="369332"/>
          </a:xfrm>
          <a:prstGeom prst="rect">
            <a:avLst/>
          </a:prstGeom>
          <a:solidFill>
            <a:srgbClr val="FFFF66"/>
          </a:solidFill>
        </p:spPr>
        <p:txBody>
          <a:bodyPr wrap="none">
            <a:spAutoFit/>
          </a:bodyPr>
          <a:lstStyle/>
          <a:p>
            <a:r>
              <a:rPr lang="en-US" b="1" dirty="0" smtClean="0"/>
              <a:t>Encadré  par :</a:t>
            </a:r>
            <a:endParaRPr lang="fr-FR" b="1" dirty="0"/>
          </a:p>
        </p:txBody>
      </p:sp>
      <p:sp>
        <p:nvSpPr>
          <p:cNvPr id="16" name="Rectangle 15"/>
          <p:cNvSpPr/>
          <p:nvPr/>
        </p:nvSpPr>
        <p:spPr>
          <a:xfrm>
            <a:off x="9187568" y="5794104"/>
            <a:ext cx="1646861" cy="369332"/>
          </a:xfrm>
          <a:prstGeom prst="rect">
            <a:avLst/>
          </a:prstGeom>
        </p:spPr>
        <p:txBody>
          <a:bodyPr wrap="none">
            <a:spAutoFit/>
          </a:bodyPr>
          <a:lstStyle/>
          <a:p>
            <a:r>
              <a:rPr lang="en-US" dirty="0" smtClean="0"/>
              <a:t>Prof Y.BALOUKI</a:t>
            </a:r>
            <a:endParaRPr lang="fr-FR" dirty="0"/>
          </a:p>
        </p:txBody>
      </p:sp>
      <p:sp>
        <p:nvSpPr>
          <p:cNvPr id="17" name="Rectangle 16"/>
          <p:cNvSpPr/>
          <p:nvPr/>
        </p:nvSpPr>
        <p:spPr>
          <a:xfrm>
            <a:off x="2512065" y="5642057"/>
            <a:ext cx="1665841" cy="369332"/>
          </a:xfrm>
          <a:prstGeom prst="rect">
            <a:avLst/>
          </a:prstGeom>
        </p:spPr>
        <p:txBody>
          <a:bodyPr wrap="none">
            <a:spAutoFit/>
          </a:bodyPr>
          <a:lstStyle/>
          <a:p>
            <a:r>
              <a:rPr lang="en-US" dirty="0" smtClean="0"/>
              <a:t>ASBIKA Hicham</a:t>
            </a:r>
            <a:endParaRPr lang="fr-FR" dirty="0"/>
          </a:p>
        </p:txBody>
      </p:sp>
      <p:sp>
        <p:nvSpPr>
          <p:cNvPr id="18" name="Rectangle 17"/>
          <p:cNvSpPr/>
          <p:nvPr/>
        </p:nvSpPr>
        <p:spPr>
          <a:xfrm>
            <a:off x="2427920" y="6006906"/>
            <a:ext cx="1833900" cy="369332"/>
          </a:xfrm>
          <a:prstGeom prst="rect">
            <a:avLst/>
          </a:prstGeom>
        </p:spPr>
        <p:txBody>
          <a:bodyPr wrap="none">
            <a:spAutoFit/>
          </a:bodyPr>
          <a:lstStyle/>
          <a:p>
            <a:r>
              <a:rPr lang="en-US" dirty="0" smtClean="0"/>
              <a:t>NID TALEB Ayoub</a:t>
            </a:r>
            <a:endParaRPr lang="fr-FR" dirty="0"/>
          </a:p>
        </p:txBody>
      </p:sp>
    </p:spTree>
    <p:extLst>
      <p:ext uri="{BB962C8B-B14F-4D97-AF65-F5344CB8AC3E}">
        <p14:creationId xmlns:p14="http://schemas.microsoft.com/office/powerpoint/2010/main" val="2239495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object 10"/>
          <p:cNvSpPr txBox="1"/>
          <p:nvPr/>
        </p:nvSpPr>
        <p:spPr>
          <a:xfrm>
            <a:off x="762391" y="6364391"/>
            <a:ext cx="5314852" cy="289823"/>
          </a:xfrm>
          <a:prstGeom prst="rect">
            <a:avLst/>
          </a:prstGeom>
        </p:spPr>
        <p:txBody>
          <a:bodyPr vert="horz" wrap="square" lIns="0" tIns="12700" rIns="0" bIns="0" rtlCol="0">
            <a:spAutoFit/>
          </a:bodyPr>
          <a:lstStyle/>
          <a:p>
            <a:pPr marL="12700">
              <a:spcBef>
                <a:spcPts val="100"/>
              </a:spcBef>
            </a:pPr>
            <a:r>
              <a:rPr lang="en-US" dirty="0">
                <a:solidFill>
                  <a:srgbClr val="888888"/>
                </a:solidFill>
                <a:latin typeface="Calibri"/>
                <a:cs typeface="Calibri"/>
              </a:rPr>
              <a:t>Année</a:t>
            </a:r>
            <a:r>
              <a:rPr lang="en-US" spc="-55" dirty="0">
                <a:solidFill>
                  <a:srgbClr val="888888"/>
                </a:solidFill>
                <a:latin typeface="Calibri"/>
                <a:cs typeface="Calibri"/>
              </a:rPr>
              <a:t> </a:t>
            </a:r>
            <a:r>
              <a:rPr lang="en-US" spc="-5" dirty="0">
                <a:solidFill>
                  <a:srgbClr val="888888"/>
                </a:solidFill>
                <a:latin typeface="Calibri"/>
                <a:cs typeface="Calibri"/>
              </a:rPr>
              <a:t>Universitaire</a:t>
            </a:r>
            <a:r>
              <a:rPr lang="en-US" spc="-50" dirty="0">
                <a:solidFill>
                  <a:srgbClr val="888888"/>
                </a:solidFill>
                <a:latin typeface="Calibri"/>
                <a:cs typeface="Calibri"/>
              </a:rPr>
              <a:t> </a:t>
            </a:r>
            <a:r>
              <a:rPr lang="en-US" dirty="0" smtClean="0">
                <a:solidFill>
                  <a:srgbClr val="888888"/>
                </a:solidFill>
                <a:latin typeface="Calibri"/>
                <a:cs typeface="Calibri"/>
              </a:rPr>
              <a:t>2022-2023 </a:t>
            </a:r>
            <a:r>
              <a:rPr lang="en-US" dirty="0" smtClean="0">
                <a:latin typeface="Calibri"/>
                <a:cs typeface="Calibri"/>
              </a:rPr>
              <a:t>  </a:t>
            </a:r>
            <a:r>
              <a:rPr lang="en" b="1" dirty="0" smtClean="0">
                <a:solidFill>
                  <a:schemeClr val="tx1"/>
                </a:solidFill>
                <a:latin typeface="Josefin Sans"/>
                <a:ea typeface="Josefin Sans"/>
                <a:cs typeface="Josefin Sans"/>
                <a:sym typeface="Josefin Sans"/>
              </a:rPr>
              <a:t>|  </a:t>
            </a:r>
            <a:r>
              <a:rPr lang="en-US" spc="-5" dirty="0" smtClean="0">
                <a:solidFill>
                  <a:srgbClr val="888888"/>
                </a:solidFill>
                <a:latin typeface="Calibri"/>
                <a:cs typeface="Calibri"/>
              </a:rPr>
              <a:t>Présentation</a:t>
            </a:r>
            <a:r>
              <a:rPr lang="en-US" spc="-60" dirty="0" smtClean="0">
                <a:solidFill>
                  <a:srgbClr val="888888"/>
                </a:solidFill>
                <a:latin typeface="Calibri"/>
                <a:cs typeface="Calibri"/>
              </a:rPr>
              <a:t> </a:t>
            </a:r>
            <a:r>
              <a:rPr lang="en-US" dirty="0">
                <a:solidFill>
                  <a:srgbClr val="888888"/>
                </a:solidFill>
                <a:latin typeface="Calibri"/>
                <a:cs typeface="Calibri"/>
              </a:rPr>
              <a:t>de</a:t>
            </a:r>
            <a:r>
              <a:rPr lang="en-US" spc="-30" dirty="0">
                <a:solidFill>
                  <a:srgbClr val="888888"/>
                </a:solidFill>
                <a:latin typeface="Calibri"/>
                <a:cs typeface="Calibri"/>
              </a:rPr>
              <a:t> </a:t>
            </a:r>
            <a:r>
              <a:rPr lang="en-US" spc="-10" dirty="0">
                <a:solidFill>
                  <a:srgbClr val="888888"/>
                </a:solidFill>
                <a:latin typeface="Calibri"/>
                <a:cs typeface="Calibri"/>
              </a:rPr>
              <a:t>projet</a:t>
            </a:r>
            <a:endParaRPr lang="en-US" dirty="0">
              <a:latin typeface="Calibri"/>
              <a:cs typeface="Calibri"/>
            </a:endParaRPr>
          </a:p>
        </p:txBody>
      </p:sp>
      <p:sp>
        <p:nvSpPr>
          <p:cNvPr id="3" name="Rectangle 2"/>
          <p:cNvSpPr/>
          <p:nvPr/>
        </p:nvSpPr>
        <p:spPr>
          <a:xfrm>
            <a:off x="256675" y="1631550"/>
            <a:ext cx="6224336" cy="2862322"/>
          </a:xfrm>
          <a:prstGeom prst="rect">
            <a:avLst/>
          </a:prstGeom>
        </p:spPr>
        <p:txBody>
          <a:bodyPr wrap="square">
            <a:spAutoFit/>
          </a:bodyPr>
          <a:lstStyle/>
          <a:p>
            <a:pPr algn="just"/>
            <a:r>
              <a:rPr lang="fr-FR" sz="2000" dirty="0" smtClean="0"/>
              <a:t>                    est </a:t>
            </a:r>
            <a:r>
              <a:rPr lang="fr-FR" sz="2000" dirty="0"/>
              <a:t>une entreprise de recherche en intelligence artificielle qui se consacre à créer et à promouvoir des technologies d'IA avancées. Fondée en 2015, OpenAI a pour mission de garantir que l'IA bénéficie à tous et de prévenir ses utilisations néfastes. OpenAI a développé plusieurs modèles de langage de pointe, tels que GPT-3 et GPT-3.5, qui ont suscité un grand intérêt et ont été utilisés dans de nombreux domaines pour aider à résoudre des problèmes complexes.</a:t>
            </a:r>
            <a:endParaRPr lang="fr-FR" sz="3200" dirty="0"/>
          </a:p>
        </p:txBody>
      </p:sp>
      <p:sp>
        <p:nvSpPr>
          <p:cNvPr id="4" name="Rectangle 3"/>
          <p:cNvSpPr/>
          <p:nvPr/>
        </p:nvSpPr>
        <p:spPr>
          <a:xfrm>
            <a:off x="373996" y="1599464"/>
            <a:ext cx="989584" cy="400110"/>
          </a:xfrm>
          <a:prstGeom prst="rect">
            <a:avLst/>
          </a:prstGeom>
          <a:solidFill>
            <a:srgbClr val="FFFF66"/>
          </a:solidFill>
        </p:spPr>
        <p:txBody>
          <a:bodyPr wrap="square">
            <a:spAutoFit/>
          </a:bodyPr>
          <a:lstStyle/>
          <a:p>
            <a:r>
              <a:rPr lang="fr-FR" sz="2000" b="1" dirty="0"/>
              <a:t>OpenAI</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332" y="1599464"/>
            <a:ext cx="5187903" cy="2723649"/>
          </a:xfrm>
          <a:prstGeom prst="rect">
            <a:avLst/>
          </a:prstGeom>
          <a:ln w="38100">
            <a:solidFill>
              <a:srgbClr val="FFFF66"/>
            </a:solidFill>
          </a:ln>
        </p:spPr>
      </p:pic>
    </p:spTree>
    <p:extLst>
      <p:ext uri="{BB962C8B-B14F-4D97-AF65-F5344CB8AC3E}">
        <p14:creationId xmlns:p14="http://schemas.microsoft.com/office/powerpoint/2010/main" val="2188755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object 10"/>
          <p:cNvSpPr txBox="1"/>
          <p:nvPr/>
        </p:nvSpPr>
        <p:spPr>
          <a:xfrm>
            <a:off x="762391" y="6364391"/>
            <a:ext cx="5314852" cy="289823"/>
          </a:xfrm>
          <a:prstGeom prst="rect">
            <a:avLst/>
          </a:prstGeom>
        </p:spPr>
        <p:txBody>
          <a:bodyPr vert="horz" wrap="square" lIns="0" tIns="12700" rIns="0" bIns="0" rtlCol="0">
            <a:spAutoFit/>
          </a:bodyPr>
          <a:lstStyle/>
          <a:p>
            <a:pPr marL="12700">
              <a:spcBef>
                <a:spcPts val="100"/>
              </a:spcBef>
            </a:pPr>
            <a:r>
              <a:rPr lang="en-US" dirty="0">
                <a:solidFill>
                  <a:srgbClr val="888888"/>
                </a:solidFill>
                <a:latin typeface="Calibri"/>
                <a:cs typeface="Calibri"/>
              </a:rPr>
              <a:t>Année</a:t>
            </a:r>
            <a:r>
              <a:rPr lang="en-US" spc="-55" dirty="0">
                <a:solidFill>
                  <a:srgbClr val="888888"/>
                </a:solidFill>
                <a:latin typeface="Calibri"/>
                <a:cs typeface="Calibri"/>
              </a:rPr>
              <a:t> </a:t>
            </a:r>
            <a:r>
              <a:rPr lang="en-US" spc="-5" dirty="0">
                <a:solidFill>
                  <a:srgbClr val="888888"/>
                </a:solidFill>
                <a:latin typeface="Calibri"/>
                <a:cs typeface="Calibri"/>
              </a:rPr>
              <a:t>Universitaire</a:t>
            </a:r>
            <a:r>
              <a:rPr lang="en-US" spc="-50" dirty="0">
                <a:solidFill>
                  <a:srgbClr val="888888"/>
                </a:solidFill>
                <a:latin typeface="Calibri"/>
                <a:cs typeface="Calibri"/>
              </a:rPr>
              <a:t> </a:t>
            </a:r>
            <a:r>
              <a:rPr lang="en-US" dirty="0" smtClean="0">
                <a:solidFill>
                  <a:srgbClr val="888888"/>
                </a:solidFill>
                <a:latin typeface="Calibri"/>
                <a:cs typeface="Calibri"/>
              </a:rPr>
              <a:t>2022-2023 </a:t>
            </a:r>
            <a:r>
              <a:rPr lang="en-US" dirty="0" smtClean="0">
                <a:latin typeface="Calibri"/>
                <a:cs typeface="Calibri"/>
              </a:rPr>
              <a:t>  </a:t>
            </a:r>
            <a:r>
              <a:rPr lang="en" b="1" dirty="0" smtClean="0">
                <a:solidFill>
                  <a:schemeClr val="tx1"/>
                </a:solidFill>
                <a:latin typeface="Josefin Sans"/>
                <a:ea typeface="Josefin Sans"/>
                <a:cs typeface="Josefin Sans"/>
                <a:sym typeface="Josefin Sans"/>
              </a:rPr>
              <a:t>|  </a:t>
            </a:r>
            <a:r>
              <a:rPr lang="en-US" spc="-5" dirty="0" smtClean="0">
                <a:solidFill>
                  <a:srgbClr val="888888"/>
                </a:solidFill>
                <a:latin typeface="Calibri"/>
                <a:cs typeface="Calibri"/>
              </a:rPr>
              <a:t>Présentation</a:t>
            </a:r>
            <a:r>
              <a:rPr lang="en-US" spc="-60" dirty="0" smtClean="0">
                <a:solidFill>
                  <a:srgbClr val="888888"/>
                </a:solidFill>
                <a:latin typeface="Calibri"/>
                <a:cs typeface="Calibri"/>
              </a:rPr>
              <a:t> </a:t>
            </a:r>
            <a:r>
              <a:rPr lang="en-US" dirty="0">
                <a:solidFill>
                  <a:srgbClr val="888888"/>
                </a:solidFill>
                <a:latin typeface="Calibri"/>
                <a:cs typeface="Calibri"/>
              </a:rPr>
              <a:t>de</a:t>
            </a:r>
            <a:r>
              <a:rPr lang="en-US" spc="-30" dirty="0">
                <a:solidFill>
                  <a:srgbClr val="888888"/>
                </a:solidFill>
                <a:latin typeface="Calibri"/>
                <a:cs typeface="Calibri"/>
              </a:rPr>
              <a:t> </a:t>
            </a:r>
            <a:r>
              <a:rPr lang="en-US" spc="-10" dirty="0">
                <a:solidFill>
                  <a:srgbClr val="888888"/>
                </a:solidFill>
                <a:latin typeface="Calibri"/>
                <a:cs typeface="Calibri"/>
              </a:rPr>
              <a:t>projet</a:t>
            </a:r>
            <a:endParaRPr lang="en-US" dirty="0">
              <a:latin typeface="Calibri"/>
              <a:cs typeface="Calibri"/>
            </a:endParaRPr>
          </a:p>
        </p:txBody>
      </p:sp>
      <p:sp>
        <p:nvSpPr>
          <p:cNvPr id="24" name="Google Shape;165;p28"/>
          <p:cNvSpPr txBox="1">
            <a:spLocks noGrp="1"/>
          </p:cNvSpPr>
          <p:nvPr>
            <p:ph type="ctrTitle"/>
          </p:nvPr>
        </p:nvSpPr>
        <p:spPr>
          <a:xfrm>
            <a:off x="1276838" y="3192379"/>
            <a:ext cx="9632893" cy="729669"/>
          </a:xfrm>
          <a:prstGeom prst="rect">
            <a:avLst/>
          </a:prstGeom>
          <a:noFill/>
        </p:spPr>
        <p:txBody>
          <a:bodyPr spcFirstLastPara="1" wrap="square" lIns="91425" tIns="91425" rIns="91425" bIns="91425" anchor="b" anchorCtr="0">
            <a:noAutofit/>
          </a:bodyPr>
          <a:lstStyle/>
          <a:p>
            <a:pPr lvl="0">
              <a:lnSpc>
                <a:spcPct val="70000"/>
              </a:lnSpc>
              <a:spcBef>
                <a:spcPts val="0"/>
              </a:spcBef>
            </a:pPr>
            <a:r>
              <a:rPr lang="en-US" sz="4800" b="1" dirty="0" smtClean="0">
                <a:solidFill>
                  <a:schemeClr val="tx1">
                    <a:lumMod val="65000"/>
                    <a:lumOff val="35000"/>
                  </a:schemeClr>
                </a:solidFill>
                <a:latin typeface="Squada One" panose="020B0604020202020204" charset="0"/>
              </a:rPr>
              <a:t>l’APPLICATION</a:t>
            </a:r>
            <a:endParaRPr sz="4800" b="1" dirty="0">
              <a:solidFill>
                <a:schemeClr val="tx1">
                  <a:lumMod val="65000"/>
                  <a:lumOff val="35000"/>
                </a:schemeClr>
              </a:solidFill>
              <a:latin typeface="Squada One" panose="020B0604020202020204" charset="0"/>
            </a:endParaRPr>
          </a:p>
        </p:txBody>
      </p:sp>
      <p:sp>
        <p:nvSpPr>
          <p:cNvPr id="25" name="Rectangle 24"/>
          <p:cNvSpPr/>
          <p:nvPr/>
        </p:nvSpPr>
        <p:spPr>
          <a:xfrm>
            <a:off x="5172001" y="1418004"/>
            <a:ext cx="1553630" cy="1569660"/>
          </a:xfrm>
          <a:prstGeom prst="rect">
            <a:avLst/>
          </a:prstGeom>
        </p:spPr>
        <p:txBody>
          <a:bodyPr wrap="none">
            <a:spAutoFit/>
          </a:bodyPr>
          <a:lstStyle/>
          <a:p>
            <a:r>
              <a:rPr lang="en" sz="9600" b="1" dirty="0" smtClean="0">
                <a:ln>
                  <a:solidFill>
                    <a:sysClr val="windowText" lastClr="000000"/>
                  </a:solidFill>
                </a:ln>
                <a:solidFill>
                  <a:srgbClr val="FFFF66"/>
                </a:solidFill>
                <a:latin typeface="Squada One" panose="020B0604020202020204" charset="0"/>
              </a:rPr>
              <a:t>03</a:t>
            </a:r>
            <a:endParaRPr lang="fr-FR" dirty="0">
              <a:ln>
                <a:solidFill>
                  <a:sysClr val="windowText" lastClr="000000"/>
                </a:solidFill>
              </a:ln>
              <a:solidFill>
                <a:srgbClr val="FFFF66"/>
              </a:solidFill>
              <a:latin typeface="Squada One" panose="020B0604020202020204" charset="0"/>
            </a:endParaRPr>
          </a:p>
        </p:txBody>
      </p:sp>
    </p:spTree>
    <p:extLst>
      <p:ext uri="{BB962C8B-B14F-4D97-AF65-F5344CB8AC3E}">
        <p14:creationId xmlns:p14="http://schemas.microsoft.com/office/powerpoint/2010/main" val="1006522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10"/>
          <p:cNvSpPr txBox="1"/>
          <p:nvPr/>
        </p:nvSpPr>
        <p:spPr>
          <a:xfrm>
            <a:off x="762391" y="6364391"/>
            <a:ext cx="5314852" cy="289823"/>
          </a:xfrm>
          <a:prstGeom prst="rect">
            <a:avLst/>
          </a:prstGeom>
        </p:spPr>
        <p:txBody>
          <a:bodyPr vert="horz" wrap="square" lIns="0" tIns="12700" rIns="0" bIns="0" rtlCol="0">
            <a:spAutoFit/>
          </a:bodyPr>
          <a:lstStyle/>
          <a:p>
            <a:pPr marL="12700">
              <a:spcBef>
                <a:spcPts val="100"/>
              </a:spcBef>
            </a:pPr>
            <a:r>
              <a:rPr lang="en-US" dirty="0">
                <a:solidFill>
                  <a:srgbClr val="888888"/>
                </a:solidFill>
                <a:latin typeface="Calibri"/>
                <a:cs typeface="Calibri"/>
              </a:rPr>
              <a:t>Année</a:t>
            </a:r>
            <a:r>
              <a:rPr lang="en-US" spc="-55" dirty="0">
                <a:solidFill>
                  <a:srgbClr val="888888"/>
                </a:solidFill>
                <a:latin typeface="Calibri"/>
                <a:cs typeface="Calibri"/>
              </a:rPr>
              <a:t> </a:t>
            </a:r>
            <a:r>
              <a:rPr lang="en-US" spc="-5" dirty="0">
                <a:solidFill>
                  <a:srgbClr val="888888"/>
                </a:solidFill>
                <a:latin typeface="Calibri"/>
                <a:cs typeface="Calibri"/>
              </a:rPr>
              <a:t>Universitaire</a:t>
            </a:r>
            <a:r>
              <a:rPr lang="en-US" spc="-50" dirty="0">
                <a:solidFill>
                  <a:srgbClr val="888888"/>
                </a:solidFill>
                <a:latin typeface="Calibri"/>
                <a:cs typeface="Calibri"/>
              </a:rPr>
              <a:t> </a:t>
            </a:r>
            <a:r>
              <a:rPr lang="en-US" dirty="0" smtClean="0">
                <a:solidFill>
                  <a:srgbClr val="888888"/>
                </a:solidFill>
                <a:latin typeface="Calibri"/>
                <a:cs typeface="Calibri"/>
              </a:rPr>
              <a:t>2022-2023 </a:t>
            </a:r>
            <a:r>
              <a:rPr lang="en-US" dirty="0" smtClean="0">
                <a:latin typeface="Calibri"/>
                <a:cs typeface="Calibri"/>
              </a:rPr>
              <a:t>  </a:t>
            </a:r>
            <a:r>
              <a:rPr lang="en" b="1" dirty="0" smtClean="0">
                <a:solidFill>
                  <a:schemeClr val="tx1"/>
                </a:solidFill>
                <a:latin typeface="Josefin Sans"/>
                <a:ea typeface="Josefin Sans"/>
                <a:cs typeface="Josefin Sans"/>
                <a:sym typeface="Josefin Sans"/>
              </a:rPr>
              <a:t>|  </a:t>
            </a:r>
            <a:r>
              <a:rPr lang="en-US" spc="-5" dirty="0" smtClean="0">
                <a:solidFill>
                  <a:srgbClr val="888888"/>
                </a:solidFill>
                <a:latin typeface="Calibri"/>
                <a:cs typeface="Calibri"/>
              </a:rPr>
              <a:t>Présentation</a:t>
            </a:r>
            <a:r>
              <a:rPr lang="en-US" spc="-60" dirty="0" smtClean="0">
                <a:solidFill>
                  <a:srgbClr val="888888"/>
                </a:solidFill>
                <a:latin typeface="Calibri"/>
                <a:cs typeface="Calibri"/>
              </a:rPr>
              <a:t> </a:t>
            </a:r>
            <a:r>
              <a:rPr lang="en-US" dirty="0">
                <a:solidFill>
                  <a:srgbClr val="888888"/>
                </a:solidFill>
                <a:latin typeface="Calibri"/>
                <a:cs typeface="Calibri"/>
              </a:rPr>
              <a:t>de</a:t>
            </a:r>
            <a:r>
              <a:rPr lang="en-US" spc="-30" dirty="0">
                <a:solidFill>
                  <a:srgbClr val="888888"/>
                </a:solidFill>
                <a:latin typeface="Calibri"/>
                <a:cs typeface="Calibri"/>
              </a:rPr>
              <a:t> </a:t>
            </a:r>
            <a:r>
              <a:rPr lang="en-US" spc="-10" dirty="0">
                <a:solidFill>
                  <a:srgbClr val="888888"/>
                </a:solidFill>
                <a:latin typeface="Calibri"/>
                <a:cs typeface="Calibri"/>
              </a:rPr>
              <a:t>projet</a:t>
            </a:r>
            <a:endParaRPr lang="en-US" dirty="0">
              <a:latin typeface="Calibri"/>
              <a:cs typeface="Calibri"/>
            </a:endParaRPr>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5" name="Rectangle 4"/>
          <p:cNvSpPr/>
          <p:nvPr/>
        </p:nvSpPr>
        <p:spPr>
          <a:xfrm>
            <a:off x="1504684" y="3930556"/>
            <a:ext cx="6301836" cy="818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solidFill>
                  <a:srgbClr val="FFFF00"/>
                </a:solidFill>
              </a:rPr>
              <a:t>Vous </a:t>
            </a:r>
            <a:r>
              <a:rPr lang="fr-FR" sz="2800" b="1" dirty="0" smtClean="0">
                <a:solidFill>
                  <a:srgbClr val="FFFF00"/>
                </a:solidFill>
              </a:rPr>
              <a:t>trouverez </a:t>
            </a:r>
            <a:r>
              <a:rPr lang="fr-FR" sz="2800" b="1" dirty="0">
                <a:solidFill>
                  <a:srgbClr val="FFFF00"/>
                </a:solidFill>
              </a:rPr>
              <a:t>le projet ici: </a:t>
            </a:r>
            <a:r>
              <a:rPr lang="fr-FR" sz="2400" b="1" dirty="0">
                <a:solidFill>
                  <a:srgbClr val="FFFF00"/>
                </a:solidFill>
                <a:hlinkClick r:id="rId3"/>
              </a:rPr>
              <a:t>https://</a:t>
            </a:r>
            <a:r>
              <a:rPr lang="fr-FR" sz="2400" b="1" dirty="0" smtClean="0">
                <a:solidFill>
                  <a:srgbClr val="FFFF00"/>
                </a:solidFill>
                <a:hlinkClick r:id="rId3"/>
              </a:rPr>
              <a:t>github.com/Asbika/Assistant_Intelligent</a:t>
            </a:r>
            <a:r>
              <a:rPr lang="fr-FR" sz="2400" b="1" dirty="0" smtClean="0">
                <a:solidFill>
                  <a:srgbClr val="FFFF00"/>
                </a:solidFill>
              </a:rPr>
              <a:t> </a:t>
            </a:r>
            <a:endParaRPr lang="fr-FR" sz="2400" b="1" dirty="0">
              <a:solidFill>
                <a:srgbClr val="FFFF00"/>
              </a:solidFill>
            </a:endParaRPr>
          </a:p>
        </p:txBody>
      </p:sp>
    </p:spTree>
    <p:extLst>
      <p:ext uri="{BB962C8B-B14F-4D97-AF65-F5344CB8AC3E}">
        <p14:creationId xmlns:p14="http://schemas.microsoft.com/office/powerpoint/2010/main" val="2944364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6858000"/>
          </a:xfrm>
          <a:prstGeom prst="rect">
            <a:avLst/>
          </a:prstGeom>
        </p:spPr>
      </p:pic>
      <p:sp>
        <p:nvSpPr>
          <p:cNvPr id="7" name="Rectangle 6"/>
          <p:cNvSpPr/>
          <p:nvPr/>
        </p:nvSpPr>
        <p:spPr>
          <a:xfrm>
            <a:off x="7315201" y="3683351"/>
            <a:ext cx="4170948" cy="707886"/>
          </a:xfrm>
          <a:prstGeom prst="rect">
            <a:avLst/>
          </a:prstGeom>
        </p:spPr>
        <p:txBody>
          <a:bodyPr wrap="square">
            <a:spAutoFit/>
          </a:bodyPr>
          <a:lstStyle/>
          <a:p>
            <a:r>
              <a:rPr lang="fr-FR" sz="2000" b="1" dirty="0">
                <a:solidFill>
                  <a:srgbClr val="FFFF00"/>
                </a:solidFill>
                <a:hlinkClick r:id="rId3"/>
              </a:rPr>
              <a:t>https://</a:t>
            </a:r>
            <a:r>
              <a:rPr lang="fr-FR" sz="2000" b="1" dirty="0" smtClean="0">
                <a:solidFill>
                  <a:srgbClr val="FFFF00"/>
                </a:solidFill>
                <a:hlinkClick r:id="rId3"/>
              </a:rPr>
              <a:t>github.com/Asbika/Assistant_Intelligent/tree/master/lib/network</a:t>
            </a:r>
            <a:r>
              <a:rPr lang="fr-FR" sz="2000" b="1" dirty="0" smtClean="0">
                <a:solidFill>
                  <a:srgbClr val="FFFF00"/>
                </a:solidFill>
              </a:rPr>
              <a:t> </a:t>
            </a:r>
            <a:endParaRPr lang="fr-FR" sz="2000" b="1" dirty="0">
              <a:solidFill>
                <a:srgbClr val="FFFF00"/>
              </a:solidFill>
            </a:endParaRPr>
          </a:p>
        </p:txBody>
      </p:sp>
      <p:sp>
        <p:nvSpPr>
          <p:cNvPr id="8" name="Rectangle 7"/>
          <p:cNvSpPr/>
          <p:nvPr/>
        </p:nvSpPr>
        <p:spPr>
          <a:xfrm>
            <a:off x="7299159" y="3196390"/>
            <a:ext cx="2181725" cy="4973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solidFill>
                  <a:schemeClr val="bg1"/>
                </a:solidFill>
              </a:rPr>
              <a:t>Networking :</a:t>
            </a:r>
            <a:endParaRPr lang="fr-FR" sz="2800" b="1" dirty="0">
              <a:solidFill>
                <a:schemeClr val="bg1"/>
              </a:solidFill>
            </a:endParaRPr>
          </a:p>
        </p:txBody>
      </p:sp>
    </p:spTree>
    <p:extLst>
      <p:ext uri="{BB962C8B-B14F-4D97-AF65-F5344CB8AC3E}">
        <p14:creationId xmlns:p14="http://schemas.microsoft.com/office/powerpoint/2010/main" val="252390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0"/>
            <a:ext cx="12192000" cy="6857999"/>
          </a:xfrm>
          <a:prstGeom prst="rect">
            <a:avLst/>
          </a:prstGeom>
        </p:spPr>
      </p:pic>
    </p:spTree>
    <p:extLst>
      <p:ext uri="{BB962C8B-B14F-4D97-AF65-F5344CB8AC3E}">
        <p14:creationId xmlns:p14="http://schemas.microsoft.com/office/powerpoint/2010/main" val="2392730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object 10"/>
          <p:cNvSpPr txBox="1"/>
          <p:nvPr/>
        </p:nvSpPr>
        <p:spPr>
          <a:xfrm>
            <a:off x="762391" y="6364391"/>
            <a:ext cx="5314852" cy="289823"/>
          </a:xfrm>
          <a:prstGeom prst="rect">
            <a:avLst/>
          </a:prstGeom>
        </p:spPr>
        <p:txBody>
          <a:bodyPr vert="horz" wrap="square" lIns="0" tIns="12700" rIns="0" bIns="0" rtlCol="0">
            <a:spAutoFit/>
          </a:bodyPr>
          <a:lstStyle/>
          <a:p>
            <a:pPr marL="12700">
              <a:spcBef>
                <a:spcPts val="100"/>
              </a:spcBef>
            </a:pPr>
            <a:r>
              <a:rPr lang="en-US" dirty="0">
                <a:solidFill>
                  <a:srgbClr val="888888"/>
                </a:solidFill>
                <a:latin typeface="Calibri"/>
                <a:cs typeface="Calibri"/>
              </a:rPr>
              <a:t>Année</a:t>
            </a:r>
            <a:r>
              <a:rPr lang="en-US" spc="-55" dirty="0">
                <a:solidFill>
                  <a:srgbClr val="888888"/>
                </a:solidFill>
                <a:latin typeface="Calibri"/>
                <a:cs typeface="Calibri"/>
              </a:rPr>
              <a:t> </a:t>
            </a:r>
            <a:r>
              <a:rPr lang="en-US" spc="-5" dirty="0">
                <a:solidFill>
                  <a:srgbClr val="888888"/>
                </a:solidFill>
                <a:latin typeface="Calibri"/>
                <a:cs typeface="Calibri"/>
              </a:rPr>
              <a:t>Universitaire</a:t>
            </a:r>
            <a:r>
              <a:rPr lang="en-US" spc="-50" dirty="0">
                <a:solidFill>
                  <a:srgbClr val="888888"/>
                </a:solidFill>
                <a:latin typeface="Calibri"/>
                <a:cs typeface="Calibri"/>
              </a:rPr>
              <a:t> </a:t>
            </a:r>
            <a:r>
              <a:rPr lang="en-US" dirty="0" smtClean="0">
                <a:solidFill>
                  <a:srgbClr val="888888"/>
                </a:solidFill>
                <a:latin typeface="Calibri"/>
                <a:cs typeface="Calibri"/>
              </a:rPr>
              <a:t>2022-2023 </a:t>
            </a:r>
            <a:r>
              <a:rPr lang="en-US" dirty="0" smtClean="0">
                <a:latin typeface="Calibri"/>
                <a:cs typeface="Calibri"/>
              </a:rPr>
              <a:t>  </a:t>
            </a:r>
            <a:r>
              <a:rPr lang="en" b="1" dirty="0" smtClean="0">
                <a:solidFill>
                  <a:schemeClr val="tx1"/>
                </a:solidFill>
                <a:latin typeface="Josefin Sans"/>
                <a:ea typeface="Josefin Sans"/>
                <a:cs typeface="Josefin Sans"/>
                <a:sym typeface="Josefin Sans"/>
              </a:rPr>
              <a:t>|  </a:t>
            </a:r>
            <a:r>
              <a:rPr lang="en-US" spc="-5" dirty="0" smtClean="0">
                <a:solidFill>
                  <a:srgbClr val="888888"/>
                </a:solidFill>
                <a:latin typeface="Calibri"/>
                <a:cs typeface="Calibri"/>
              </a:rPr>
              <a:t>Présentation</a:t>
            </a:r>
            <a:r>
              <a:rPr lang="en-US" spc="-60" dirty="0" smtClean="0">
                <a:solidFill>
                  <a:srgbClr val="888888"/>
                </a:solidFill>
                <a:latin typeface="Calibri"/>
                <a:cs typeface="Calibri"/>
              </a:rPr>
              <a:t> </a:t>
            </a:r>
            <a:r>
              <a:rPr lang="en-US" dirty="0">
                <a:solidFill>
                  <a:srgbClr val="888888"/>
                </a:solidFill>
                <a:latin typeface="Calibri"/>
                <a:cs typeface="Calibri"/>
              </a:rPr>
              <a:t>de</a:t>
            </a:r>
            <a:r>
              <a:rPr lang="en-US" spc="-30" dirty="0">
                <a:solidFill>
                  <a:srgbClr val="888888"/>
                </a:solidFill>
                <a:latin typeface="Calibri"/>
                <a:cs typeface="Calibri"/>
              </a:rPr>
              <a:t> </a:t>
            </a:r>
            <a:r>
              <a:rPr lang="en-US" spc="-10" dirty="0">
                <a:solidFill>
                  <a:srgbClr val="888888"/>
                </a:solidFill>
                <a:latin typeface="Calibri"/>
                <a:cs typeface="Calibri"/>
              </a:rPr>
              <a:t>projet</a:t>
            </a:r>
            <a:endParaRPr lang="en-US" dirty="0">
              <a:latin typeface="Calibri"/>
              <a:cs typeface="Calibri"/>
            </a:endParaRPr>
          </a:p>
        </p:txBody>
      </p:sp>
      <p:sp>
        <p:nvSpPr>
          <p:cNvPr id="24" name="Google Shape;165;p28"/>
          <p:cNvSpPr txBox="1">
            <a:spLocks noGrp="1"/>
          </p:cNvSpPr>
          <p:nvPr>
            <p:ph type="ctrTitle"/>
          </p:nvPr>
        </p:nvSpPr>
        <p:spPr>
          <a:xfrm>
            <a:off x="5006157" y="2326105"/>
            <a:ext cx="2142172" cy="1403439"/>
          </a:xfrm>
          <a:prstGeom prst="rect">
            <a:avLst/>
          </a:prstGeom>
          <a:solidFill>
            <a:srgbClr val="FFFF66"/>
          </a:solidFill>
        </p:spPr>
        <p:txBody>
          <a:bodyPr spcFirstLastPara="1" wrap="square" lIns="91425" tIns="91425" rIns="91425" bIns="91425" anchor="b" anchorCtr="0">
            <a:noAutofit/>
          </a:bodyPr>
          <a:lstStyle/>
          <a:p>
            <a:pPr lvl="0">
              <a:lnSpc>
                <a:spcPct val="70000"/>
              </a:lnSpc>
              <a:spcBef>
                <a:spcPts val="0"/>
              </a:spcBef>
            </a:pPr>
            <a:r>
              <a:rPr lang="en-US" sz="9600" b="1" dirty="0"/>
              <a:t>FIN</a:t>
            </a:r>
            <a:endParaRPr sz="9600" b="1" dirty="0">
              <a:solidFill>
                <a:schemeClr val="tx1">
                  <a:lumMod val="65000"/>
                  <a:lumOff val="35000"/>
                </a:schemeClr>
              </a:solidFill>
              <a:latin typeface="Squada One" panose="020B0604020202020204" charset="0"/>
            </a:endParaRPr>
          </a:p>
        </p:txBody>
      </p:sp>
    </p:spTree>
    <p:extLst>
      <p:ext uri="{BB962C8B-B14F-4D97-AF65-F5344CB8AC3E}">
        <p14:creationId xmlns:p14="http://schemas.microsoft.com/office/powerpoint/2010/main" val="2209276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Google Shape;165;p28"/>
          <p:cNvSpPr txBox="1">
            <a:spLocks noGrp="1"/>
          </p:cNvSpPr>
          <p:nvPr>
            <p:ph type="ctrTitle"/>
          </p:nvPr>
        </p:nvSpPr>
        <p:spPr>
          <a:xfrm>
            <a:off x="2261263" y="2912012"/>
            <a:ext cx="7375107" cy="1167620"/>
          </a:xfrm>
          <a:prstGeom prst="rect">
            <a:avLst/>
          </a:prstGeom>
          <a:noFill/>
        </p:spPr>
        <p:txBody>
          <a:bodyPr spcFirstLastPara="1" wrap="square" lIns="91425" tIns="91425" rIns="91425" bIns="91425" anchor="b" anchorCtr="0">
            <a:noAutofit/>
          </a:bodyPr>
          <a:lstStyle/>
          <a:p>
            <a:pPr marL="0" lvl="0" indent="0" algn="l" rtl="0">
              <a:lnSpc>
                <a:spcPct val="70000"/>
              </a:lnSpc>
              <a:spcBef>
                <a:spcPts val="0"/>
              </a:spcBef>
              <a:spcAft>
                <a:spcPts val="0"/>
              </a:spcAft>
              <a:buNone/>
            </a:pPr>
            <a:r>
              <a:rPr lang="en" sz="11500" b="1" dirty="0" smtClean="0">
                <a:solidFill>
                  <a:schemeClr val="tx1">
                    <a:lumMod val="65000"/>
                    <a:lumOff val="35000"/>
                  </a:schemeClr>
                </a:solidFill>
                <a:latin typeface="Squada One" panose="020B0604020202020204" charset="0"/>
              </a:rPr>
              <a:t> </a:t>
            </a:r>
            <a:r>
              <a:rPr lang="en" sz="6600" b="1" dirty="0" smtClean="0">
                <a:solidFill>
                  <a:schemeClr val="tx1">
                    <a:lumMod val="65000"/>
                    <a:lumOff val="35000"/>
                  </a:schemeClr>
                </a:solidFill>
                <a:latin typeface="Squada One" panose="020B0604020202020204" charset="0"/>
              </a:rPr>
              <a:t>INTRODUCTION</a:t>
            </a:r>
            <a:endParaRPr sz="7200" b="1" dirty="0">
              <a:solidFill>
                <a:schemeClr val="tx1">
                  <a:lumMod val="65000"/>
                  <a:lumOff val="35000"/>
                </a:schemeClr>
              </a:solidFill>
              <a:latin typeface="Squada One" panose="020B0604020202020204" charset="0"/>
            </a:endParaRPr>
          </a:p>
        </p:txBody>
      </p:sp>
      <p:sp>
        <p:nvSpPr>
          <p:cNvPr id="20" name="object 10"/>
          <p:cNvSpPr txBox="1"/>
          <p:nvPr/>
        </p:nvSpPr>
        <p:spPr>
          <a:xfrm>
            <a:off x="762391" y="6364391"/>
            <a:ext cx="5314852" cy="289823"/>
          </a:xfrm>
          <a:prstGeom prst="rect">
            <a:avLst/>
          </a:prstGeom>
        </p:spPr>
        <p:txBody>
          <a:bodyPr vert="horz" wrap="square" lIns="0" tIns="12700" rIns="0" bIns="0" rtlCol="0">
            <a:spAutoFit/>
          </a:bodyPr>
          <a:lstStyle/>
          <a:p>
            <a:pPr marL="12700">
              <a:spcBef>
                <a:spcPts val="100"/>
              </a:spcBef>
            </a:pPr>
            <a:r>
              <a:rPr lang="en-US" dirty="0">
                <a:solidFill>
                  <a:srgbClr val="888888"/>
                </a:solidFill>
                <a:latin typeface="Calibri"/>
                <a:cs typeface="Calibri"/>
              </a:rPr>
              <a:t>Année</a:t>
            </a:r>
            <a:r>
              <a:rPr lang="en-US" spc="-55" dirty="0">
                <a:solidFill>
                  <a:srgbClr val="888888"/>
                </a:solidFill>
                <a:latin typeface="Calibri"/>
                <a:cs typeface="Calibri"/>
              </a:rPr>
              <a:t> </a:t>
            </a:r>
            <a:r>
              <a:rPr lang="en-US" spc="-5" dirty="0">
                <a:solidFill>
                  <a:srgbClr val="888888"/>
                </a:solidFill>
                <a:latin typeface="Calibri"/>
                <a:cs typeface="Calibri"/>
              </a:rPr>
              <a:t>Universitaire</a:t>
            </a:r>
            <a:r>
              <a:rPr lang="en-US" spc="-50" dirty="0">
                <a:solidFill>
                  <a:srgbClr val="888888"/>
                </a:solidFill>
                <a:latin typeface="Calibri"/>
                <a:cs typeface="Calibri"/>
              </a:rPr>
              <a:t> </a:t>
            </a:r>
            <a:r>
              <a:rPr lang="en-US" dirty="0" smtClean="0">
                <a:solidFill>
                  <a:srgbClr val="888888"/>
                </a:solidFill>
                <a:latin typeface="Calibri"/>
                <a:cs typeface="Calibri"/>
              </a:rPr>
              <a:t>2022-2023 </a:t>
            </a:r>
            <a:r>
              <a:rPr lang="en-US" dirty="0" smtClean="0">
                <a:latin typeface="Calibri"/>
                <a:cs typeface="Calibri"/>
              </a:rPr>
              <a:t>  </a:t>
            </a:r>
            <a:r>
              <a:rPr lang="en" b="1" dirty="0" smtClean="0">
                <a:solidFill>
                  <a:schemeClr val="tx1"/>
                </a:solidFill>
                <a:latin typeface="Josefin Sans"/>
                <a:ea typeface="Josefin Sans"/>
                <a:cs typeface="Josefin Sans"/>
                <a:sym typeface="Josefin Sans"/>
              </a:rPr>
              <a:t>|  </a:t>
            </a:r>
            <a:r>
              <a:rPr lang="en-US" spc="-5" dirty="0" smtClean="0">
                <a:solidFill>
                  <a:srgbClr val="888888"/>
                </a:solidFill>
                <a:latin typeface="Calibri"/>
                <a:cs typeface="Calibri"/>
              </a:rPr>
              <a:t>Présentation</a:t>
            </a:r>
            <a:r>
              <a:rPr lang="en-US" spc="-60" dirty="0" smtClean="0">
                <a:solidFill>
                  <a:srgbClr val="888888"/>
                </a:solidFill>
                <a:latin typeface="Calibri"/>
                <a:cs typeface="Calibri"/>
              </a:rPr>
              <a:t> </a:t>
            </a:r>
            <a:r>
              <a:rPr lang="en-US" dirty="0">
                <a:solidFill>
                  <a:srgbClr val="888888"/>
                </a:solidFill>
                <a:latin typeface="Calibri"/>
                <a:cs typeface="Calibri"/>
              </a:rPr>
              <a:t>de</a:t>
            </a:r>
            <a:r>
              <a:rPr lang="en-US" spc="-30" dirty="0">
                <a:solidFill>
                  <a:srgbClr val="888888"/>
                </a:solidFill>
                <a:latin typeface="Calibri"/>
                <a:cs typeface="Calibri"/>
              </a:rPr>
              <a:t> </a:t>
            </a:r>
            <a:r>
              <a:rPr lang="en-US" spc="-10" dirty="0">
                <a:solidFill>
                  <a:srgbClr val="888888"/>
                </a:solidFill>
                <a:latin typeface="Calibri"/>
                <a:cs typeface="Calibri"/>
              </a:rPr>
              <a:t>projet</a:t>
            </a:r>
            <a:endParaRPr lang="en-US" dirty="0">
              <a:latin typeface="Calibri"/>
              <a:cs typeface="Calibri"/>
            </a:endParaRPr>
          </a:p>
        </p:txBody>
      </p:sp>
      <p:sp>
        <p:nvSpPr>
          <p:cNvPr id="2" name="Rectangle 1"/>
          <p:cNvSpPr/>
          <p:nvPr/>
        </p:nvSpPr>
        <p:spPr>
          <a:xfrm>
            <a:off x="5172001" y="1418004"/>
            <a:ext cx="1553630" cy="1569660"/>
          </a:xfrm>
          <a:prstGeom prst="rect">
            <a:avLst/>
          </a:prstGeom>
        </p:spPr>
        <p:txBody>
          <a:bodyPr wrap="none">
            <a:spAutoFit/>
          </a:bodyPr>
          <a:lstStyle/>
          <a:p>
            <a:r>
              <a:rPr lang="en" sz="9600" b="1" dirty="0">
                <a:ln>
                  <a:solidFill>
                    <a:sysClr val="windowText" lastClr="000000"/>
                  </a:solidFill>
                </a:ln>
                <a:solidFill>
                  <a:srgbClr val="FFFF66"/>
                </a:solidFill>
                <a:latin typeface="Squada One" panose="020B0604020202020204" charset="0"/>
              </a:rPr>
              <a:t>00</a:t>
            </a:r>
            <a:endParaRPr lang="fr-FR" dirty="0">
              <a:ln>
                <a:solidFill>
                  <a:sysClr val="windowText" lastClr="000000"/>
                </a:solidFill>
              </a:ln>
              <a:solidFill>
                <a:srgbClr val="FFFF66"/>
              </a:solidFill>
              <a:latin typeface="Squada One" panose="020B0604020202020204" charset="0"/>
            </a:endParaRPr>
          </a:p>
        </p:txBody>
      </p:sp>
    </p:spTree>
    <p:extLst>
      <p:ext uri="{BB962C8B-B14F-4D97-AF65-F5344CB8AC3E}">
        <p14:creationId xmlns:p14="http://schemas.microsoft.com/office/powerpoint/2010/main" val="2605823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Google Shape;165;p28"/>
          <p:cNvSpPr txBox="1">
            <a:spLocks noGrp="1"/>
          </p:cNvSpPr>
          <p:nvPr>
            <p:ph type="ctrTitle"/>
          </p:nvPr>
        </p:nvSpPr>
        <p:spPr>
          <a:xfrm>
            <a:off x="1639685" y="2792435"/>
            <a:ext cx="2606158" cy="661183"/>
          </a:xfrm>
          <a:prstGeom prst="rect">
            <a:avLst/>
          </a:prstGeom>
          <a:solidFill>
            <a:srgbClr val="FFFF66"/>
          </a:solidFill>
        </p:spPr>
        <p:txBody>
          <a:bodyPr spcFirstLastPara="1" wrap="square" lIns="91425" tIns="91425" rIns="91425" bIns="91425" anchor="b" anchorCtr="0">
            <a:noAutofit/>
          </a:bodyPr>
          <a:lstStyle/>
          <a:p>
            <a:pPr marL="0" lvl="0" indent="0" algn="l" rtl="0">
              <a:lnSpc>
                <a:spcPct val="70000"/>
              </a:lnSpc>
              <a:spcBef>
                <a:spcPts val="0"/>
              </a:spcBef>
              <a:spcAft>
                <a:spcPts val="0"/>
              </a:spcAft>
              <a:buNone/>
            </a:pPr>
            <a:r>
              <a:rPr lang="en" sz="3200" dirty="0" smtClean="0">
                <a:solidFill>
                  <a:schemeClr val="tx1">
                    <a:lumMod val="65000"/>
                    <a:lumOff val="35000"/>
                  </a:schemeClr>
                </a:solidFill>
                <a:latin typeface="Squada One" panose="020B0604020202020204" charset="0"/>
              </a:rPr>
              <a:t>SOMMAIRE</a:t>
            </a:r>
            <a:endParaRPr sz="1800" dirty="0">
              <a:solidFill>
                <a:schemeClr val="tx1">
                  <a:lumMod val="65000"/>
                  <a:lumOff val="35000"/>
                </a:schemeClr>
              </a:solidFill>
              <a:latin typeface="Squada One" panose="020B0604020202020204" charset="0"/>
            </a:endParaRPr>
          </a:p>
        </p:txBody>
      </p:sp>
      <p:sp>
        <p:nvSpPr>
          <p:cNvPr id="20" name="object 10"/>
          <p:cNvSpPr txBox="1"/>
          <p:nvPr/>
        </p:nvSpPr>
        <p:spPr>
          <a:xfrm>
            <a:off x="762391" y="6364391"/>
            <a:ext cx="5314852" cy="289823"/>
          </a:xfrm>
          <a:prstGeom prst="rect">
            <a:avLst/>
          </a:prstGeom>
        </p:spPr>
        <p:txBody>
          <a:bodyPr vert="horz" wrap="square" lIns="0" tIns="12700" rIns="0" bIns="0" rtlCol="0">
            <a:spAutoFit/>
          </a:bodyPr>
          <a:lstStyle/>
          <a:p>
            <a:pPr marL="12700">
              <a:spcBef>
                <a:spcPts val="100"/>
              </a:spcBef>
            </a:pPr>
            <a:r>
              <a:rPr lang="en-US" dirty="0">
                <a:solidFill>
                  <a:srgbClr val="888888"/>
                </a:solidFill>
                <a:latin typeface="Calibri"/>
                <a:cs typeface="Calibri"/>
              </a:rPr>
              <a:t>Année</a:t>
            </a:r>
            <a:r>
              <a:rPr lang="en-US" spc="-55" dirty="0">
                <a:solidFill>
                  <a:srgbClr val="888888"/>
                </a:solidFill>
                <a:latin typeface="Calibri"/>
                <a:cs typeface="Calibri"/>
              </a:rPr>
              <a:t> </a:t>
            </a:r>
            <a:r>
              <a:rPr lang="en-US" spc="-5" dirty="0">
                <a:solidFill>
                  <a:srgbClr val="888888"/>
                </a:solidFill>
                <a:latin typeface="Calibri"/>
                <a:cs typeface="Calibri"/>
              </a:rPr>
              <a:t>Universitaire</a:t>
            </a:r>
            <a:r>
              <a:rPr lang="en-US" spc="-50" dirty="0">
                <a:solidFill>
                  <a:srgbClr val="888888"/>
                </a:solidFill>
                <a:latin typeface="Calibri"/>
                <a:cs typeface="Calibri"/>
              </a:rPr>
              <a:t> </a:t>
            </a:r>
            <a:r>
              <a:rPr lang="en-US" dirty="0" smtClean="0">
                <a:solidFill>
                  <a:srgbClr val="888888"/>
                </a:solidFill>
                <a:latin typeface="Calibri"/>
                <a:cs typeface="Calibri"/>
              </a:rPr>
              <a:t>2022-2023 </a:t>
            </a:r>
            <a:r>
              <a:rPr lang="en-US" dirty="0" smtClean="0">
                <a:latin typeface="Calibri"/>
                <a:cs typeface="Calibri"/>
              </a:rPr>
              <a:t>  </a:t>
            </a:r>
            <a:r>
              <a:rPr lang="en" b="1" dirty="0" smtClean="0">
                <a:solidFill>
                  <a:schemeClr val="tx1"/>
                </a:solidFill>
                <a:latin typeface="Josefin Sans"/>
                <a:ea typeface="Josefin Sans"/>
                <a:cs typeface="Josefin Sans"/>
                <a:sym typeface="Josefin Sans"/>
              </a:rPr>
              <a:t>|  </a:t>
            </a:r>
            <a:r>
              <a:rPr lang="en-US" spc="-5" dirty="0" smtClean="0">
                <a:solidFill>
                  <a:srgbClr val="888888"/>
                </a:solidFill>
                <a:latin typeface="Calibri"/>
                <a:cs typeface="Calibri"/>
              </a:rPr>
              <a:t>Présentation</a:t>
            </a:r>
            <a:r>
              <a:rPr lang="en-US" spc="-60" dirty="0" smtClean="0">
                <a:solidFill>
                  <a:srgbClr val="888888"/>
                </a:solidFill>
                <a:latin typeface="Calibri"/>
                <a:cs typeface="Calibri"/>
              </a:rPr>
              <a:t> </a:t>
            </a:r>
            <a:r>
              <a:rPr lang="en-US" dirty="0">
                <a:solidFill>
                  <a:srgbClr val="888888"/>
                </a:solidFill>
                <a:latin typeface="Calibri"/>
                <a:cs typeface="Calibri"/>
              </a:rPr>
              <a:t>de</a:t>
            </a:r>
            <a:r>
              <a:rPr lang="en-US" spc="-30" dirty="0">
                <a:solidFill>
                  <a:srgbClr val="888888"/>
                </a:solidFill>
                <a:latin typeface="Calibri"/>
                <a:cs typeface="Calibri"/>
              </a:rPr>
              <a:t> </a:t>
            </a:r>
            <a:r>
              <a:rPr lang="en-US" spc="-10" dirty="0">
                <a:solidFill>
                  <a:srgbClr val="888888"/>
                </a:solidFill>
                <a:latin typeface="Calibri"/>
                <a:cs typeface="Calibri"/>
              </a:rPr>
              <a:t>projet</a:t>
            </a:r>
            <a:endParaRPr lang="en-US" dirty="0">
              <a:latin typeface="Calibri"/>
              <a:cs typeface="Calibri"/>
            </a:endParaRPr>
          </a:p>
        </p:txBody>
      </p:sp>
      <p:sp>
        <p:nvSpPr>
          <p:cNvPr id="5" name="Rectangle 4"/>
          <p:cNvSpPr/>
          <p:nvPr/>
        </p:nvSpPr>
        <p:spPr>
          <a:xfrm>
            <a:off x="193024" y="1674055"/>
            <a:ext cx="520504" cy="2897945"/>
          </a:xfrm>
          <a:prstGeom prst="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 y="1364565"/>
            <a:ext cx="526726" cy="188507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Google Shape;165;p28"/>
          <p:cNvSpPr txBox="1">
            <a:spLocks/>
          </p:cNvSpPr>
          <p:nvPr/>
        </p:nvSpPr>
        <p:spPr>
          <a:xfrm>
            <a:off x="5364397" y="942535"/>
            <a:ext cx="374340" cy="457199"/>
          </a:xfrm>
          <a:prstGeom prst="rect">
            <a:avLst/>
          </a:prstGeom>
          <a:solidFill>
            <a:srgbClr val="FFFF66"/>
          </a:solidFill>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70000"/>
              </a:lnSpc>
              <a:spcBef>
                <a:spcPts val="0"/>
              </a:spcBef>
            </a:pPr>
            <a:r>
              <a:rPr lang="en-US" sz="2000" dirty="0" smtClean="0">
                <a:solidFill>
                  <a:schemeClr val="tx1">
                    <a:lumMod val="65000"/>
                    <a:lumOff val="35000"/>
                  </a:schemeClr>
                </a:solidFill>
                <a:latin typeface="Squada One" panose="020B0604020202020204" charset="0"/>
              </a:rPr>
              <a:t>1</a:t>
            </a:r>
            <a:endParaRPr lang="en-US" sz="2000" dirty="0">
              <a:solidFill>
                <a:schemeClr val="tx1">
                  <a:lumMod val="65000"/>
                  <a:lumOff val="35000"/>
                </a:schemeClr>
              </a:solidFill>
              <a:latin typeface="Squada One" panose="020B0604020202020204" charset="0"/>
            </a:endParaRPr>
          </a:p>
        </p:txBody>
      </p:sp>
      <p:sp>
        <p:nvSpPr>
          <p:cNvPr id="8" name="Google Shape;165;p28"/>
          <p:cNvSpPr txBox="1">
            <a:spLocks/>
          </p:cNvSpPr>
          <p:nvPr/>
        </p:nvSpPr>
        <p:spPr>
          <a:xfrm>
            <a:off x="5738737" y="942534"/>
            <a:ext cx="5325769" cy="457200"/>
          </a:xfrm>
          <a:prstGeom prst="rect">
            <a:avLst/>
          </a:prstGeom>
          <a:solidFill>
            <a:schemeClr val="accent1">
              <a:lumMod val="40000"/>
              <a:lumOff val="60000"/>
            </a:schemeClr>
          </a:solidFill>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70000"/>
              </a:lnSpc>
              <a:spcBef>
                <a:spcPts val="0"/>
              </a:spcBef>
            </a:pPr>
            <a:r>
              <a:rPr lang="en-US" sz="1800" b="1" dirty="0" smtClean="0">
                <a:latin typeface=" OUTILS UTILISÉS"/>
              </a:rPr>
              <a:t>               CONTEXTE </a:t>
            </a:r>
            <a:r>
              <a:rPr lang="en-US" sz="1800" b="1" dirty="0">
                <a:latin typeface=" OUTILS UTILISÉS"/>
              </a:rPr>
              <a:t>GÉNÉRALE DU PROJET</a:t>
            </a:r>
            <a:endParaRPr lang="en-US" sz="1800" b="1" dirty="0">
              <a:solidFill>
                <a:schemeClr val="tx1">
                  <a:lumMod val="65000"/>
                  <a:lumOff val="35000"/>
                </a:schemeClr>
              </a:solidFill>
              <a:latin typeface=" OUTILS UTILISÉS"/>
            </a:endParaRPr>
          </a:p>
        </p:txBody>
      </p:sp>
      <p:sp>
        <p:nvSpPr>
          <p:cNvPr id="9" name="Google Shape;165;p28"/>
          <p:cNvSpPr txBox="1">
            <a:spLocks/>
          </p:cNvSpPr>
          <p:nvPr/>
        </p:nvSpPr>
        <p:spPr>
          <a:xfrm>
            <a:off x="6682710" y="1448972"/>
            <a:ext cx="2689272" cy="450165"/>
          </a:xfrm>
          <a:prstGeom prst="rect">
            <a:avLst/>
          </a:prstGeom>
          <a:noFill/>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70000"/>
              </a:lnSpc>
              <a:spcBef>
                <a:spcPts val="0"/>
              </a:spcBef>
            </a:pPr>
            <a:r>
              <a:rPr lang="en-US" sz="2000" b="1" dirty="0" smtClean="0">
                <a:solidFill>
                  <a:schemeClr val="tx1">
                    <a:lumMod val="65000"/>
                    <a:lumOff val="35000"/>
                  </a:schemeClr>
                </a:solidFill>
                <a:latin typeface="Calibri Light (Headings)"/>
              </a:rPr>
              <a:t>1.   Description</a:t>
            </a:r>
            <a:endParaRPr lang="en-US" sz="2000" b="1" dirty="0">
              <a:solidFill>
                <a:schemeClr val="tx1">
                  <a:lumMod val="65000"/>
                  <a:lumOff val="35000"/>
                </a:schemeClr>
              </a:solidFill>
              <a:latin typeface="Calibri Light (Headings)"/>
            </a:endParaRPr>
          </a:p>
        </p:txBody>
      </p:sp>
      <p:sp>
        <p:nvSpPr>
          <p:cNvPr id="10" name="Google Shape;165;p28"/>
          <p:cNvSpPr txBox="1">
            <a:spLocks/>
          </p:cNvSpPr>
          <p:nvPr/>
        </p:nvSpPr>
        <p:spPr>
          <a:xfrm>
            <a:off x="6682710" y="1856935"/>
            <a:ext cx="2689272" cy="450165"/>
          </a:xfrm>
          <a:prstGeom prst="rect">
            <a:avLst/>
          </a:prstGeom>
          <a:noFill/>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70000"/>
              </a:lnSpc>
              <a:spcBef>
                <a:spcPts val="0"/>
              </a:spcBef>
            </a:pPr>
            <a:r>
              <a:rPr lang="en-US" sz="2000" b="1" dirty="0">
                <a:solidFill>
                  <a:schemeClr val="tx1">
                    <a:lumMod val="65000"/>
                    <a:lumOff val="35000"/>
                  </a:schemeClr>
                </a:solidFill>
                <a:latin typeface="Calibri Light (Headings)"/>
              </a:rPr>
              <a:t>2</a:t>
            </a:r>
            <a:r>
              <a:rPr lang="en-US" sz="2000" b="1" dirty="0" smtClean="0">
                <a:solidFill>
                  <a:schemeClr val="tx1">
                    <a:lumMod val="65000"/>
                    <a:lumOff val="35000"/>
                  </a:schemeClr>
                </a:solidFill>
                <a:latin typeface="Calibri Light (Headings)"/>
              </a:rPr>
              <a:t>.   Screens</a:t>
            </a:r>
            <a:endParaRPr lang="en-US" sz="2000" b="1" dirty="0">
              <a:solidFill>
                <a:schemeClr val="tx1">
                  <a:lumMod val="65000"/>
                  <a:lumOff val="35000"/>
                </a:schemeClr>
              </a:solidFill>
              <a:latin typeface="Calibri Light (Headings)"/>
            </a:endParaRPr>
          </a:p>
        </p:txBody>
      </p:sp>
      <p:sp>
        <p:nvSpPr>
          <p:cNvPr id="13" name="Google Shape;165;p28"/>
          <p:cNvSpPr txBox="1">
            <a:spLocks/>
          </p:cNvSpPr>
          <p:nvPr/>
        </p:nvSpPr>
        <p:spPr>
          <a:xfrm>
            <a:off x="6682710" y="3061721"/>
            <a:ext cx="2689272" cy="450165"/>
          </a:xfrm>
          <a:prstGeom prst="rect">
            <a:avLst/>
          </a:prstGeom>
          <a:noFill/>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70000"/>
              </a:lnSpc>
              <a:spcBef>
                <a:spcPts val="0"/>
              </a:spcBef>
            </a:pPr>
            <a:r>
              <a:rPr lang="en-US" sz="2000" b="1" dirty="0" smtClean="0">
                <a:solidFill>
                  <a:schemeClr val="tx1">
                    <a:lumMod val="65000"/>
                    <a:lumOff val="35000"/>
                  </a:schemeClr>
                </a:solidFill>
                <a:latin typeface="Calibri Light (Headings)"/>
              </a:rPr>
              <a:t>1.   Flutter</a:t>
            </a:r>
            <a:endParaRPr lang="en-US" sz="2000" b="1" dirty="0">
              <a:solidFill>
                <a:schemeClr val="tx1">
                  <a:lumMod val="65000"/>
                  <a:lumOff val="35000"/>
                </a:schemeClr>
              </a:solidFill>
              <a:latin typeface="Calibri Light (Headings)"/>
            </a:endParaRPr>
          </a:p>
        </p:txBody>
      </p:sp>
      <p:sp>
        <p:nvSpPr>
          <p:cNvPr id="14" name="Google Shape;165;p28"/>
          <p:cNvSpPr txBox="1">
            <a:spLocks/>
          </p:cNvSpPr>
          <p:nvPr/>
        </p:nvSpPr>
        <p:spPr>
          <a:xfrm>
            <a:off x="6682710" y="3469684"/>
            <a:ext cx="2689272" cy="450165"/>
          </a:xfrm>
          <a:prstGeom prst="rect">
            <a:avLst/>
          </a:prstGeom>
          <a:noFill/>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70000"/>
              </a:lnSpc>
              <a:spcBef>
                <a:spcPts val="0"/>
              </a:spcBef>
            </a:pPr>
            <a:r>
              <a:rPr lang="en-US" sz="2000" b="1" dirty="0">
                <a:solidFill>
                  <a:schemeClr val="tx1">
                    <a:lumMod val="65000"/>
                    <a:lumOff val="35000"/>
                  </a:schemeClr>
                </a:solidFill>
                <a:latin typeface="Calibri Light (Headings)"/>
              </a:rPr>
              <a:t>2</a:t>
            </a:r>
            <a:r>
              <a:rPr lang="en-US" sz="2000" b="1" dirty="0" smtClean="0">
                <a:solidFill>
                  <a:schemeClr val="tx1">
                    <a:lumMod val="65000"/>
                    <a:lumOff val="35000"/>
                  </a:schemeClr>
                </a:solidFill>
                <a:latin typeface="Calibri Light (Headings)"/>
              </a:rPr>
              <a:t>.   OPenAI/ ChatGpt</a:t>
            </a:r>
            <a:endParaRPr lang="en-US" sz="2000" b="1" dirty="0">
              <a:solidFill>
                <a:schemeClr val="tx1">
                  <a:lumMod val="65000"/>
                  <a:lumOff val="35000"/>
                </a:schemeClr>
              </a:solidFill>
              <a:latin typeface="Calibri Light (Headings)"/>
            </a:endParaRPr>
          </a:p>
        </p:txBody>
      </p:sp>
      <p:sp>
        <p:nvSpPr>
          <p:cNvPr id="15" name="Google Shape;165;p28"/>
          <p:cNvSpPr txBox="1">
            <a:spLocks/>
          </p:cNvSpPr>
          <p:nvPr/>
        </p:nvSpPr>
        <p:spPr>
          <a:xfrm>
            <a:off x="5364396" y="2510035"/>
            <a:ext cx="374340" cy="457199"/>
          </a:xfrm>
          <a:prstGeom prst="rect">
            <a:avLst/>
          </a:prstGeom>
          <a:solidFill>
            <a:srgbClr val="FFFF66"/>
          </a:solidFill>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70000"/>
              </a:lnSpc>
              <a:spcBef>
                <a:spcPts val="0"/>
              </a:spcBef>
            </a:pPr>
            <a:r>
              <a:rPr lang="en-US" sz="2000" dirty="0">
                <a:solidFill>
                  <a:schemeClr val="tx1">
                    <a:lumMod val="65000"/>
                    <a:lumOff val="35000"/>
                  </a:schemeClr>
                </a:solidFill>
                <a:latin typeface="Squada One" panose="020B0604020202020204" charset="0"/>
              </a:rPr>
              <a:t>2</a:t>
            </a:r>
            <a:endParaRPr lang="en-US" sz="2000" dirty="0">
              <a:solidFill>
                <a:schemeClr val="tx1">
                  <a:lumMod val="65000"/>
                  <a:lumOff val="35000"/>
                </a:schemeClr>
              </a:solidFill>
              <a:latin typeface="Squada One" panose="020B0604020202020204" charset="0"/>
            </a:endParaRPr>
          </a:p>
        </p:txBody>
      </p:sp>
      <p:sp>
        <p:nvSpPr>
          <p:cNvPr id="16" name="Google Shape;165;p28"/>
          <p:cNvSpPr txBox="1">
            <a:spLocks/>
          </p:cNvSpPr>
          <p:nvPr/>
        </p:nvSpPr>
        <p:spPr>
          <a:xfrm>
            <a:off x="5726664" y="2510034"/>
            <a:ext cx="4626591" cy="457200"/>
          </a:xfrm>
          <a:prstGeom prst="rect">
            <a:avLst/>
          </a:prstGeom>
          <a:solidFill>
            <a:schemeClr val="accent1">
              <a:lumMod val="40000"/>
              <a:lumOff val="60000"/>
            </a:schemeClr>
          </a:solidFill>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91440" algn="l">
              <a:lnSpc>
                <a:spcPct val="100000"/>
              </a:lnSpc>
            </a:pPr>
            <a:r>
              <a:rPr lang="en-US" sz="2000" b="1" dirty="0" smtClean="0">
                <a:solidFill>
                  <a:srgbClr val="000000"/>
                </a:solidFill>
                <a:latin typeface="Calibri" panose="020F0502020204030204" pitchFamily="34" charset="0"/>
              </a:rPr>
              <a:t>                  OUTILS UTILISÉS                     </a:t>
            </a:r>
            <a:endParaRPr lang="fr-FR" sz="2000" dirty="0"/>
          </a:p>
        </p:txBody>
      </p:sp>
      <p:sp>
        <p:nvSpPr>
          <p:cNvPr id="18" name="Google Shape;165;p28"/>
          <p:cNvSpPr txBox="1">
            <a:spLocks/>
          </p:cNvSpPr>
          <p:nvPr/>
        </p:nvSpPr>
        <p:spPr>
          <a:xfrm>
            <a:off x="6694782" y="4674787"/>
            <a:ext cx="5288672" cy="450165"/>
          </a:xfrm>
          <a:prstGeom prst="rect">
            <a:avLst/>
          </a:prstGeom>
          <a:noFill/>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70000"/>
              </a:lnSpc>
              <a:spcBef>
                <a:spcPts val="0"/>
              </a:spcBef>
            </a:pPr>
            <a:r>
              <a:rPr lang="en-US" sz="2000" dirty="0" smtClean="0">
                <a:solidFill>
                  <a:schemeClr val="tx1">
                    <a:lumMod val="65000"/>
                    <a:lumOff val="35000"/>
                  </a:schemeClr>
                </a:solidFill>
                <a:latin typeface="Calibri Light (Headings)"/>
              </a:rPr>
              <a:t>1. </a:t>
            </a:r>
            <a:r>
              <a:rPr lang="fr-FR" sz="2000" b="1" dirty="0">
                <a:solidFill>
                  <a:schemeClr val="tx1">
                    <a:lumMod val="65000"/>
                    <a:lumOff val="35000"/>
                  </a:schemeClr>
                </a:solidFill>
                <a:latin typeface="Calibri Light (Headings)"/>
              </a:rPr>
              <a:t>Présentation de la structure de projet</a:t>
            </a:r>
            <a:endParaRPr lang="en-US" sz="2000" b="1" dirty="0">
              <a:solidFill>
                <a:schemeClr val="tx1">
                  <a:lumMod val="65000"/>
                  <a:lumOff val="35000"/>
                </a:schemeClr>
              </a:solidFill>
              <a:latin typeface="Calibri Light (Headings)"/>
            </a:endParaRPr>
          </a:p>
        </p:txBody>
      </p:sp>
      <p:sp>
        <p:nvSpPr>
          <p:cNvPr id="21" name="Google Shape;165;p28"/>
          <p:cNvSpPr txBox="1">
            <a:spLocks/>
          </p:cNvSpPr>
          <p:nvPr/>
        </p:nvSpPr>
        <p:spPr>
          <a:xfrm>
            <a:off x="6694782" y="5082750"/>
            <a:ext cx="2689272" cy="450165"/>
          </a:xfrm>
          <a:prstGeom prst="rect">
            <a:avLst/>
          </a:prstGeom>
          <a:noFill/>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70000"/>
              </a:lnSpc>
              <a:spcBef>
                <a:spcPts val="0"/>
              </a:spcBef>
            </a:pPr>
            <a:r>
              <a:rPr lang="en-US" sz="2000" b="1" dirty="0">
                <a:solidFill>
                  <a:schemeClr val="tx1">
                    <a:lumMod val="65000"/>
                    <a:lumOff val="35000"/>
                  </a:schemeClr>
                </a:solidFill>
                <a:latin typeface="Calibri Light (Headings)"/>
              </a:rPr>
              <a:t>2</a:t>
            </a:r>
            <a:r>
              <a:rPr lang="en-US" sz="2000" b="1" dirty="0" smtClean="0">
                <a:solidFill>
                  <a:schemeClr val="tx1">
                    <a:lumMod val="65000"/>
                    <a:lumOff val="35000"/>
                  </a:schemeClr>
                </a:solidFill>
                <a:latin typeface="Calibri Light (Headings)"/>
              </a:rPr>
              <a:t>. </a:t>
            </a:r>
            <a:r>
              <a:rPr lang="en-US" sz="2000" b="1" dirty="0">
                <a:solidFill>
                  <a:schemeClr val="tx1">
                    <a:lumMod val="65000"/>
                    <a:lumOff val="35000"/>
                  </a:schemeClr>
                </a:solidFill>
                <a:latin typeface="Calibri Light (Headings)"/>
              </a:rPr>
              <a:t>Simulation</a:t>
            </a:r>
          </a:p>
        </p:txBody>
      </p:sp>
      <p:sp>
        <p:nvSpPr>
          <p:cNvPr id="22" name="Google Shape;165;p28"/>
          <p:cNvSpPr txBox="1">
            <a:spLocks/>
          </p:cNvSpPr>
          <p:nvPr/>
        </p:nvSpPr>
        <p:spPr>
          <a:xfrm>
            <a:off x="5376468" y="4123101"/>
            <a:ext cx="374340" cy="448899"/>
          </a:xfrm>
          <a:prstGeom prst="rect">
            <a:avLst/>
          </a:prstGeom>
          <a:solidFill>
            <a:srgbClr val="FFFF66"/>
          </a:solidFill>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70000"/>
              </a:lnSpc>
              <a:spcBef>
                <a:spcPts val="0"/>
              </a:spcBef>
            </a:pPr>
            <a:r>
              <a:rPr lang="en-US" sz="2000" dirty="0" smtClean="0">
                <a:solidFill>
                  <a:schemeClr val="tx1">
                    <a:lumMod val="65000"/>
                    <a:lumOff val="35000"/>
                  </a:schemeClr>
                </a:solidFill>
                <a:latin typeface="Squada One" panose="020B0604020202020204" charset="0"/>
              </a:rPr>
              <a:t>3</a:t>
            </a:r>
            <a:endParaRPr lang="en-US" sz="2000" dirty="0">
              <a:solidFill>
                <a:schemeClr val="tx1">
                  <a:lumMod val="65000"/>
                  <a:lumOff val="35000"/>
                </a:schemeClr>
              </a:solidFill>
              <a:latin typeface="Squada One" panose="020B0604020202020204" charset="0"/>
            </a:endParaRPr>
          </a:p>
        </p:txBody>
      </p:sp>
      <p:sp>
        <p:nvSpPr>
          <p:cNvPr id="23" name="Google Shape;165;p28"/>
          <p:cNvSpPr txBox="1">
            <a:spLocks/>
          </p:cNvSpPr>
          <p:nvPr/>
        </p:nvSpPr>
        <p:spPr>
          <a:xfrm>
            <a:off x="5738736" y="4123100"/>
            <a:ext cx="4626591" cy="457200"/>
          </a:xfrm>
          <a:prstGeom prst="rect">
            <a:avLst/>
          </a:prstGeom>
          <a:solidFill>
            <a:schemeClr val="accent1">
              <a:lumMod val="40000"/>
              <a:lumOff val="60000"/>
            </a:schemeClr>
          </a:solidFill>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smtClean="0">
                <a:solidFill>
                  <a:srgbClr val="000000"/>
                </a:solidFill>
                <a:latin typeface="Calibri" panose="020F0502020204030204" pitchFamily="34" charset="0"/>
              </a:rPr>
              <a:t>                  l’ Application                     </a:t>
            </a:r>
            <a:endParaRPr lang="fr-FR" sz="2000" dirty="0"/>
          </a:p>
        </p:txBody>
      </p:sp>
    </p:spTree>
    <p:extLst>
      <p:ext uri="{BB962C8B-B14F-4D97-AF65-F5344CB8AC3E}">
        <p14:creationId xmlns:p14="http://schemas.microsoft.com/office/powerpoint/2010/main" val="559179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object 10"/>
          <p:cNvSpPr txBox="1"/>
          <p:nvPr/>
        </p:nvSpPr>
        <p:spPr>
          <a:xfrm>
            <a:off x="762391" y="6364391"/>
            <a:ext cx="5314852" cy="289823"/>
          </a:xfrm>
          <a:prstGeom prst="rect">
            <a:avLst/>
          </a:prstGeom>
        </p:spPr>
        <p:txBody>
          <a:bodyPr vert="horz" wrap="square" lIns="0" tIns="12700" rIns="0" bIns="0" rtlCol="0">
            <a:spAutoFit/>
          </a:bodyPr>
          <a:lstStyle/>
          <a:p>
            <a:pPr marL="12700">
              <a:spcBef>
                <a:spcPts val="100"/>
              </a:spcBef>
            </a:pPr>
            <a:r>
              <a:rPr lang="en-US" dirty="0">
                <a:solidFill>
                  <a:srgbClr val="888888"/>
                </a:solidFill>
                <a:latin typeface="Calibri"/>
                <a:cs typeface="Calibri"/>
              </a:rPr>
              <a:t>Année</a:t>
            </a:r>
            <a:r>
              <a:rPr lang="en-US" spc="-55" dirty="0">
                <a:solidFill>
                  <a:srgbClr val="888888"/>
                </a:solidFill>
                <a:latin typeface="Calibri"/>
                <a:cs typeface="Calibri"/>
              </a:rPr>
              <a:t> </a:t>
            </a:r>
            <a:r>
              <a:rPr lang="en-US" spc="-5" dirty="0">
                <a:solidFill>
                  <a:srgbClr val="888888"/>
                </a:solidFill>
                <a:latin typeface="Calibri"/>
                <a:cs typeface="Calibri"/>
              </a:rPr>
              <a:t>Universitaire</a:t>
            </a:r>
            <a:r>
              <a:rPr lang="en-US" spc="-50" dirty="0">
                <a:solidFill>
                  <a:srgbClr val="888888"/>
                </a:solidFill>
                <a:latin typeface="Calibri"/>
                <a:cs typeface="Calibri"/>
              </a:rPr>
              <a:t> </a:t>
            </a:r>
            <a:r>
              <a:rPr lang="en-US" dirty="0" smtClean="0">
                <a:solidFill>
                  <a:srgbClr val="888888"/>
                </a:solidFill>
                <a:latin typeface="Calibri"/>
                <a:cs typeface="Calibri"/>
              </a:rPr>
              <a:t>2022-2023 </a:t>
            </a:r>
            <a:r>
              <a:rPr lang="en-US" dirty="0" smtClean="0">
                <a:latin typeface="Calibri"/>
                <a:cs typeface="Calibri"/>
              </a:rPr>
              <a:t>  </a:t>
            </a:r>
            <a:r>
              <a:rPr lang="en" b="1" dirty="0" smtClean="0">
                <a:solidFill>
                  <a:schemeClr val="tx1"/>
                </a:solidFill>
                <a:latin typeface="Josefin Sans"/>
                <a:ea typeface="Josefin Sans"/>
                <a:cs typeface="Josefin Sans"/>
                <a:sym typeface="Josefin Sans"/>
              </a:rPr>
              <a:t>|  </a:t>
            </a:r>
            <a:r>
              <a:rPr lang="en-US" spc="-5" dirty="0" smtClean="0">
                <a:solidFill>
                  <a:srgbClr val="888888"/>
                </a:solidFill>
                <a:latin typeface="Calibri"/>
                <a:cs typeface="Calibri"/>
              </a:rPr>
              <a:t>Présentation</a:t>
            </a:r>
            <a:r>
              <a:rPr lang="en-US" spc="-60" dirty="0" smtClean="0">
                <a:solidFill>
                  <a:srgbClr val="888888"/>
                </a:solidFill>
                <a:latin typeface="Calibri"/>
                <a:cs typeface="Calibri"/>
              </a:rPr>
              <a:t> </a:t>
            </a:r>
            <a:r>
              <a:rPr lang="en-US" dirty="0">
                <a:solidFill>
                  <a:srgbClr val="888888"/>
                </a:solidFill>
                <a:latin typeface="Calibri"/>
                <a:cs typeface="Calibri"/>
              </a:rPr>
              <a:t>de</a:t>
            </a:r>
            <a:r>
              <a:rPr lang="en-US" spc="-30" dirty="0">
                <a:solidFill>
                  <a:srgbClr val="888888"/>
                </a:solidFill>
                <a:latin typeface="Calibri"/>
                <a:cs typeface="Calibri"/>
              </a:rPr>
              <a:t> </a:t>
            </a:r>
            <a:r>
              <a:rPr lang="en-US" spc="-10" dirty="0">
                <a:solidFill>
                  <a:srgbClr val="888888"/>
                </a:solidFill>
                <a:latin typeface="Calibri"/>
                <a:cs typeface="Calibri"/>
              </a:rPr>
              <a:t>projet</a:t>
            </a:r>
            <a:endParaRPr lang="en-US" dirty="0">
              <a:latin typeface="Calibri"/>
              <a:cs typeface="Calibri"/>
            </a:endParaRPr>
          </a:p>
        </p:txBody>
      </p:sp>
      <p:sp>
        <p:nvSpPr>
          <p:cNvPr id="24" name="Google Shape;165;p28"/>
          <p:cNvSpPr txBox="1">
            <a:spLocks noGrp="1"/>
          </p:cNvSpPr>
          <p:nvPr>
            <p:ph type="ctrTitle"/>
          </p:nvPr>
        </p:nvSpPr>
        <p:spPr>
          <a:xfrm>
            <a:off x="1276838" y="3192379"/>
            <a:ext cx="9632893" cy="729669"/>
          </a:xfrm>
          <a:prstGeom prst="rect">
            <a:avLst/>
          </a:prstGeom>
          <a:noFill/>
        </p:spPr>
        <p:txBody>
          <a:bodyPr spcFirstLastPara="1" wrap="square" lIns="91425" tIns="91425" rIns="91425" bIns="91425" anchor="b" anchorCtr="0">
            <a:noAutofit/>
          </a:bodyPr>
          <a:lstStyle/>
          <a:p>
            <a:pPr lvl="0">
              <a:lnSpc>
                <a:spcPct val="70000"/>
              </a:lnSpc>
              <a:spcBef>
                <a:spcPts val="0"/>
              </a:spcBef>
            </a:pPr>
            <a:r>
              <a:rPr lang="en-US" sz="4000" b="1" dirty="0">
                <a:solidFill>
                  <a:schemeClr val="tx1">
                    <a:lumMod val="65000"/>
                    <a:lumOff val="35000"/>
                  </a:schemeClr>
                </a:solidFill>
                <a:latin typeface="Squada One" panose="020B0604020202020204" charset="0"/>
              </a:rPr>
              <a:t>CONTEXTE GÉNÉRALE DU PROJET</a:t>
            </a:r>
            <a:endParaRPr sz="4000" b="1" dirty="0">
              <a:solidFill>
                <a:schemeClr val="tx1">
                  <a:lumMod val="65000"/>
                  <a:lumOff val="35000"/>
                </a:schemeClr>
              </a:solidFill>
              <a:latin typeface="Squada One" panose="020B0604020202020204" charset="0"/>
            </a:endParaRPr>
          </a:p>
        </p:txBody>
      </p:sp>
      <p:sp>
        <p:nvSpPr>
          <p:cNvPr id="25" name="Rectangle 24"/>
          <p:cNvSpPr/>
          <p:nvPr/>
        </p:nvSpPr>
        <p:spPr>
          <a:xfrm>
            <a:off x="5172001" y="1418004"/>
            <a:ext cx="1553630" cy="1569660"/>
          </a:xfrm>
          <a:prstGeom prst="rect">
            <a:avLst/>
          </a:prstGeom>
        </p:spPr>
        <p:txBody>
          <a:bodyPr wrap="none">
            <a:spAutoFit/>
          </a:bodyPr>
          <a:lstStyle/>
          <a:p>
            <a:r>
              <a:rPr lang="en" sz="9600" b="1" dirty="0" smtClean="0">
                <a:ln>
                  <a:solidFill>
                    <a:sysClr val="windowText" lastClr="000000"/>
                  </a:solidFill>
                </a:ln>
                <a:solidFill>
                  <a:srgbClr val="FFFF66"/>
                </a:solidFill>
                <a:latin typeface="Squada One" panose="020B0604020202020204" charset="0"/>
              </a:rPr>
              <a:t>01</a:t>
            </a:r>
            <a:endParaRPr lang="fr-FR" dirty="0">
              <a:ln>
                <a:solidFill>
                  <a:sysClr val="windowText" lastClr="000000"/>
                </a:solidFill>
              </a:ln>
              <a:solidFill>
                <a:srgbClr val="FFFF66"/>
              </a:solidFill>
              <a:latin typeface="Squada One" panose="020B0604020202020204" charset="0"/>
            </a:endParaRPr>
          </a:p>
        </p:txBody>
      </p:sp>
    </p:spTree>
    <p:extLst>
      <p:ext uri="{BB962C8B-B14F-4D97-AF65-F5344CB8AC3E}">
        <p14:creationId xmlns:p14="http://schemas.microsoft.com/office/powerpoint/2010/main" val="976138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object 10"/>
          <p:cNvSpPr txBox="1"/>
          <p:nvPr/>
        </p:nvSpPr>
        <p:spPr>
          <a:xfrm>
            <a:off x="762391" y="6364391"/>
            <a:ext cx="5314852" cy="289823"/>
          </a:xfrm>
          <a:prstGeom prst="rect">
            <a:avLst/>
          </a:prstGeom>
        </p:spPr>
        <p:txBody>
          <a:bodyPr vert="horz" wrap="square" lIns="0" tIns="12700" rIns="0" bIns="0" rtlCol="0">
            <a:spAutoFit/>
          </a:bodyPr>
          <a:lstStyle/>
          <a:p>
            <a:pPr marL="12700">
              <a:spcBef>
                <a:spcPts val="100"/>
              </a:spcBef>
            </a:pPr>
            <a:r>
              <a:rPr lang="en-US" dirty="0">
                <a:solidFill>
                  <a:srgbClr val="888888"/>
                </a:solidFill>
                <a:latin typeface="Calibri"/>
                <a:cs typeface="Calibri"/>
              </a:rPr>
              <a:t>Année</a:t>
            </a:r>
            <a:r>
              <a:rPr lang="en-US" spc="-55" dirty="0">
                <a:solidFill>
                  <a:srgbClr val="888888"/>
                </a:solidFill>
                <a:latin typeface="Calibri"/>
                <a:cs typeface="Calibri"/>
              </a:rPr>
              <a:t> </a:t>
            </a:r>
            <a:r>
              <a:rPr lang="en-US" spc="-5" dirty="0">
                <a:solidFill>
                  <a:srgbClr val="888888"/>
                </a:solidFill>
                <a:latin typeface="Calibri"/>
                <a:cs typeface="Calibri"/>
              </a:rPr>
              <a:t>Universitaire</a:t>
            </a:r>
            <a:r>
              <a:rPr lang="en-US" spc="-50" dirty="0">
                <a:solidFill>
                  <a:srgbClr val="888888"/>
                </a:solidFill>
                <a:latin typeface="Calibri"/>
                <a:cs typeface="Calibri"/>
              </a:rPr>
              <a:t> </a:t>
            </a:r>
            <a:r>
              <a:rPr lang="en-US" dirty="0" smtClean="0">
                <a:solidFill>
                  <a:srgbClr val="888888"/>
                </a:solidFill>
                <a:latin typeface="Calibri"/>
                <a:cs typeface="Calibri"/>
              </a:rPr>
              <a:t>2022-2023 </a:t>
            </a:r>
            <a:r>
              <a:rPr lang="en-US" dirty="0" smtClean="0">
                <a:latin typeface="Calibri"/>
                <a:cs typeface="Calibri"/>
              </a:rPr>
              <a:t>  </a:t>
            </a:r>
            <a:r>
              <a:rPr lang="en" b="1" dirty="0" smtClean="0">
                <a:solidFill>
                  <a:schemeClr val="tx1"/>
                </a:solidFill>
                <a:latin typeface="Josefin Sans"/>
                <a:ea typeface="Josefin Sans"/>
                <a:cs typeface="Josefin Sans"/>
                <a:sym typeface="Josefin Sans"/>
              </a:rPr>
              <a:t>|  </a:t>
            </a:r>
            <a:r>
              <a:rPr lang="en-US" spc="-5" dirty="0" smtClean="0">
                <a:solidFill>
                  <a:srgbClr val="888888"/>
                </a:solidFill>
                <a:latin typeface="Calibri"/>
                <a:cs typeface="Calibri"/>
              </a:rPr>
              <a:t>Présentation</a:t>
            </a:r>
            <a:r>
              <a:rPr lang="en-US" spc="-60" dirty="0" smtClean="0">
                <a:solidFill>
                  <a:srgbClr val="888888"/>
                </a:solidFill>
                <a:latin typeface="Calibri"/>
                <a:cs typeface="Calibri"/>
              </a:rPr>
              <a:t> </a:t>
            </a:r>
            <a:r>
              <a:rPr lang="en-US" dirty="0">
                <a:solidFill>
                  <a:srgbClr val="888888"/>
                </a:solidFill>
                <a:latin typeface="Calibri"/>
                <a:cs typeface="Calibri"/>
              </a:rPr>
              <a:t>de</a:t>
            </a:r>
            <a:r>
              <a:rPr lang="en-US" spc="-30" dirty="0">
                <a:solidFill>
                  <a:srgbClr val="888888"/>
                </a:solidFill>
                <a:latin typeface="Calibri"/>
                <a:cs typeface="Calibri"/>
              </a:rPr>
              <a:t> </a:t>
            </a:r>
            <a:r>
              <a:rPr lang="en-US" spc="-10" dirty="0">
                <a:solidFill>
                  <a:srgbClr val="888888"/>
                </a:solidFill>
                <a:latin typeface="Calibri"/>
                <a:cs typeface="Calibri"/>
              </a:rPr>
              <a:t>projet</a:t>
            </a:r>
            <a:endParaRPr lang="en-US" dirty="0">
              <a:latin typeface="Calibri"/>
              <a:cs typeface="Calibri"/>
            </a:endParaRPr>
          </a:p>
        </p:txBody>
      </p:sp>
      <p:sp>
        <p:nvSpPr>
          <p:cNvPr id="2" name="Rectangle 1"/>
          <p:cNvSpPr/>
          <p:nvPr/>
        </p:nvSpPr>
        <p:spPr>
          <a:xfrm>
            <a:off x="577516" y="1684419"/>
            <a:ext cx="6545179" cy="3046988"/>
          </a:xfrm>
          <a:prstGeom prst="rect">
            <a:avLst/>
          </a:prstGeom>
        </p:spPr>
        <p:txBody>
          <a:bodyPr wrap="square">
            <a:spAutoFit/>
          </a:bodyPr>
          <a:lstStyle/>
          <a:p>
            <a:pPr algn="just"/>
            <a:r>
              <a:rPr lang="fr-FR" sz="2400" dirty="0" smtClean="0">
                <a:latin typeface="Squada One" panose="020B0604020202020204" charset="0"/>
                <a:cs typeface="Segoe UI Semilight" panose="020B0402040204020203" pitchFamily="34" charset="0"/>
              </a:rPr>
              <a:t>                            est </a:t>
            </a:r>
            <a:r>
              <a:rPr lang="fr-FR" sz="2400" dirty="0">
                <a:latin typeface="Squada One" panose="020B0604020202020204" charset="0"/>
                <a:cs typeface="Segoe UI Semilight" panose="020B0402040204020203" pitchFamily="34" charset="0"/>
              </a:rPr>
              <a:t>une technologie qui utilise l'intelligence artificielle et le traitement du langage naturel pour interagir avec les utilisateurs de manière conversationnelle et intelligente. Il est conçu pour comprendre le langage humain, interpréter les intentions des utilisateurs et fournir des réponses pertinentes et utiles.</a:t>
            </a:r>
          </a:p>
        </p:txBody>
      </p:sp>
      <p:sp>
        <p:nvSpPr>
          <p:cNvPr id="3" name="Rectangle 2"/>
          <p:cNvSpPr/>
          <p:nvPr/>
        </p:nvSpPr>
        <p:spPr>
          <a:xfrm>
            <a:off x="577516" y="1684419"/>
            <a:ext cx="2906565" cy="400110"/>
          </a:xfrm>
          <a:prstGeom prst="rect">
            <a:avLst/>
          </a:prstGeom>
          <a:solidFill>
            <a:srgbClr val="FFFF66"/>
          </a:solidFill>
        </p:spPr>
        <p:txBody>
          <a:bodyPr wrap="none">
            <a:spAutoFit/>
          </a:bodyPr>
          <a:lstStyle/>
          <a:p>
            <a:r>
              <a:rPr lang="fr-FR" sz="2000" b="1" dirty="0">
                <a:latin typeface="Squada One" panose="020B0604020202020204" charset="0"/>
                <a:cs typeface="Segoe UI Semilight" panose="020B0402040204020203" pitchFamily="34" charset="0"/>
              </a:rPr>
              <a:t>L'Assistant Intelligent </a:t>
            </a:r>
            <a:endParaRPr lang="fr-FR" sz="2000" b="1" dirty="0"/>
          </a:p>
        </p:txBody>
      </p:sp>
      <p:pic>
        <p:nvPicPr>
          <p:cNvPr id="4" name="Picture 3"/>
          <p:cNvPicPr>
            <a:picLocks noChangeAspect="1"/>
          </p:cNvPicPr>
          <p:nvPr/>
        </p:nvPicPr>
        <p:blipFill>
          <a:blip r:embed="rId2"/>
          <a:stretch>
            <a:fillRect/>
          </a:stretch>
        </p:blipFill>
        <p:spPr>
          <a:xfrm>
            <a:off x="8184481" y="555811"/>
            <a:ext cx="2772277" cy="5808580"/>
          </a:xfrm>
          <a:prstGeom prst="rect">
            <a:avLst/>
          </a:prstGeom>
        </p:spPr>
      </p:pic>
    </p:spTree>
    <p:extLst>
      <p:ext uri="{BB962C8B-B14F-4D97-AF65-F5344CB8AC3E}">
        <p14:creationId xmlns:p14="http://schemas.microsoft.com/office/powerpoint/2010/main" val="3898058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object 10"/>
          <p:cNvSpPr txBox="1"/>
          <p:nvPr/>
        </p:nvSpPr>
        <p:spPr>
          <a:xfrm>
            <a:off x="762391" y="6364391"/>
            <a:ext cx="5314852" cy="289823"/>
          </a:xfrm>
          <a:prstGeom prst="rect">
            <a:avLst/>
          </a:prstGeom>
        </p:spPr>
        <p:txBody>
          <a:bodyPr vert="horz" wrap="square" lIns="0" tIns="12700" rIns="0" bIns="0" rtlCol="0">
            <a:spAutoFit/>
          </a:bodyPr>
          <a:lstStyle/>
          <a:p>
            <a:pPr marL="12700">
              <a:spcBef>
                <a:spcPts val="100"/>
              </a:spcBef>
            </a:pPr>
            <a:r>
              <a:rPr lang="en-US" dirty="0">
                <a:solidFill>
                  <a:srgbClr val="888888"/>
                </a:solidFill>
                <a:latin typeface="Calibri"/>
                <a:cs typeface="Calibri"/>
              </a:rPr>
              <a:t>Année</a:t>
            </a:r>
            <a:r>
              <a:rPr lang="en-US" spc="-55" dirty="0">
                <a:solidFill>
                  <a:srgbClr val="888888"/>
                </a:solidFill>
                <a:latin typeface="Calibri"/>
                <a:cs typeface="Calibri"/>
              </a:rPr>
              <a:t> </a:t>
            </a:r>
            <a:r>
              <a:rPr lang="en-US" spc="-5" dirty="0">
                <a:solidFill>
                  <a:srgbClr val="888888"/>
                </a:solidFill>
                <a:latin typeface="Calibri"/>
                <a:cs typeface="Calibri"/>
              </a:rPr>
              <a:t>Universitaire</a:t>
            </a:r>
            <a:r>
              <a:rPr lang="en-US" spc="-50" dirty="0">
                <a:solidFill>
                  <a:srgbClr val="888888"/>
                </a:solidFill>
                <a:latin typeface="Calibri"/>
                <a:cs typeface="Calibri"/>
              </a:rPr>
              <a:t> </a:t>
            </a:r>
            <a:r>
              <a:rPr lang="en-US" dirty="0" smtClean="0">
                <a:solidFill>
                  <a:srgbClr val="888888"/>
                </a:solidFill>
                <a:latin typeface="Calibri"/>
                <a:cs typeface="Calibri"/>
              </a:rPr>
              <a:t>2022-2023 </a:t>
            </a:r>
            <a:r>
              <a:rPr lang="en-US" dirty="0" smtClean="0">
                <a:latin typeface="Calibri"/>
                <a:cs typeface="Calibri"/>
              </a:rPr>
              <a:t>  </a:t>
            </a:r>
            <a:r>
              <a:rPr lang="en" b="1" dirty="0" smtClean="0">
                <a:solidFill>
                  <a:schemeClr val="tx1"/>
                </a:solidFill>
                <a:latin typeface="Josefin Sans"/>
                <a:ea typeface="Josefin Sans"/>
                <a:cs typeface="Josefin Sans"/>
                <a:sym typeface="Josefin Sans"/>
              </a:rPr>
              <a:t>|  </a:t>
            </a:r>
            <a:r>
              <a:rPr lang="en-US" spc="-5" dirty="0" smtClean="0">
                <a:solidFill>
                  <a:srgbClr val="888888"/>
                </a:solidFill>
                <a:latin typeface="Calibri"/>
                <a:cs typeface="Calibri"/>
              </a:rPr>
              <a:t>Présentation</a:t>
            </a:r>
            <a:r>
              <a:rPr lang="en-US" spc="-60" dirty="0" smtClean="0">
                <a:solidFill>
                  <a:srgbClr val="888888"/>
                </a:solidFill>
                <a:latin typeface="Calibri"/>
                <a:cs typeface="Calibri"/>
              </a:rPr>
              <a:t> </a:t>
            </a:r>
            <a:r>
              <a:rPr lang="en-US" dirty="0">
                <a:solidFill>
                  <a:srgbClr val="888888"/>
                </a:solidFill>
                <a:latin typeface="Calibri"/>
                <a:cs typeface="Calibri"/>
              </a:rPr>
              <a:t>de</a:t>
            </a:r>
            <a:r>
              <a:rPr lang="en-US" spc="-30" dirty="0">
                <a:solidFill>
                  <a:srgbClr val="888888"/>
                </a:solidFill>
                <a:latin typeface="Calibri"/>
                <a:cs typeface="Calibri"/>
              </a:rPr>
              <a:t> </a:t>
            </a:r>
            <a:r>
              <a:rPr lang="en-US" spc="-10" dirty="0">
                <a:solidFill>
                  <a:srgbClr val="888888"/>
                </a:solidFill>
                <a:latin typeface="Calibri"/>
                <a:cs typeface="Calibri"/>
              </a:rPr>
              <a:t>projet</a:t>
            </a:r>
            <a:endParaRPr lang="en-US" dirty="0">
              <a:latin typeface="Calibri"/>
              <a:cs typeface="Calibri"/>
            </a:endParaRPr>
          </a:p>
        </p:txBody>
      </p:sp>
      <p:pic>
        <p:nvPicPr>
          <p:cNvPr id="10" name="Picture 9"/>
          <p:cNvPicPr>
            <a:picLocks noChangeAspect="1"/>
          </p:cNvPicPr>
          <p:nvPr/>
        </p:nvPicPr>
        <p:blipFill>
          <a:blip r:embed="rId2"/>
          <a:stretch>
            <a:fillRect/>
          </a:stretch>
        </p:blipFill>
        <p:spPr>
          <a:xfrm>
            <a:off x="553845" y="605263"/>
            <a:ext cx="1906468" cy="4034975"/>
          </a:xfrm>
          <a:prstGeom prst="rect">
            <a:avLst/>
          </a:prstGeom>
        </p:spPr>
      </p:pic>
      <p:sp>
        <p:nvSpPr>
          <p:cNvPr id="11" name="Rectangle 10"/>
          <p:cNvSpPr/>
          <p:nvPr/>
        </p:nvSpPr>
        <p:spPr>
          <a:xfrm>
            <a:off x="910571" y="1924334"/>
            <a:ext cx="955344" cy="28660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Straight Arrow Connector 12"/>
          <p:cNvCxnSpPr/>
          <p:nvPr/>
        </p:nvCxnSpPr>
        <p:spPr>
          <a:xfrm flipH="1">
            <a:off x="1881449" y="1589964"/>
            <a:ext cx="910182" cy="50496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807165" y="1119117"/>
            <a:ext cx="1979370" cy="600502"/>
          </a:xfrm>
          <a:prstGeom prst="rect">
            <a:avLst/>
          </a:prstGeom>
          <a:solidFill>
            <a:schemeClr val="accent1">
              <a:lumMod val="40000"/>
              <a:lumOff val="6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What is the Capital of frence ?</a:t>
            </a:r>
            <a:endParaRPr lang="fr-FR" b="1" dirty="0">
              <a:solidFill>
                <a:schemeClr val="tx1"/>
              </a:solidFill>
            </a:endParaRPr>
          </a:p>
        </p:txBody>
      </p:sp>
      <p:sp>
        <p:nvSpPr>
          <p:cNvPr id="19" name="Rectangle 18"/>
          <p:cNvSpPr/>
          <p:nvPr/>
        </p:nvSpPr>
        <p:spPr>
          <a:xfrm>
            <a:off x="912457" y="2511188"/>
            <a:ext cx="257421" cy="17742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Straight Arrow Connector 20"/>
          <p:cNvCxnSpPr>
            <a:stCxn id="22" idx="1"/>
          </p:cNvCxnSpPr>
          <p:nvPr/>
        </p:nvCxnSpPr>
        <p:spPr>
          <a:xfrm flipH="1">
            <a:off x="1194848" y="2445012"/>
            <a:ext cx="1596784" cy="16739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791632" y="2185704"/>
            <a:ext cx="957674" cy="518616"/>
          </a:xfrm>
          <a:prstGeom prst="rect">
            <a:avLst/>
          </a:prstGeom>
          <a:solidFill>
            <a:schemeClr val="accent1">
              <a:lumMod val="40000"/>
              <a:lumOff val="6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Paris</a:t>
            </a:r>
            <a:endParaRPr lang="fr-FR" b="1" dirty="0">
              <a:solidFill>
                <a:schemeClr val="tx1"/>
              </a:solidFill>
            </a:endParaRPr>
          </a:p>
        </p:txBody>
      </p:sp>
      <p:pic>
        <p:nvPicPr>
          <p:cNvPr id="30" name="Picture 29"/>
          <p:cNvPicPr>
            <a:picLocks noChangeAspect="1"/>
          </p:cNvPicPr>
          <p:nvPr/>
        </p:nvPicPr>
        <p:blipFill>
          <a:blip r:embed="rId3"/>
          <a:stretch>
            <a:fillRect/>
          </a:stretch>
        </p:blipFill>
        <p:spPr>
          <a:xfrm>
            <a:off x="5265207" y="1119117"/>
            <a:ext cx="2371725" cy="5029200"/>
          </a:xfrm>
          <a:prstGeom prst="rect">
            <a:avLst/>
          </a:prstGeom>
        </p:spPr>
      </p:pic>
      <p:pic>
        <p:nvPicPr>
          <p:cNvPr id="31" name="Picture 30"/>
          <p:cNvPicPr>
            <a:picLocks noChangeAspect="1"/>
          </p:cNvPicPr>
          <p:nvPr/>
        </p:nvPicPr>
        <p:blipFill>
          <a:blip r:embed="rId4"/>
          <a:stretch>
            <a:fillRect/>
          </a:stretch>
        </p:blipFill>
        <p:spPr>
          <a:xfrm>
            <a:off x="9435147" y="336884"/>
            <a:ext cx="2271113" cy="4796590"/>
          </a:xfrm>
          <a:prstGeom prst="rect">
            <a:avLst/>
          </a:prstGeom>
        </p:spPr>
      </p:pic>
      <p:sp>
        <p:nvSpPr>
          <p:cNvPr id="37" name="Rectangle 36"/>
          <p:cNvSpPr/>
          <p:nvPr/>
        </p:nvSpPr>
        <p:spPr>
          <a:xfrm>
            <a:off x="5743075" y="2764652"/>
            <a:ext cx="1636296" cy="27271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Straight Arrow Connector 37"/>
          <p:cNvCxnSpPr/>
          <p:nvPr/>
        </p:nvCxnSpPr>
        <p:spPr>
          <a:xfrm flipV="1">
            <a:off x="4572451" y="3009015"/>
            <a:ext cx="1159991" cy="624702"/>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949680" y="3633602"/>
            <a:ext cx="1979370" cy="600502"/>
          </a:xfrm>
          <a:prstGeom prst="rect">
            <a:avLst/>
          </a:prstGeom>
          <a:solidFill>
            <a:schemeClr val="accent1">
              <a:lumMod val="40000"/>
              <a:lumOff val="6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solidFill>
              </a:rPr>
              <a:t>Who is the president of the United State in 2004 ?</a:t>
            </a:r>
            <a:endParaRPr lang="fr-FR" sz="1200" b="1" dirty="0">
              <a:solidFill>
                <a:schemeClr val="tx1"/>
              </a:solidFill>
            </a:endParaRPr>
          </a:p>
        </p:txBody>
      </p:sp>
      <p:sp>
        <p:nvSpPr>
          <p:cNvPr id="41" name="Rectangle 40"/>
          <p:cNvSpPr/>
          <p:nvPr/>
        </p:nvSpPr>
        <p:spPr>
          <a:xfrm>
            <a:off x="3289752" y="4454755"/>
            <a:ext cx="1355830" cy="518616"/>
          </a:xfrm>
          <a:prstGeom prst="rect">
            <a:avLst/>
          </a:prstGeom>
          <a:solidFill>
            <a:schemeClr val="accent1">
              <a:lumMod val="40000"/>
              <a:lumOff val="6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solidFill>
              </a:rPr>
              <a:t>George W. Bush</a:t>
            </a:r>
            <a:endParaRPr lang="fr-FR" sz="1200" b="1" dirty="0">
              <a:solidFill>
                <a:schemeClr val="tx1"/>
              </a:solidFill>
            </a:endParaRPr>
          </a:p>
        </p:txBody>
      </p:sp>
      <p:sp>
        <p:nvSpPr>
          <p:cNvPr id="42" name="Rectangle 41"/>
          <p:cNvSpPr/>
          <p:nvPr/>
        </p:nvSpPr>
        <p:spPr>
          <a:xfrm>
            <a:off x="5764052" y="3497244"/>
            <a:ext cx="1636296" cy="27271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3" name="Straight Arrow Connector 42"/>
          <p:cNvCxnSpPr/>
          <p:nvPr/>
        </p:nvCxnSpPr>
        <p:spPr>
          <a:xfrm flipV="1">
            <a:off x="4652730" y="3764872"/>
            <a:ext cx="1090345" cy="91803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9905992" y="1979663"/>
            <a:ext cx="1147019" cy="18194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 name="Rectangle 46"/>
          <p:cNvSpPr/>
          <p:nvPr/>
        </p:nvSpPr>
        <p:spPr>
          <a:xfrm>
            <a:off x="9905991" y="2622750"/>
            <a:ext cx="204517" cy="22522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7874758" y="2688609"/>
            <a:ext cx="1120099" cy="473753"/>
          </a:xfrm>
          <a:prstGeom prst="rect">
            <a:avLst/>
          </a:prstGeom>
          <a:solidFill>
            <a:schemeClr val="accent1">
              <a:lumMod val="40000"/>
              <a:lumOff val="6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smtClean="0">
                <a:solidFill>
                  <a:schemeClr val="tx1"/>
                </a:solidFill>
              </a:rPr>
              <a:t>What is square root of 144?</a:t>
            </a:r>
            <a:endParaRPr lang="fr-FR" sz="1100" b="1" dirty="0">
              <a:solidFill>
                <a:schemeClr val="tx1"/>
              </a:solidFill>
            </a:endParaRPr>
          </a:p>
        </p:txBody>
      </p:sp>
      <p:cxnSp>
        <p:nvCxnSpPr>
          <p:cNvPr id="49" name="Straight Arrow Connector 48"/>
          <p:cNvCxnSpPr>
            <a:stCxn id="48" idx="3"/>
          </p:cNvCxnSpPr>
          <p:nvPr/>
        </p:nvCxnSpPr>
        <p:spPr>
          <a:xfrm flipV="1">
            <a:off x="8994857" y="2094932"/>
            <a:ext cx="911134" cy="83055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889465" y="3396725"/>
            <a:ext cx="647871" cy="368147"/>
          </a:xfrm>
          <a:prstGeom prst="rect">
            <a:avLst/>
          </a:prstGeom>
          <a:solidFill>
            <a:schemeClr val="accent1">
              <a:lumMod val="40000"/>
              <a:lumOff val="6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smtClean="0">
                <a:solidFill>
                  <a:schemeClr val="tx1"/>
                </a:solidFill>
              </a:rPr>
              <a:t>12</a:t>
            </a:r>
            <a:endParaRPr lang="fr-FR" sz="1100" b="1" dirty="0">
              <a:solidFill>
                <a:schemeClr val="tx1"/>
              </a:solidFill>
            </a:endParaRPr>
          </a:p>
        </p:txBody>
      </p:sp>
      <p:cxnSp>
        <p:nvCxnSpPr>
          <p:cNvPr id="53" name="Straight Arrow Connector 52"/>
          <p:cNvCxnSpPr>
            <a:stCxn id="52" idx="3"/>
          </p:cNvCxnSpPr>
          <p:nvPr/>
        </p:nvCxnSpPr>
        <p:spPr>
          <a:xfrm flipV="1">
            <a:off x="8537336" y="2764652"/>
            <a:ext cx="1355332" cy="81614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492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object 10"/>
          <p:cNvSpPr txBox="1"/>
          <p:nvPr/>
        </p:nvSpPr>
        <p:spPr>
          <a:xfrm>
            <a:off x="762391" y="6364391"/>
            <a:ext cx="5314852" cy="289823"/>
          </a:xfrm>
          <a:prstGeom prst="rect">
            <a:avLst/>
          </a:prstGeom>
        </p:spPr>
        <p:txBody>
          <a:bodyPr vert="horz" wrap="square" lIns="0" tIns="12700" rIns="0" bIns="0" rtlCol="0">
            <a:spAutoFit/>
          </a:bodyPr>
          <a:lstStyle/>
          <a:p>
            <a:pPr marL="12700">
              <a:spcBef>
                <a:spcPts val="100"/>
              </a:spcBef>
            </a:pPr>
            <a:r>
              <a:rPr lang="en-US" dirty="0">
                <a:solidFill>
                  <a:srgbClr val="888888"/>
                </a:solidFill>
                <a:latin typeface="Calibri"/>
                <a:cs typeface="Calibri"/>
              </a:rPr>
              <a:t>Année</a:t>
            </a:r>
            <a:r>
              <a:rPr lang="en-US" spc="-55" dirty="0">
                <a:solidFill>
                  <a:srgbClr val="888888"/>
                </a:solidFill>
                <a:latin typeface="Calibri"/>
                <a:cs typeface="Calibri"/>
              </a:rPr>
              <a:t> </a:t>
            </a:r>
            <a:r>
              <a:rPr lang="en-US" spc="-5" dirty="0">
                <a:solidFill>
                  <a:srgbClr val="888888"/>
                </a:solidFill>
                <a:latin typeface="Calibri"/>
                <a:cs typeface="Calibri"/>
              </a:rPr>
              <a:t>Universitaire</a:t>
            </a:r>
            <a:r>
              <a:rPr lang="en-US" spc="-50" dirty="0">
                <a:solidFill>
                  <a:srgbClr val="888888"/>
                </a:solidFill>
                <a:latin typeface="Calibri"/>
                <a:cs typeface="Calibri"/>
              </a:rPr>
              <a:t> </a:t>
            </a:r>
            <a:r>
              <a:rPr lang="en-US" dirty="0" smtClean="0">
                <a:solidFill>
                  <a:srgbClr val="888888"/>
                </a:solidFill>
                <a:latin typeface="Calibri"/>
                <a:cs typeface="Calibri"/>
              </a:rPr>
              <a:t>2022-2023 </a:t>
            </a:r>
            <a:r>
              <a:rPr lang="en-US" dirty="0" smtClean="0">
                <a:latin typeface="Calibri"/>
                <a:cs typeface="Calibri"/>
              </a:rPr>
              <a:t>  </a:t>
            </a:r>
            <a:r>
              <a:rPr lang="en" b="1" dirty="0" smtClean="0">
                <a:solidFill>
                  <a:schemeClr val="tx1"/>
                </a:solidFill>
                <a:latin typeface="Josefin Sans"/>
                <a:ea typeface="Josefin Sans"/>
                <a:cs typeface="Josefin Sans"/>
                <a:sym typeface="Josefin Sans"/>
              </a:rPr>
              <a:t>|  </a:t>
            </a:r>
            <a:r>
              <a:rPr lang="en-US" spc="-5" dirty="0" smtClean="0">
                <a:solidFill>
                  <a:srgbClr val="888888"/>
                </a:solidFill>
                <a:latin typeface="Calibri"/>
                <a:cs typeface="Calibri"/>
              </a:rPr>
              <a:t>Présentation</a:t>
            </a:r>
            <a:r>
              <a:rPr lang="en-US" spc="-60" dirty="0" smtClean="0">
                <a:solidFill>
                  <a:srgbClr val="888888"/>
                </a:solidFill>
                <a:latin typeface="Calibri"/>
                <a:cs typeface="Calibri"/>
              </a:rPr>
              <a:t> </a:t>
            </a:r>
            <a:r>
              <a:rPr lang="en-US" dirty="0">
                <a:solidFill>
                  <a:srgbClr val="888888"/>
                </a:solidFill>
                <a:latin typeface="Calibri"/>
                <a:cs typeface="Calibri"/>
              </a:rPr>
              <a:t>de</a:t>
            </a:r>
            <a:r>
              <a:rPr lang="en-US" spc="-30" dirty="0">
                <a:solidFill>
                  <a:srgbClr val="888888"/>
                </a:solidFill>
                <a:latin typeface="Calibri"/>
                <a:cs typeface="Calibri"/>
              </a:rPr>
              <a:t> </a:t>
            </a:r>
            <a:r>
              <a:rPr lang="en-US" spc="-10" dirty="0">
                <a:solidFill>
                  <a:srgbClr val="888888"/>
                </a:solidFill>
                <a:latin typeface="Calibri"/>
                <a:cs typeface="Calibri"/>
              </a:rPr>
              <a:t>projet</a:t>
            </a:r>
            <a:endParaRPr lang="en-US" dirty="0">
              <a:latin typeface="Calibri"/>
              <a:cs typeface="Calibri"/>
            </a:endParaRPr>
          </a:p>
        </p:txBody>
      </p:sp>
      <p:sp>
        <p:nvSpPr>
          <p:cNvPr id="24" name="Google Shape;165;p28"/>
          <p:cNvSpPr txBox="1">
            <a:spLocks noGrp="1"/>
          </p:cNvSpPr>
          <p:nvPr>
            <p:ph type="ctrTitle"/>
          </p:nvPr>
        </p:nvSpPr>
        <p:spPr>
          <a:xfrm>
            <a:off x="1276838" y="3192379"/>
            <a:ext cx="9632893" cy="729669"/>
          </a:xfrm>
          <a:prstGeom prst="rect">
            <a:avLst/>
          </a:prstGeom>
          <a:noFill/>
        </p:spPr>
        <p:txBody>
          <a:bodyPr spcFirstLastPara="1" wrap="square" lIns="91425" tIns="91425" rIns="91425" bIns="91425" anchor="b" anchorCtr="0">
            <a:noAutofit/>
          </a:bodyPr>
          <a:lstStyle/>
          <a:p>
            <a:pPr lvl="0">
              <a:lnSpc>
                <a:spcPct val="70000"/>
              </a:lnSpc>
              <a:spcBef>
                <a:spcPts val="0"/>
              </a:spcBef>
            </a:pPr>
            <a:r>
              <a:rPr lang="en-US" sz="4000" b="1" dirty="0" smtClean="0">
                <a:solidFill>
                  <a:schemeClr val="tx1">
                    <a:lumMod val="65000"/>
                    <a:lumOff val="35000"/>
                  </a:schemeClr>
                </a:solidFill>
                <a:latin typeface="Squada One" panose="020B0604020202020204" charset="0"/>
              </a:rPr>
              <a:t>OUTILS </a:t>
            </a:r>
            <a:r>
              <a:rPr lang="en-US" sz="4000" b="1" dirty="0">
                <a:solidFill>
                  <a:schemeClr val="tx1">
                    <a:lumMod val="65000"/>
                    <a:lumOff val="35000"/>
                  </a:schemeClr>
                </a:solidFill>
                <a:latin typeface="Squada One" panose="020B0604020202020204" charset="0"/>
              </a:rPr>
              <a:t>UTILISÉS </a:t>
            </a:r>
            <a:endParaRPr sz="4000" b="1" dirty="0">
              <a:solidFill>
                <a:schemeClr val="tx1">
                  <a:lumMod val="65000"/>
                  <a:lumOff val="35000"/>
                </a:schemeClr>
              </a:solidFill>
              <a:latin typeface="Squada One" panose="020B0604020202020204" charset="0"/>
            </a:endParaRPr>
          </a:p>
        </p:txBody>
      </p:sp>
      <p:sp>
        <p:nvSpPr>
          <p:cNvPr id="25" name="Rectangle 24"/>
          <p:cNvSpPr/>
          <p:nvPr/>
        </p:nvSpPr>
        <p:spPr>
          <a:xfrm>
            <a:off x="5172001" y="1418004"/>
            <a:ext cx="1553630" cy="1569660"/>
          </a:xfrm>
          <a:prstGeom prst="rect">
            <a:avLst/>
          </a:prstGeom>
        </p:spPr>
        <p:txBody>
          <a:bodyPr wrap="none">
            <a:spAutoFit/>
          </a:bodyPr>
          <a:lstStyle/>
          <a:p>
            <a:r>
              <a:rPr lang="en" sz="9600" b="1" dirty="0" smtClean="0">
                <a:ln>
                  <a:solidFill>
                    <a:sysClr val="windowText" lastClr="000000"/>
                  </a:solidFill>
                </a:ln>
                <a:solidFill>
                  <a:srgbClr val="FFFF66"/>
                </a:solidFill>
                <a:latin typeface="Squada One" panose="020B0604020202020204" charset="0"/>
              </a:rPr>
              <a:t>02</a:t>
            </a:r>
            <a:endParaRPr lang="fr-FR" dirty="0">
              <a:ln>
                <a:solidFill>
                  <a:sysClr val="windowText" lastClr="000000"/>
                </a:solidFill>
              </a:ln>
              <a:solidFill>
                <a:srgbClr val="FFFF66"/>
              </a:solidFill>
              <a:latin typeface="Squada One" panose="020B0604020202020204" charset="0"/>
            </a:endParaRPr>
          </a:p>
        </p:txBody>
      </p:sp>
    </p:spTree>
    <p:extLst>
      <p:ext uri="{BB962C8B-B14F-4D97-AF65-F5344CB8AC3E}">
        <p14:creationId xmlns:p14="http://schemas.microsoft.com/office/powerpoint/2010/main" val="3499589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object 10"/>
          <p:cNvSpPr txBox="1"/>
          <p:nvPr/>
        </p:nvSpPr>
        <p:spPr>
          <a:xfrm>
            <a:off x="762391" y="6364391"/>
            <a:ext cx="5314852" cy="289823"/>
          </a:xfrm>
          <a:prstGeom prst="rect">
            <a:avLst/>
          </a:prstGeom>
        </p:spPr>
        <p:txBody>
          <a:bodyPr vert="horz" wrap="square" lIns="0" tIns="12700" rIns="0" bIns="0" rtlCol="0">
            <a:spAutoFit/>
          </a:bodyPr>
          <a:lstStyle/>
          <a:p>
            <a:pPr marL="12700">
              <a:spcBef>
                <a:spcPts val="100"/>
              </a:spcBef>
            </a:pPr>
            <a:r>
              <a:rPr lang="en-US" dirty="0">
                <a:solidFill>
                  <a:srgbClr val="888888"/>
                </a:solidFill>
                <a:latin typeface="Calibri"/>
                <a:cs typeface="Calibri"/>
              </a:rPr>
              <a:t>Année</a:t>
            </a:r>
            <a:r>
              <a:rPr lang="en-US" spc="-55" dirty="0">
                <a:solidFill>
                  <a:srgbClr val="888888"/>
                </a:solidFill>
                <a:latin typeface="Calibri"/>
                <a:cs typeface="Calibri"/>
              </a:rPr>
              <a:t> </a:t>
            </a:r>
            <a:r>
              <a:rPr lang="en-US" spc="-5" dirty="0">
                <a:solidFill>
                  <a:srgbClr val="888888"/>
                </a:solidFill>
                <a:latin typeface="Calibri"/>
                <a:cs typeface="Calibri"/>
              </a:rPr>
              <a:t>Universitaire</a:t>
            </a:r>
            <a:r>
              <a:rPr lang="en-US" spc="-50" dirty="0">
                <a:solidFill>
                  <a:srgbClr val="888888"/>
                </a:solidFill>
                <a:latin typeface="Calibri"/>
                <a:cs typeface="Calibri"/>
              </a:rPr>
              <a:t> </a:t>
            </a:r>
            <a:r>
              <a:rPr lang="en-US" dirty="0" smtClean="0">
                <a:solidFill>
                  <a:srgbClr val="888888"/>
                </a:solidFill>
                <a:latin typeface="Calibri"/>
                <a:cs typeface="Calibri"/>
              </a:rPr>
              <a:t>2022-2023 </a:t>
            </a:r>
            <a:r>
              <a:rPr lang="en-US" dirty="0" smtClean="0">
                <a:latin typeface="Calibri"/>
                <a:cs typeface="Calibri"/>
              </a:rPr>
              <a:t>  </a:t>
            </a:r>
            <a:r>
              <a:rPr lang="en" b="1" dirty="0" smtClean="0">
                <a:solidFill>
                  <a:schemeClr val="tx1"/>
                </a:solidFill>
                <a:latin typeface="Josefin Sans"/>
                <a:ea typeface="Josefin Sans"/>
                <a:cs typeface="Josefin Sans"/>
                <a:sym typeface="Josefin Sans"/>
              </a:rPr>
              <a:t>|  </a:t>
            </a:r>
            <a:r>
              <a:rPr lang="en-US" spc="-5" dirty="0" smtClean="0">
                <a:solidFill>
                  <a:srgbClr val="888888"/>
                </a:solidFill>
                <a:latin typeface="Calibri"/>
                <a:cs typeface="Calibri"/>
              </a:rPr>
              <a:t>Présentation</a:t>
            </a:r>
            <a:r>
              <a:rPr lang="en-US" spc="-60" dirty="0" smtClean="0">
                <a:solidFill>
                  <a:srgbClr val="888888"/>
                </a:solidFill>
                <a:latin typeface="Calibri"/>
                <a:cs typeface="Calibri"/>
              </a:rPr>
              <a:t> </a:t>
            </a:r>
            <a:r>
              <a:rPr lang="en-US" dirty="0">
                <a:solidFill>
                  <a:srgbClr val="888888"/>
                </a:solidFill>
                <a:latin typeface="Calibri"/>
                <a:cs typeface="Calibri"/>
              </a:rPr>
              <a:t>de</a:t>
            </a:r>
            <a:r>
              <a:rPr lang="en-US" spc="-30" dirty="0">
                <a:solidFill>
                  <a:srgbClr val="888888"/>
                </a:solidFill>
                <a:latin typeface="Calibri"/>
                <a:cs typeface="Calibri"/>
              </a:rPr>
              <a:t> </a:t>
            </a:r>
            <a:r>
              <a:rPr lang="en-US" spc="-10" dirty="0">
                <a:solidFill>
                  <a:srgbClr val="888888"/>
                </a:solidFill>
                <a:latin typeface="Calibri"/>
                <a:cs typeface="Calibri"/>
              </a:rPr>
              <a:t>projet</a:t>
            </a:r>
            <a:endParaRPr lang="en-US" dirty="0">
              <a:latin typeface="Calibri"/>
              <a:cs typeface="Calibri"/>
            </a:endParaRPr>
          </a:p>
        </p:txBody>
      </p:sp>
      <p:sp>
        <p:nvSpPr>
          <p:cNvPr id="3" name="Rectangle 2"/>
          <p:cNvSpPr/>
          <p:nvPr/>
        </p:nvSpPr>
        <p:spPr>
          <a:xfrm>
            <a:off x="256675" y="2193027"/>
            <a:ext cx="6128084" cy="2308324"/>
          </a:xfrm>
          <a:prstGeom prst="rect">
            <a:avLst/>
          </a:prstGeom>
        </p:spPr>
        <p:txBody>
          <a:bodyPr wrap="square">
            <a:spAutoFit/>
          </a:bodyPr>
          <a:lstStyle/>
          <a:p>
            <a:pPr algn="just"/>
            <a:r>
              <a:rPr lang="fr-FR" sz="2400" dirty="0" smtClean="0"/>
              <a:t>                  est </a:t>
            </a:r>
            <a:r>
              <a:rPr lang="fr-FR" sz="2400" dirty="0"/>
              <a:t>un kit de développement logiciel (SDK) d'interface utilisateur opensource créé par Google. Il est utilisé pour développer des applications pour Android, iOS, Linux, Mac, Windows, </a:t>
            </a:r>
            <a:r>
              <a:rPr lang="fr-FR" sz="2400" dirty="0" smtClean="0"/>
              <a:t>Google </a:t>
            </a:r>
            <a:r>
              <a:rPr lang="fr-FR" sz="2400" dirty="0"/>
              <a:t>Fuchsia et le web à partir d'une seule base de code.</a:t>
            </a:r>
          </a:p>
        </p:txBody>
      </p:sp>
      <p:sp>
        <p:nvSpPr>
          <p:cNvPr id="4" name="Rectangle 3"/>
          <p:cNvSpPr/>
          <p:nvPr/>
        </p:nvSpPr>
        <p:spPr>
          <a:xfrm>
            <a:off x="406079" y="2193026"/>
            <a:ext cx="1053753" cy="461665"/>
          </a:xfrm>
          <a:prstGeom prst="rect">
            <a:avLst/>
          </a:prstGeom>
          <a:solidFill>
            <a:srgbClr val="FFFF66"/>
          </a:solidFill>
        </p:spPr>
        <p:txBody>
          <a:bodyPr wrap="square">
            <a:spAutoFit/>
          </a:bodyPr>
          <a:lstStyle/>
          <a:p>
            <a:r>
              <a:rPr lang="fr-FR" sz="2400" b="1" dirty="0" smtClean="0"/>
              <a:t>Flutter</a:t>
            </a:r>
            <a:endParaRPr lang="fr-FR" sz="2400"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1147" y="1926557"/>
            <a:ext cx="5187838" cy="2918159"/>
          </a:xfrm>
          <a:prstGeom prst="rect">
            <a:avLst/>
          </a:prstGeom>
          <a:ln w="28575">
            <a:solidFill>
              <a:srgbClr val="FFFF00"/>
            </a:solidFill>
          </a:ln>
        </p:spPr>
      </p:pic>
      <p:sp>
        <p:nvSpPr>
          <p:cNvPr id="29" name="Rectangle 28"/>
          <p:cNvSpPr/>
          <p:nvPr/>
        </p:nvSpPr>
        <p:spPr>
          <a:xfrm>
            <a:off x="1731087" y="5394780"/>
            <a:ext cx="8519817" cy="430887"/>
          </a:xfrm>
          <a:prstGeom prst="rect">
            <a:avLst/>
          </a:prstGeom>
          <a:solidFill>
            <a:srgbClr val="FFFF66"/>
          </a:solidFill>
          <a:ln>
            <a:solidFill>
              <a:schemeClr val="tx1"/>
            </a:solidFill>
          </a:ln>
        </p:spPr>
        <p:txBody>
          <a:bodyPr wrap="square">
            <a:spAutoFit/>
          </a:bodyPr>
          <a:lstStyle/>
          <a:p>
            <a:pPr algn="just"/>
            <a:r>
              <a:rPr lang="fr-FR" sz="2200" b="1" dirty="0" smtClean="0"/>
              <a:t>On a utilisé le Framework flutter pour développer l’application mobile</a:t>
            </a:r>
            <a:endParaRPr lang="fr-FR" sz="2200" b="1" dirty="0"/>
          </a:p>
        </p:txBody>
      </p:sp>
    </p:spTree>
    <p:extLst>
      <p:ext uri="{BB962C8B-B14F-4D97-AF65-F5344CB8AC3E}">
        <p14:creationId xmlns:p14="http://schemas.microsoft.com/office/powerpoint/2010/main" val="1371398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object 10"/>
          <p:cNvSpPr txBox="1"/>
          <p:nvPr/>
        </p:nvSpPr>
        <p:spPr>
          <a:xfrm>
            <a:off x="762391" y="6364391"/>
            <a:ext cx="5314852" cy="289823"/>
          </a:xfrm>
          <a:prstGeom prst="rect">
            <a:avLst/>
          </a:prstGeom>
        </p:spPr>
        <p:txBody>
          <a:bodyPr vert="horz" wrap="square" lIns="0" tIns="12700" rIns="0" bIns="0" rtlCol="0">
            <a:spAutoFit/>
          </a:bodyPr>
          <a:lstStyle/>
          <a:p>
            <a:pPr marL="12700">
              <a:spcBef>
                <a:spcPts val="100"/>
              </a:spcBef>
            </a:pPr>
            <a:r>
              <a:rPr lang="en-US" dirty="0">
                <a:solidFill>
                  <a:srgbClr val="888888"/>
                </a:solidFill>
                <a:latin typeface="Calibri"/>
                <a:cs typeface="Calibri"/>
              </a:rPr>
              <a:t>Année</a:t>
            </a:r>
            <a:r>
              <a:rPr lang="en-US" spc="-55" dirty="0">
                <a:solidFill>
                  <a:srgbClr val="888888"/>
                </a:solidFill>
                <a:latin typeface="Calibri"/>
                <a:cs typeface="Calibri"/>
              </a:rPr>
              <a:t> </a:t>
            </a:r>
            <a:r>
              <a:rPr lang="en-US" spc="-5" dirty="0">
                <a:solidFill>
                  <a:srgbClr val="888888"/>
                </a:solidFill>
                <a:latin typeface="Calibri"/>
                <a:cs typeface="Calibri"/>
              </a:rPr>
              <a:t>Universitaire</a:t>
            </a:r>
            <a:r>
              <a:rPr lang="en-US" spc="-50" dirty="0">
                <a:solidFill>
                  <a:srgbClr val="888888"/>
                </a:solidFill>
                <a:latin typeface="Calibri"/>
                <a:cs typeface="Calibri"/>
              </a:rPr>
              <a:t> </a:t>
            </a:r>
            <a:r>
              <a:rPr lang="en-US" dirty="0" smtClean="0">
                <a:solidFill>
                  <a:srgbClr val="888888"/>
                </a:solidFill>
                <a:latin typeface="Calibri"/>
                <a:cs typeface="Calibri"/>
              </a:rPr>
              <a:t>2022-2023 </a:t>
            </a:r>
            <a:r>
              <a:rPr lang="en-US" dirty="0" smtClean="0">
                <a:latin typeface="Calibri"/>
                <a:cs typeface="Calibri"/>
              </a:rPr>
              <a:t>  </a:t>
            </a:r>
            <a:r>
              <a:rPr lang="en" b="1" dirty="0" smtClean="0">
                <a:solidFill>
                  <a:schemeClr val="tx1"/>
                </a:solidFill>
                <a:latin typeface="Josefin Sans"/>
                <a:ea typeface="Josefin Sans"/>
                <a:cs typeface="Josefin Sans"/>
                <a:sym typeface="Josefin Sans"/>
              </a:rPr>
              <a:t>|  </a:t>
            </a:r>
            <a:r>
              <a:rPr lang="en-US" spc="-5" dirty="0" smtClean="0">
                <a:solidFill>
                  <a:srgbClr val="888888"/>
                </a:solidFill>
                <a:latin typeface="Calibri"/>
                <a:cs typeface="Calibri"/>
              </a:rPr>
              <a:t>Présentation</a:t>
            </a:r>
            <a:r>
              <a:rPr lang="en-US" spc="-60" dirty="0" smtClean="0">
                <a:solidFill>
                  <a:srgbClr val="888888"/>
                </a:solidFill>
                <a:latin typeface="Calibri"/>
                <a:cs typeface="Calibri"/>
              </a:rPr>
              <a:t> </a:t>
            </a:r>
            <a:r>
              <a:rPr lang="en-US" dirty="0">
                <a:solidFill>
                  <a:srgbClr val="888888"/>
                </a:solidFill>
                <a:latin typeface="Calibri"/>
                <a:cs typeface="Calibri"/>
              </a:rPr>
              <a:t>de</a:t>
            </a:r>
            <a:r>
              <a:rPr lang="en-US" spc="-30" dirty="0">
                <a:solidFill>
                  <a:srgbClr val="888888"/>
                </a:solidFill>
                <a:latin typeface="Calibri"/>
                <a:cs typeface="Calibri"/>
              </a:rPr>
              <a:t> </a:t>
            </a:r>
            <a:r>
              <a:rPr lang="en-US" spc="-10" dirty="0">
                <a:solidFill>
                  <a:srgbClr val="888888"/>
                </a:solidFill>
                <a:latin typeface="Calibri"/>
                <a:cs typeface="Calibri"/>
              </a:rPr>
              <a:t>projet</a:t>
            </a:r>
            <a:endParaRPr lang="en-US" dirty="0">
              <a:latin typeface="Calibri"/>
              <a:cs typeface="Calibri"/>
            </a:endParaRPr>
          </a:p>
        </p:txBody>
      </p:sp>
      <p:sp>
        <p:nvSpPr>
          <p:cNvPr id="3" name="Rectangle 2"/>
          <p:cNvSpPr/>
          <p:nvPr/>
        </p:nvSpPr>
        <p:spPr>
          <a:xfrm>
            <a:off x="256675" y="1631550"/>
            <a:ext cx="6224336" cy="3231654"/>
          </a:xfrm>
          <a:prstGeom prst="rect">
            <a:avLst/>
          </a:prstGeom>
        </p:spPr>
        <p:txBody>
          <a:bodyPr wrap="square">
            <a:spAutoFit/>
          </a:bodyPr>
          <a:lstStyle/>
          <a:p>
            <a:pPr algn="just"/>
            <a:r>
              <a:rPr lang="fr-FR" sz="2000" dirty="0" smtClean="0"/>
              <a:t>                       est </a:t>
            </a:r>
            <a:r>
              <a:rPr lang="fr-FR" sz="2000" dirty="0"/>
              <a:t>un modèle de langage développé par </a:t>
            </a:r>
            <a:r>
              <a:rPr lang="fr-FR" sz="2000" b="1" dirty="0"/>
              <a:t>OpenAI</a:t>
            </a:r>
            <a:r>
              <a:rPr lang="fr-FR" sz="2000" dirty="0"/>
              <a:t> basé sur l'architecture GPT-3.5. Il utilise l'apprentissage automatique avancé pour générer des réponses cohérentes et pertinentes à partir des entrées textuelles fournies. </a:t>
            </a:r>
            <a:r>
              <a:rPr lang="fr-FR" sz="2000" b="1" dirty="0"/>
              <a:t>ChatGPT</a:t>
            </a:r>
            <a:r>
              <a:rPr lang="fr-FR" sz="2000" dirty="0"/>
              <a:t> peut être utilisé pour une variété de tâches, telles que la rédaction d'e-mails, la rédaction de code, la traduction de texte et bien d'autres encore. Il est entraîné sur une vaste quantité de données provenant d'Internet et dispose d'une connaissance actualisée jusqu'en septembre 2021.</a:t>
            </a:r>
            <a:endParaRPr lang="fr-FR" sz="2800" dirty="0"/>
          </a:p>
        </p:txBody>
      </p:sp>
      <p:sp>
        <p:nvSpPr>
          <p:cNvPr id="4" name="Rectangle 3"/>
          <p:cNvSpPr/>
          <p:nvPr/>
        </p:nvSpPr>
        <p:spPr>
          <a:xfrm>
            <a:off x="406079" y="1631548"/>
            <a:ext cx="1150005" cy="400110"/>
          </a:xfrm>
          <a:prstGeom prst="rect">
            <a:avLst/>
          </a:prstGeom>
          <a:solidFill>
            <a:srgbClr val="FFFF66"/>
          </a:solidFill>
        </p:spPr>
        <p:txBody>
          <a:bodyPr wrap="square">
            <a:spAutoFit/>
          </a:bodyPr>
          <a:lstStyle/>
          <a:p>
            <a:r>
              <a:rPr lang="fr-FR" sz="2000" b="1" dirty="0"/>
              <a:t>ChatGPT</a:t>
            </a:r>
          </a:p>
        </p:txBody>
      </p:sp>
      <p:sp>
        <p:nvSpPr>
          <p:cNvPr id="29" name="Rectangle 28"/>
          <p:cNvSpPr/>
          <p:nvPr/>
        </p:nvSpPr>
        <p:spPr>
          <a:xfrm>
            <a:off x="762391" y="5343422"/>
            <a:ext cx="10651957" cy="369332"/>
          </a:xfrm>
          <a:prstGeom prst="rect">
            <a:avLst/>
          </a:prstGeom>
          <a:solidFill>
            <a:srgbClr val="FFFF66"/>
          </a:solidFill>
          <a:ln>
            <a:solidFill>
              <a:schemeClr val="tx1"/>
            </a:solidFill>
          </a:ln>
        </p:spPr>
        <p:txBody>
          <a:bodyPr wrap="square">
            <a:spAutoFit/>
          </a:bodyPr>
          <a:lstStyle/>
          <a:p>
            <a:pPr algn="just"/>
            <a:r>
              <a:rPr lang="fr-FR" b="1" dirty="0"/>
              <a:t>On a utilisé l'API ChatGPT pour obtenir des réponses pertinentes et informatives dans de nombreux domaines.</a:t>
            </a:r>
            <a:endParaRPr lang="fr-FR" sz="20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4543" y="1450808"/>
            <a:ext cx="4922420" cy="3281613"/>
          </a:xfrm>
          <a:prstGeom prst="rect">
            <a:avLst/>
          </a:prstGeom>
          <a:ln w="28575">
            <a:solidFill>
              <a:srgbClr val="FFFF00"/>
            </a:solid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7931" y="1751392"/>
            <a:ext cx="1182090" cy="1182090"/>
          </a:xfrm>
          <a:prstGeom prst="rect">
            <a:avLst/>
          </a:prstGeom>
        </p:spPr>
      </p:pic>
    </p:spTree>
    <p:extLst>
      <p:ext uri="{BB962C8B-B14F-4D97-AF65-F5344CB8AC3E}">
        <p14:creationId xmlns:p14="http://schemas.microsoft.com/office/powerpoint/2010/main" val="4091125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398</TotalTime>
  <Words>515</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 OUTILS UTILISÉS</vt:lpstr>
      <vt:lpstr>Arial</vt:lpstr>
      <vt:lpstr>Calibri</vt:lpstr>
      <vt:lpstr>Calibri Light</vt:lpstr>
      <vt:lpstr>Calibri Light (Headings)</vt:lpstr>
      <vt:lpstr>Josefin Sans</vt:lpstr>
      <vt:lpstr>Segoe UI Semilight</vt:lpstr>
      <vt:lpstr>Squada One</vt:lpstr>
      <vt:lpstr>Times New Roman</vt:lpstr>
      <vt:lpstr>Office Theme</vt:lpstr>
      <vt:lpstr>PowerPoint Presentation</vt:lpstr>
      <vt:lpstr> INTRODUCTION</vt:lpstr>
      <vt:lpstr>SOMMAIRE</vt:lpstr>
      <vt:lpstr>CONTEXTE GÉNÉRALE DU PROJET</vt:lpstr>
      <vt:lpstr>PowerPoint Presentation</vt:lpstr>
      <vt:lpstr>PowerPoint Presentation</vt:lpstr>
      <vt:lpstr>OUTILS UTILISÉS </vt:lpstr>
      <vt:lpstr>PowerPoint Presentation</vt:lpstr>
      <vt:lpstr>PowerPoint Presentation</vt:lpstr>
      <vt:lpstr>PowerPoint Presentation</vt:lpstr>
      <vt:lpstr>l’APPLICATION</vt:lpstr>
      <vt:lpstr>PowerPoint Presentation</vt:lpstr>
      <vt:lpstr>PowerPoint Presentation</vt:lpstr>
      <vt:lpstr>PowerPoint Presentation</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ASBIKA</dc:creator>
  <cp:lastModifiedBy>ASBIKA</cp:lastModifiedBy>
  <cp:revision>28</cp:revision>
  <dcterms:created xsi:type="dcterms:W3CDTF">2023-06-09T19:48:39Z</dcterms:created>
  <dcterms:modified xsi:type="dcterms:W3CDTF">2023-06-10T02:27:12Z</dcterms:modified>
</cp:coreProperties>
</file>