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9" r:id="rId2"/>
    <p:sldId id="297" r:id="rId3"/>
    <p:sldId id="28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 Godinho" initials="AG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CAD9"/>
    <a:srgbClr val="003399"/>
    <a:srgbClr val="2F2F2F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125" autoAdjust="0"/>
    <p:restoredTop sz="94686"/>
  </p:normalViewPr>
  <p:slideViewPr>
    <p:cSldViewPr snapToGrid="0" snapToObjects="1">
      <p:cViewPr varScale="1">
        <p:scale>
          <a:sx n="111" d="100"/>
          <a:sy n="111" d="100"/>
        </p:scale>
        <p:origin x="18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45" d="100"/>
          <a:sy n="145" d="100"/>
        </p:scale>
        <p:origin x="387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CB0CAB-A528-CD45-8F12-922B94DEC1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7AD8C8-453F-104C-B81F-526301CF402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72EAA-2733-D14F-950A-8F424038586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EBBD38-63DF-604F-9396-6BB8561251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D48731-E0D0-B242-9967-4E9E135D8D3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9750F-00B8-E148-9878-D197EE9CB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004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D062E-52F7-A14D-A443-1F3854784447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0EE9E-52B8-AA4F-8DD5-ED0FB4E5C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94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" descr="logooutline.eps">
            <a:extLst>
              <a:ext uri="{FF2B5EF4-FFF2-40B4-BE49-F238E27FC236}">
                <a16:creationId xmlns:a16="http://schemas.microsoft.com/office/drawing/2014/main" id="{ED75A508-7D60-F841-B3C4-7CB2A400A8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403" y="2169047"/>
            <a:ext cx="2520000" cy="2494674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CB3BCDC0-8C70-417B-A705-ABC62FEDB47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80559" y="145645"/>
            <a:ext cx="1208870" cy="96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05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61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9B3E2A-0B0F-434E-B8B5-23D05F72C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07182-1834-42B7-ADB9-737F74D1BA68}" type="datetime1">
              <a:rPr lang="en-GB" smtClean="0"/>
              <a:t>26/02/2025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CECA80-B569-3D47-B163-138B2BA81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D8CA65-7C13-A442-AF74-D3BBDBCB2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425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log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" descr="logooutline.eps">
            <a:extLst>
              <a:ext uri="{FF2B5EF4-FFF2-40B4-BE49-F238E27FC236}">
                <a16:creationId xmlns:a16="http://schemas.microsoft.com/office/drawing/2014/main" id="{ED75A508-7D60-F841-B3C4-7CB2A400A8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130" y="710117"/>
            <a:ext cx="1990424" cy="197042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6F8ADC9-30DB-1243-8F69-09A7AAEA849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7987" y="3429000"/>
            <a:ext cx="11376025" cy="2153265"/>
          </a:xfrm>
        </p:spPr>
        <p:txBody>
          <a:bodyPr anchor="t" anchorCtr="0"/>
          <a:lstStyle>
            <a:lvl1pPr algn="l"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56D6D28-7860-E045-9091-E722B9476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988" y="5700252"/>
            <a:ext cx="11376026" cy="803787"/>
          </a:xfrm>
        </p:spPr>
        <p:txBody>
          <a:bodyPr>
            <a:no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6859780D-4C69-49E3-8F6F-D32F7FC652A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80559" y="145645"/>
            <a:ext cx="1208870" cy="96014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20" y="186630"/>
            <a:ext cx="2601987" cy="96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8942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628650" indent="-261938">
              <a:buFont typeface="Arial" panose="020B0604020202020204" pitchFamily="34" charset="0"/>
              <a:buChar char="•"/>
              <a:tabLst/>
              <a:defRPr sz="1800">
                <a:solidFill>
                  <a:schemeClr val="tx2">
                    <a:lumMod val="50000"/>
                  </a:schemeClr>
                </a:solidFill>
              </a:defRPr>
            </a:lvl2pPr>
            <a:lvl3pPr marL="889000" indent="-260350"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209675" indent="-269875">
              <a:buSzPct val="100000"/>
              <a:buFont typeface="Arial" panose="020B0604020202020204" pitchFamily="34" charset="0"/>
              <a:buChar char="•"/>
              <a:tabLst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2057400" indent="-228600">
              <a:buSzPct val="100000"/>
              <a:buFont typeface="Arial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ED6D585-D452-F44C-919B-4BD50B663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B478EFE-6141-4244-92ED-79EEE9222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C11B-ED3C-428C-988F-4CE043AADB0C}" type="datetime1">
              <a:rPr lang="en-GB" smtClean="0"/>
              <a:t>26/02/2025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FF044A7-6055-B744-AD25-E9D675BBE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72E3875-F7E3-A247-8E75-A4EC4E794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512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7987" y="1592264"/>
            <a:ext cx="5616575" cy="46085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592264"/>
            <a:ext cx="5611813" cy="4608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3A8A69A-7619-C44B-A930-6AC38A3F8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7107-BF60-4CCA-9650-F62A98D7BD90}" type="datetime1">
              <a:rPr lang="en-GB" smtClean="0"/>
              <a:t>26/02/2025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B55D6E3-4871-704B-B795-99BD30EAB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EE4B464-E744-A34F-B223-6B554979B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222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059AC4-96B9-704B-82C7-32D5BEFF3254}"/>
              </a:ext>
            </a:extLst>
          </p:cNvPr>
          <p:cNvSpPr txBox="1"/>
          <p:nvPr userDrawn="1"/>
        </p:nvSpPr>
        <p:spPr>
          <a:xfrm>
            <a:off x="407988" y="6196406"/>
            <a:ext cx="11376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fr-CH" dirty="0" err="1"/>
              <a:t>beams.cern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5196E8-CA32-8449-8B2F-F83D475BC1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31904" y="2244864"/>
            <a:ext cx="1728192" cy="17281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D4B852-3DEA-496D-8E63-98B1574381D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30911" y="159548"/>
            <a:ext cx="748359" cy="74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873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7988" y="373593"/>
            <a:ext cx="11376025" cy="106574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2776" y="1563413"/>
            <a:ext cx="11376024" cy="46085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85228" y="6378349"/>
            <a:ext cx="63116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7CE4416-2568-46D9-83B4-02DFDBFB7B92}" type="datetime1">
              <a:rPr lang="en-GB" smtClean="0"/>
              <a:t>26/02/2025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07546" y="6383848"/>
            <a:ext cx="6812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6B5EA5A-BC32-A742-B11B-8E7414D5B5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AB22024-69B4-1F4F-8860-CB954517F6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59262" y="6383848"/>
            <a:ext cx="65722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D9C6532-AEDE-354E-83AD-7F67D706DF38}"/>
              </a:ext>
            </a:extLst>
          </p:cNvPr>
          <p:cNvCxnSpPr/>
          <p:nvPr userDrawn="1"/>
        </p:nvCxnSpPr>
        <p:spPr>
          <a:xfrm>
            <a:off x="407987" y="6266608"/>
            <a:ext cx="11376025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26E9AC2-DB3F-3043-BAF1-FDB172EA2CD8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407988" y="6364599"/>
            <a:ext cx="495300" cy="393700"/>
          </a:xfrm>
          <a:prstGeom prst="rect">
            <a:avLst/>
          </a:prstGeom>
        </p:spPr>
      </p:pic>
      <p:pic>
        <p:nvPicPr>
          <p:cNvPr id="12" name="Picture 11" descr="A picture containing venn diagram&#10;&#10;Description automatically generated">
            <a:extLst>
              <a:ext uri="{FF2B5EF4-FFF2-40B4-BE49-F238E27FC236}">
                <a16:creationId xmlns:a16="http://schemas.microsoft.com/office/drawing/2014/main" id="{601E8028-4D05-4287-A43C-BB893015EDDE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1172524" y="307760"/>
            <a:ext cx="898889" cy="7139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9A5FCA-3145-4637-9A27-A42F112E029D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41226" y="6357407"/>
            <a:ext cx="476250" cy="44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869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62" r:id="rId3"/>
    <p:sldLayoutId id="2147483665" r:id="rId4"/>
    <p:sldLayoutId id="2147483652" r:id="rId5"/>
    <p:sldLayoutId id="2147483655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800"/>
        </a:spcBef>
        <a:spcAft>
          <a:spcPts val="400"/>
        </a:spcAft>
        <a:buFont typeface="Arial"/>
        <a:buNone/>
        <a:tabLst/>
        <a:defRPr sz="2100" b="1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323850" indent="-324000" algn="l" defTabSz="914400" rtl="0" eaLnBrk="1" latinLnBrk="0" hangingPunct="1">
        <a:lnSpc>
          <a:spcPct val="100000"/>
        </a:lnSpc>
        <a:spcBef>
          <a:spcPts val="500"/>
        </a:spcBef>
        <a:spcAft>
          <a:spcPts val="300"/>
        </a:spcAft>
        <a:buFont typeface="Arial" charset="0"/>
        <a:buChar char="•"/>
        <a:tabLst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648000" indent="-324000" algn="l" defTabSz="914400" rtl="0" eaLnBrk="1" latinLnBrk="0" hangingPunct="1">
        <a:lnSpc>
          <a:spcPct val="100000"/>
        </a:lnSpc>
        <a:spcBef>
          <a:spcPts val="500"/>
        </a:spcBef>
        <a:spcAft>
          <a:spcPts val="300"/>
        </a:spcAft>
        <a:buFont typeface="Arial" panose="020B0604020202020204" pitchFamily="34" charset="0"/>
        <a:buChar char="•"/>
        <a:tabLst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972000" indent="-324000" algn="l" defTabSz="914400" rtl="0" eaLnBrk="1" latinLnBrk="0" hangingPunct="1">
        <a:lnSpc>
          <a:spcPct val="100000"/>
        </a:lnSpc>
        <a:spcBef>
          <a:spcPts val="500"/>
        </a:spcBef>
        <a:spcAft>
          <a:spcPts val="300"/>
        </a:spcAft>
        <a:buFont typeface="Arial" panose="020B0604020202020204" pitchFamily="34" charset="0"/>
        <a:buChar char="•"/>
        <a:tabLst/>
        <a:defRPr sz="16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6" pos="3795" userDrawn="1">
          <p15:clr>
            <a:srgbClr val="F26B43"/>
          </p15:clr>
        </p15:guide>
        <p15:guide id="7" pos="3885" userDrawn="1">
          <p15:clr>
            <a:srgbClr val="F26B43"/>
          </p15:clr>
        </p15:guide>
        <p15:guide id="8" pos="5087" userDrawn="1">
          <p15:clr>
            <a:srgbClr val="F26B43"/>
          </p15:clr>
        </p15:guide>
        <p15:guide id="9" pos="4997" userDrawn="1">
          <p15:clr>
            <a:srgbClr val="F26B43"/>
          </p15:clr>
        </p15:guide>
        <p15:guide id="10" pos="2683" userDrawn="1">
          <p15:clr>
            <a:srgbClr val="F26B43"/>
          </p15:clr>
        </p15:guide>
        <p15:guide id="11" pos="2593" userDrawn="1">
          <p15:clr>
            <a:srgbClr val="F26B43"/>
          </p15:clr>
        </p15:guide>
        <p15:guide id="12" orient="horz" pos="3906" userDrawn="1">
          <p15:clr>
            <a:srgbClr val="F26B43"/>
          </p15:clr>
        </p15:guide>
        <p15:guide id="13" orient="horz" pos="2409" userDrawn="1">
          <p15:clr>
            <a:srgbClr val="F26B43"/>
          </p15:clr>
        </p15:guide>
        <p15:guide id="14" orient="horz" pos="913" userDrawn="1">
          <p15:clr>
            <a:srgbClr val="F26B43"/>
          </p15:clr>
        </p15:guide>
        <p15:guide id="15" orient="horz" pos="1003" userDrawn="1">
          <p15:clr>
            <a:srgbClr val="F26B43"/>
          </p15:clr>
        </p15:guide>
        <p15:guide id="16" orient="horz" pos="2500" userDrawn="1">
          <p15:clr>
            <a:srgbClr val="F26B43"/>
          </p15:clr>
        </p15:guide>
        <p15:guide id="17" pos="6312" userDrawn="1">
          <p15:clr>
            <a:srgbClr val="F26B43"/>
          </p15:clr>
        </p15:guide>
        <p15:guide id="18" pos="622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51C5-3272-6249-822A-715EFFE0D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986" y="2901030"/>
            <a:ext cx="11376025" cy="2153265"/>
          </a:xfrm>
        </p:spPr>
        <p:txBody>
          <a:bodyPr/>
          <a:lstStyle/>
          <a:p>
            <a:pPr algn="ctr"/>
            <a:r>
              <a:rPr lang="en-US" sz="4000" dirty="0"/>
              <a:t>Design &amp; Task-Based Optimization Of A Modular Robot Manipulator Working In A Heavily Constrained Environment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999459-0238-C64F-8F4D-7EA359453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988" y="5049982"/>
            <a:ext cx="11376026" cy="1454057"/>
          </a:xfrm>
        </p:spPr>
        <p:txBody>
          <a:bodyPr/>
          <a:lstStyle/>
          <a:p>
            <a:pPr algn="l"/>
            <a:r>
              <a:rPr lang="en-US" sz="2800" dirty="0"/>
              <a:t>Asbjørn Tjensvold</a:t>
            </a:r>
          </a:p>
        </p:txBody>
      </p:sp>
    </p:spTree>
    <p:extLst>
      <p:ext uri="{BB962C8B-B14F-4D97-AF65-F5344CB8AC3E}">
        <p14:creationId xmlns:p14="http://schemas.microsoft.com/office/powerpoint/2010/main" val="2159943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42ED59-CC0E-4DE1-85FC-E31157606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GB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DA25A-00C2-49DF-A877-0D9E99E61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239B-2355-445E-82FA-833F9C6E13CA}" type="datetime1">
              <a:rPr lang="en-GB" smtClean="0"/>
              <a:t>26/02/2025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E425D-EAA5-4473-9662-2F5DDAD27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AE5D9-8CE1-4A9C-9B19-4779077C1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329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2636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ERN">
      <a:dk1>
        <a:srgbClr val="0033A0"/>
      </a:dk1>
      <a:lt1>
        <a:srgbClr val="FFFFFF"/>
      </a:lt1>
      <a:dk2>
        <a:srgbClr val="2F2F2F"/>
      </a:dk2>
      <a:lt2>
        <a:srgbClr val="F8F8F8"/>
      </a:lt2>
      <a:accent1>
        <a:srgbClr val="0033A0"/>
      </a:accent1>
      <a:accent2>
        <a:srgbClr val="61C4D3"/>
      </a:accent2>
      <a:accent3>
        <a:srgbClr val="E15E32"/>
      </a:accent3>
      <a:accent4>
        <a:srgbClr val="BEBECB"/>
      </a:accent4>
      <a:accent5>
        <a:srgbClr val="6E2466"/>
      </a:accent5>
      <a:accent6>
        <a:srgbClr val="1C446A"/>
      </a:accent6>
      <a:hlink>
        <a:srgbClr val="6D2466"/>
      </a:hlink>
      <a:folHlink>
        <a:srgbClr val="61C4D3"/>
      </a:folHlink>
    </a:clrScheme>
    <a:fontScheme name="CER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elcome to BE - Jan 2021 - template" id="{D7F86FE6-13B5-1742-902D-E033CFAF905E}" vid="{4FADA346-18AE-D546-9D9D-50DAEB7467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6127</TotalTime>
  <Words>20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Design &amp; Task-Based Optimization Of A Modular Robot Manipulator Working In A Heavily Constrained Environment</vt:lpstr>
      <vt:lpstr>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new-look BEAMS (BE) Department</dc:title>
  <dc:creator>Peter Sollander</dc:creator>
  <cp:lastModifiedBy>Asbjørn Tjensvold</cp:lastModifiedBy>
  <cp:revision>57</cp:revision>
  <cp:lastPrinted>2020-01-30T13:49:18Z</cp:lastPrinted>
  <dcterms:created xsi:type="dcterms:W3CDTF">2021-01-06T15:04:58Z</dcterms:created>
  <dcterms:modified xsi:type="dcterms:W3CDTF">2025-02-26T07:17:52Z</dcterms:modified>
</cp:coreProperties>
</file>