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9"/>
  </p:handoutMasterIdLst>
  <p:sldIdLst>
    <p:sldId id="256" r:id="rId3"/>
    <p:sldId id="266" r:id="rId4"/>
    <p:sldId id="257" r:id="rId5"/>
    <p:sldId id="267" r:id="rId6"/>
    <p:sldId id="259" r:id="rId7"/>
    <p:sldId id="268" r:id="rId8"/>
    <p:sldId id="263" r:id="rId9"/>
    <p:sldId id="264" r:id="rId10"/>
    <p:sldId id="270" r:id="rId12"/>
    <p:sldId id="271" r:id="rId13"/>
    <p:sldId id="258" r:id="rId14"/>
    <p:sldId id="265" r:id="rId15"/>
    <p:sldId id="272" r:id="rId16"/>
    <p:sldId id="273" r:id="rId17"/>
    <p:sldId id="274" r:id="rId18"/>
  </p:sldIdLst>
  <p:sldSz cx="9144000" cy="6858000" type="screen4x3"/>
  <p:notesSz cx="6985000" cy="9271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60"/>
  </p:normalViewPr>
  <p:slideViewPr>
    <p:cSldViewPr showGuides="1">
      <p:cViewPr varScale="1">
        <p:scale>
          <a:sx n="48" d="100"/>
          <a:sy n="48" d="100"/>
        </p:scale>
        <p:origin x="-4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5090" name="Header Placeholder 3450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/>
          <a:p>
            <a:pPr lvl="0" defTabSz="929005"/>
            <a:endParaRPr lang="en-US" sz="1200"/>
          </a:p>
        </p:txBody>
      </p:sp>
      <p:sp>
        <p:nvSpPr>
          <p:cNvPr id="345091" name="Date Placeholder 345090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/>
          <a:p>
            <a:pPr lvl="0" algn="r" defTabSz="929005"/>
            <a:endParaRPr lang="en-US" sz="1200"/>
          </a:p>
        </p:txBody>
      </p:sp>
      <p:sp>
        <p:nvSpPr>
          <p:cNvPr id="345092" name="Footer Placeholder 345091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 anchor="b" anchorCtr="0"/>
          <a:p>
            <a:pPr lvl="0" defTabSz="929005"/>
            <a:endParaRPr lang="en-US" sz="1200"/>
          </a:p>
        </p:txBody>
      </p:sp>
      <p:sp>
        <p:nvSpPr>
          <p:cNvPr id="345093" name="Slide Number Placeholder 345092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 anchor="b" anchorCtr="0"/>
          <a:p>
            <a:pPr lvl="0" algn="r" defTabSz="929005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4066" name="Header Placeholder 3440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/>
          <a:p>
            <a:pPr lvl="0" defTabSz="929005"/>
            <a:endParaRPr lang="en-US" sz="1200" dirty="0"/>
          </a:p>
        </p:txBody>
      </p:sp>
      <p:sp>
        <p:nvSpPr>
          <p:cNvPr id="344067" name="Date Placeholder 344066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/>
          <a:p>
            <a:pPr lvl="0" algn="r" defTabSz="929005"/>
            <a:endParaRPr lang="en-US" sz="1200" dirty="0"/>
          </a:p>
        </p:txBody>
      </p:sp>
      <p:sp>
        <p:nvSpPr>
          <p:cNvPr id="344068" name="Slide Image Placeholder 344067"/>
          <p:cNvSpPr>
            <a:spLocks noRot="1" noTextEdi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4069" name="Text Placeholder 344068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44070" name="Footer Placeholder 344069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 anchor="b" anchorCtr="0"/>
          <a:p>
            <a:pPr lvl="0" defTabSz="929005"/>
            <a:endParaRPr lang="en-US" sz="1200" dirty="0"/>
          </a:p>
        </p:txBody>
      </p:sp>
      <p:sp>
        <p:nvSpPr>
          <p:cNvPr id="344071" name="Slide Number Placeholder 344070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</a:ln>
        </p:spPr>
        <p:txBody>
          <a:bodyPr lIns="92885" tIns="46442" rIns="92885" bIns="46442" anchor="b" anchorCtr="0"/>
          <a:p>
            <a:pPr lvl="0" algn="r" defTabSz="9290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29005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1538" name="Straight Connector 321537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1539" name="Title 321538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 algn="r">
              <a:defRPr sz="4800"/>
            </a:lvl1pPr>
          </a:lstStyle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21540" name="Subtitle 321539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 sz="3200"/>
            </a:lvl1pPr>
            <a:lvl2pPr marL="344805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200"/>
            </a:lvl2pPr>
            <a:lvl3pPr marL="69405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3200"/>
            </a:lvl3pPr>
            <a:lvl4pPr marL="989330" lvl="3" indent="0" algn="ctr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/>
            </a:lvl4pPr>
            <a:lvl5pPr marL="1282700" lvl="4" indent="0" algn="ctr"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 sz="3200"/>
            </a:lvl5pPr>
          </a:lstStyle>
          <a:p>
            <a:pPr lvl="0"/>
            <a:r>
              <a:rPr lang="en-US" altLang="en-US" dirty="0"/>
              <a:t>Click to edit Master subtitle style</a:t>
            </a:r>
            <a:endParaRPr lang="en-US" altLang="en-US" dirty="0"/>
          </a:p>
        </p:txBody>
      </p:sp>
      <p:sp>
        <p:nvSpPr>
          <p:cNvPr id="321541" name="Date Placeholder 321540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000"/>
            </a:lvl1pPr>
          </a:lstStyle>
          <a:p>
            <a:fld id="{BB962C8B-B14F-4D97-AF65-F5344CB8AC3E}" type="datetime1">
              <a:rPr lang="en-US" altLang="en-US"/>
            </a:fld>
            <a:endParaRPr lang="en-US" altLang="en-US"/>
          </a:p>
        </p:txBody>
      </p:sp>
      <p:sp>
        <p:nvSpPr>
          <p:cNvPr id="321542" name="Footer Placeholder 32154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1543" name="Slide Number Placeholder 32154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000"/>
            </a:lvl1pPr>
          </a:lstStyle>
          <a:p>
            <a:fld id="{9A0DB2DC-4C9A-4742-B13C-FB6460FD3503}" type="slidenum">
              <a:rPr lang="en-US" altLang="en-US"/>
            </a:fld>
            <a:endParaRPr lang="en-US" altLang="en-US"/>
          </a:p>
        </p:txBody>
      </p:sp>
      <p:grpSp>
        <p:nvGrpSpPr>
          <p:cNvPr id="321544" name="Group 321543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321544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46" name="Oval 321545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47" name="Oval 321546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48" name="Oval 321547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49" name="Oval 321548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0" name="Oval 321549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1" name="Oval 321550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2" name="Oval 321551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3" name="Oval 321552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4" name="Oval 321553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5" name="Oval 321554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6" name="Oval 321555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7" name="Oval 321556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8" name="Oval 321557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59" name="Oval 321558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0" name="Oval 321559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1" name="Oval 321560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2" name="Oval 321561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3" name="Oval 321562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4" name="Oval 321563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5" name="Oval 321564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6" name="Oval 321565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7" name="Oval 321566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8" name="Oval 321567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69" name="Oval 321568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0" name="Oval 321569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1" name="Oval 321570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2" name="Oval 321571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3" name="Oval 321572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4" name="Oval 321573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1575" name="Oval 321574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21576" name="Straight Connector 321575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0514" name="Straight Connector 320513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0515" name="Title 320514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20516" name="Text Placeholder 320515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20517" name="Date Placeholder 320516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en-US" altLang="en-US"/>
          </a:p>
        </p:txBody>
      </p:sp>
      <p:sp>
        <p:nvSpPr>
          <p:cNvPr id="320518" name="Footer Placeholder 32051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en-US" altLang="en-US"/>
          </a:p>
        </p:txBody>
      </p:sp>
      <p:sp>
        <p:nvSpPr>
          <p:cNvPr id="320519" name="Slide Number Placeholder 32051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grpSp>
        <p:nvGrpSpPr>
          <p:cNvPr id="320520" name="Group 320519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320520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2" name="Oval 320521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3" name="Oval 320522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4" name="Oval 320523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5" name="Oval 320524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6" name="Oval 320525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7" name="Oval 320526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8" name="Oval 320527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29" name="Oval 320528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0" name="Oval 320529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1" name="Oval 320530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2" name="Oval 320531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3" name="Oval 320532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4" name="Oval 320533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5" name="Oval 320534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6" name="Oval 320535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7" name="Oval 320536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8" name="Oval 320537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39" name="Oval 320538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0" name="Oval 320539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1" name="Oval 320540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2" name="Oval 320541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3" name="Oval 320542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4" name="Oval 320543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5" name="Oval 320544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6" name="Oval 320545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7" name="Oval 320546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8" name="Oval 320547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49" name="Oval 320548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50" name="Oval 320549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20551" name="Oval 320550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20553" name="Text Box 320552"/>
          <p:cNvSpPr txBox="1"/>
          <p:nvPr userDrawn="1"/>
        </p:nvSpPr>
        <p:spPr>
          <a:xfrm>
            <a:off x="0" y="6264275"/>
            <a:ext cx="91440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/>
            <a:r>
              <a:rPr sz="1400"/>
              <a:t>PAD 824 – Advanced Topics in System Dynamics</a:t>
            </a:r>
            <a:endParaRPr sz="1400"/>
          </a:p>
          <a:p>
            <a:pPr lvl="0" algn="ctr"/>
            <a:r>
              <a:rPr sz="1400"/>
              <a:t>Fall 2002</a:t>
            </a:r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4" name="Title 346113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/>
          <a:p>
            <a:pPr defTabSz="914400">
              <a:buNone/>
            </a:pPr>
            <a:r>
              <a:rPr sz="4400" kern="1200" baseline="0">
                <a:latin typeface="Arial" panose="02080604020202020204" pitchFamily="34" charset="0"/>
              </a:rPr>
              <a:t>Discrete and Continuous Simulation</a:t>
            </a:r>
            <a:endParaRPr sz="4400" kern="1200" baseline="0">
              <a:latin typeface="Arial" panose="02080604020202020204" pitchFamily="34" charset="0"/>
            </a:endParaRPr>
          </a:p>
        </p:txBody>
      </p:sp>
      <p:sp>
        <p:nvSpPr>
          <p:cNvPr id="346115" name="Subtitle 346114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SzPct val="70000"/>
            </a:pPr>
            <a:r>
              <a:rPr kern="1200" baseline="0">
                <a:latin typeface="Arial" panose="02080604020202020204" pitchFamily="34" charset="0"/>
              </a:rPr>
              <a:t>Marcio Carvalho</a:t>
            </a:r>
            <a:endParaRPr kern="1200" baseline="0">
              <a:latin typeface="Arial" panose="02080604020202020204" pitchFamily="34" charset="0"/>
            </a:endParaRPr>
          </a:p>
          <a:p>
            <a:pPr defTabSz="914400">
              <a:buSzPct val="70000"/>
            </a:pPr>
            <a:r>
              <a:rPr kern="1200" baseline="0">
                <a:latin typeface="Arial" panose="02080604020202020204" pitchFamily="34" charset="0"/>
              </a:rPr>
              <a:t>Luis Luna</a:t>
            </a:r>
            <a:endParaRPr kern="1200" baseline="0">
              <a:latin typeface="Arial" panose="02080604020202020204" pitchFamily="34" charset="0"/>
            </a:endParaRPr>
          </a:p>
        </p:txBody>
      </p:sp>
      <p:sp>
        <p:nvSpPr>
          <p:cNvPr id="346116" name="Text Box 346115"/>
          <p:cNvSpPr txBox="1"/>
          <p:nvPr/>
        </p:nvSpPr>
        <p:spPr>
          <a:xfrm>
            <a:off x="0" y="5980113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t>PAD 824 – Advanced Topics in System Dynamics</a:t>
            </a:r>
          </a:p>
          <a:p>
            <a:pPr algn="ctr"/>
            <a:r>
              <a:t>Fall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Title 3737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The “Soup” of models</a:t>
            </a:r>
          </a:p>
        </p:txBody>
      </p:sp>
      <p:sp>
        <p:nvSpPr>
          <p:cNvPr id="373763" name="Text Placeholder 3737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Waiting in line</a:t>
            </a:r>
          </a:p>
          <a:p>
            <a:r>
              <a:t>Waiting in line 1B</a:t>
            </a:r>
          </a:p>
          <a:p>
            <a:r>
              <a:t>Busy clerk</a:t>
            </a:r>
          </a:p>
          <a:p>
            <a:r>
              <a:t>Waiting in line (Stella version)</a:t>
            </a:r>
          </a:p>
          <a:p>
            <a:r>
              <a:t>Mortgages (ARENA model)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2" name="Title 3481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Time handling</a:t>
            </a:r>
          </a:p>
        </p:txBody>
      </p:sp>
      <p:sp>
        <p:nvSpPr>
          <p:cNvPr id="348163" name="Text Placeholder 348162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  <a:ln/>
        </p:spPr>
        <p:txBody>
          <a:bodyPr/>
          <a:p>
            <a:pPr>
              <a:lnSpc>
                <a:spcPct val="130000"/>
              </a:lnSpc>
              <a:buNone/>
            </a:pPr>
            <a:r>
              <a:t>2 approaches:</a:t>
            </a:r>
          </a:p>
          <a:p>
            <a:pPr lvl="2">
              <a:lnSpc>
                <a:spcPct val="130000"/>
              </a:lnSpc>
            </a:pPr>
            <a:r>
              <a:rPr b="1"/>
              <a:t>Time-slicing</a:t>
            </a:r>
            <a:r>
              <a:t>: move forward in our models in equal time intervals. </a:t>
            </a:r>
          </a:p>
          <a:p>
            <a:pPr lvl="2">
              <a:lnSpc>
                <a:spcPct val="130000"/>
              </a:lnSpc>
            </a:pPr>
            <a:r>
              <a:rPr b="1"/>
              <a:t>Next-event technique</a:t>
            </a:r>
            <a:r>
              <a:t>: the model is only examined and updated when it is known that a state (or behavior) changes. Time moves from event to event.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6" name="Title 3645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Alternative views of Discreteness</a:t>
            </a:r>
          </a:p>
        </p:txBody>
      </p:sp>
      <p:sp>
        <p:nvSpPr>
          <p:cNvPr id="364547" name="Text Placeholder 364546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5410200" cy="4605337"/>
          </a:xfrm>
          <a:ln/>
        </p:spPr>
        <p:txBody>
          <a:bodyPr/>
          <a:p>
            <a:pPr>
              <a:lnSpc>
                <a:spcPct val="120000"/>
              </a:lnSpc>
            </a:pPr>
            <a:r>
              <a:rPr err="1"/>
              <a:t>Culberston’s</a:t>
            </a:r>
            <a:r>
              <a:rPr/>
              <a:t> feedback view</a:t>
            </a:r>
            <a:endParaRPr/>
          </a:p>
          <a:p>
            <a:pPr>
              <a:lnSpc>
                <a:spcPct val="120000"/>
              </a:lnSpc>
              <a:buNone/>
            </a:pPr>
            <a:endParaRPr/>
          </a:p>
          <a:p>
            <a:pPr>
              <a:lnSpc>
                <a:spcPct val="120000"/>
              </a:lnSpc>
            </a:pPr>
            <a:r>
              <a:rPr/>
              <a:t>TOTE model</a:t>
            </a:r>
            <a:endParaRPr/>
          </a:p>
          <a:p>
            <a:pPr>
              <a:lnSpc>
                <a:spcPct val="120000"/>
              </a:lnSpc>
              <a:buNone/>
            </a:pPr>
            <a:r>
              <a:rPr sz="2000" err="1"/>
              <a:t>(Miller, Galanter and Pribram</a:t>
            </a:r>
            <a:r>
              <a:rPr sz="2000"/>
              <a:t>, 1960)</a:t>
            </a:r>
            <a:endParaRPr sz="2000"/>
          </a:p>
        </p:txBody>
      </p:sp>
      <p:sp>
        <p:nvSpPr>
          <p:cNvPr id="364549" name="Rectangle 3645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364548" name="Object 364547"/>
          <p:cNvGraphicFramePr/>
          <p:nvPr/>
        </p:nvGraphicFramePr>
        <p:xfrm>
          <a:off x="990600" y="2362200"/>
          <a:ext cx="426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41600" imgH="228600" progId="Equation.3">
                  <p:embed/>
                </p:oleObj>
              </mc:Choice>
              <mc:Fallback>
                <p:oleObj name="" r:id="rId1" imgW="2641600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4267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Content Placeholder 364549"/>
          <p:cNvGraphicFramePr/>
          <p:nvPr>
            <p:ph sz="half" idx="2"/>
          </p:nvPr>
        </p:nvGraphicFramePr>
        <p:xfrm>
          <a:off x="5181600" y="3411538"/>
          <a:ext cx="3352800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46655" imgH="2009775" progId="Visio.Drawing.6">
                  <p:embed/>
                </p:oleObj>
              </mc:Choice>
              <mc:Fallback>
                <p:oleObj name="" r:id="rId3" imgW="2446655" imgH="2009775" progId="Visio.Drawing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3411538"/>
                        <a:ext cx="3352800" cy="27606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Title 3747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Peoples thoughts</a:t>
            </a:r>
          </a:p>
        </p:txBody>
      </p:sp>
      <p:sp>
        <p:nvSpPr>
          <p:cNvPr id="374787" name="Text Placeholder 374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0" indent="0">
              <a:buNone/>
            </a:pPr>
            <a:r>
              <a:t>“The system contains a mixture of discrete events, discrete and different magnitudes, and continuous processes. Such mixed processes have generally been difficult to represent in continuous simulation models, and the common recourse has been a very high level of aggregation which has exposed the model to serious inaccuracy”</a:t>
            </a:r>
          </a:p>
          <a:p>
            <a:pPr marL="0" indent="0" algn="r">
              <a:buNone/>
            </a:pPr>
            <a:r>
              <a:t>(Coyle, 1982)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Title 3758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Peoples thoughts</a:t>
            </a:r>
          </a:p>
        </p:txBody>
      </p:sp>
      <p:sp>
        <p:nvSpPr>
          <p:cNvPr id="375811" name="Text Placeholder 3758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0" indent="0">
              <a:buNone/>
            </a:pPr>
            <a:r>
              <a:t>“Only from a more distant perspective in which events and decisions are deliberately blurred into patterns of behavior and policy structure will the notion that ‘behavior is a consequence of feedback structure’ arise and be perceived to yield powerful insights.”</a:t>
            </a:r>
          </a:p>
          <a:p>
            <a:pPr marL="0" indent="0" algn="r">
              <a:buNone/>
            </a:pPr>
            <a:r>
              <a:t>(Richardson, 1991)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Title 3768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So, is it all about these?</a:t>
            </a:r>
          </a:p>
        </p:txBody>
      </p:sp>
      <p:sp>
        <p:nvSpPr>
          <p:cNvPr id="376835" name="Text Placeholder 3768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t>Numerical simulation approach</a:t>
            </a:r>
          </a:p>
          <a:p>
            <a:pPr>
              <a:lnSpc>
                <a:spcPct val="90000"/>
              </a:lnSpc>
            </a:pPr>
            <a:r>
              <a:t>Level of Aggregation</a:t>
            </a:r>
          </a:p>
          <a:p>
            <a:pPr lvl="1">
              <a:lnSpc>
                <a:spcPct val="90000"/>
              </a:lnSpc>
            </a:pPr>
            <a:r>
              <a:t>Policies versus Decisions</a:t>
            </a:r>
          </a:p>
          <a:p>
            <a:pPr lvl="1">
              <a:lnSpc>
                <a:spcPct val="90000"/>
              </a:lnSpc>
            </a:pPr>
            <a:r>
              <a:t>Aggregate versus Individuals</a:t>
            </a:r>
          </a:p>
          <a:p>
            <a:pPr lvl="1">
              <a:lnSpc>
                <a:spcPct val="90000"/>
              </a:lnSpc>
            </a:pPr>
            <a:r>
              <a:t>Problem solving versus Aggregate Dynamics</a:t>
            </a:r>
          </a:p>
          <a:p>
            <a:pPr>
              <a:lnSpc>
                <a:spcPct val="90000"/>
              </a:lnSpc>
            </a:pPr>
            <a:r>
              <a:t>Difficulty of the formulation</a:t>
            </a:r>
          </a:p>
          <a:p>
            <a:pPr>
              <a:lnSpc>
                <a:spcPct val="90000"/>
              </a:lnSpc>
            </a:pPr>
            <a:r>
              <a:t>Nature of the system/problem</a:t>
            </a:r>
          </a:p>
          <a:p>
            <a:pPr>
              <a:lnSpc>
                <a:spcPct val="90000"/>
              </a:lnSpc>
            </a:pPr>
            <a:r>
              <a:t>Nature of the question</a:t>
            </a:r>
          </a:p>
          <a:p>
            <a:pPr>
              <a:lnSpc>
                <a:spcPct val="90000"/>
              </a:lnSpc>
            </a:pPr>
            <a:r>
              <a:t>Nature of preferred lenses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Title 3676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What is it all about?</a:t>
            </a:r>
          </a:p>
        </p:txBody>
      </p:sp>
      <p:sp>
        <p:nvSpPr>
          <p:cNvPr id="367619" name="Text Placeholder 3676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t>Numerical simulation approach</a:t>
            </a:r>
          </a:p>
          <a:p>
            <a:pPr>
              <a:lnSpc>
                <a:spcPct val="90000"/>
              </a:lnSpc>
            </a:pPr>
            <a:r>
              <a:t>Level of Aggregation</a:t>
            </a:r>
          </a:p>
          <a:p>
            <a:pPr lvl="1">
              <a:lnSpc>
                <a:spcPct val="90000"/>
              </a:lnSpc>
            </a:pPr>
            <a:r>
              <a:t>Policies versus Decisions</a:t>
            </a:r>
          </a:p>
          <a:p>
            <a:pPr lvl="1">
              <a:lnSpc>
                <a:spcPct val="90000"/>
              </a:lnSpc>
            </a:pPr>
            <a:r>
              <a:t>Aggregate versus Individuals</a:t>
            </a:r>
          </a:p>
          <a:p>
            <a:pPr lvl="1">
              <a:lnSpc>
                <a:spcPct val="90000"/>
              </a:lnSpc>
            </a:pPr>
            <a:r>
              <a:t>Aggregate Dynamics versus Problem solving</a:t>
            </a:r>
          </a:p>
          <a:p>
            <a:pPr>
              <a:lnSpc>
                <a:spcPct val="90000"/>
              </a:lnSpc>
            </a:pPr>
            <a:r>
              <a:t>Difficulty of the formulation</a:t>
            </a:r>
          </a:p>
          <a:p>
            <a:pPr>
              <a:lnSpc>
                <a:spcPct val="90000"/>
              </a:lnSpc>
            </a:pPr>
            <a:r>
              <a:t>Nature of the system/problem</a:t>
            </a:r>
          </a:p>
          <a:p>
            <a:pPr>
              <a:lnSpc>
                <a:spcPct val="90000"/>
              </a:lnSpc>
            </a:pPr>
            <a:r>
              <a:t>Nature of the question</a:t>
            </a:r>
          </a:p>
          <a:p>
            <a:pPr>
              <a:lnSpc>
                <a:spcPct val="90000"/>
              </a:lnSpc>
            </a:pPr>
            <a:r>
              <a:t>Nature of preferred lenses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Title 3471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Basic concepts</a:t>
            </a:r>
          </a:p>
        </p:txBody>
      </p:sp>
      <p:sp>
        <p:nvSpPr>
          <p:cNvPr id="347139" name="Text Placeholder 3471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571500" indent="-571500">
              <a:lnSpc>
                <a:spcPct val="190000"/>
              </a:lnSpc>
              <a:buFont typeface="Wingdings" panose="05000000000000000000" pitchFamily="2" charset="2"/>
              <a:buAutoNum type="arabicPeriod"/>
            </a:pPr>
            <a:r>
              <a:t>Static or dynamic models</a:t>
            </a:r>
          </a:p>
          <a:p>
            <a:pPr marL="571500" indent="-571500">
              <a:lnSpc>
                <a:spcPct val="190000"/>
              </a:lnSpc>
              <a:buFont typeface="Wingdings" panose="05000000000000000000" pitchFamily="2" charset="2"/>
              <a:buAutoNum type="arabicPeriod"/>
            </a:pPr>
            <a:r>
              <a:t>Stochastic, deterministic or chaotic models</a:t>
            </a:r>
          </a:p>
          <a:p>
            <a:pPr marL="571500" indent="-571500">
              <a:lnSpc>
                <a:spcPct val="190000"/>
              </a:lnSpc>
              <a:buFont typeface="Wingdings" panose="05000000000000000000" pitchFamily="2" charset="2"/>
              <a:buAutoNum type="arabicPeriod"/>
            </a:pPr>
            <a:r>
              <a:t>Discrete or continuous change/models</a:t>
            </a:r>
          </a:p>
          <a:p>
            <a:pPr marL="571500" indent="-571500">
              <a:lnSpc>
                <a:spcPct val="190000"/>
              </a:lnSpc>
              <a:buFont typeface="Wingdings" panose="05000000000000000000" pitchFamily="2" charset="2"/>
              <a:buAutoNum type="arabicPeriod"/>
            </a:pPr>
            <a:r>
              <a:t>Aggregates or Individuals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Title 3696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1. Static or Dynamic models</a:t>
            </a:r>
          </a:p>
        </p:txBody>
      </p:sp>
      <p:sp>
        <p:nvSpPr>
          <p:cNvPr id="369667" name="Text Placeholder 3696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40000"/>
              </a:lnSpc>
            </a:pPr>
            <a:r>
              <a:rPr b="1"/>
              <a:t>Dynamic</a:t>
            </a:r>
            <a:r>
              <a:t>: State variables change over time (System Dynamics, Discrete Event, Agent-Based, Econometrics?)</a:t>
            </a:r>
          </a:p>
          <a:p>
            <a:pPr>
              <a:lnSpc>
                <a:spcPct val="140000"/>
              </a:lnSpc>
            </a:pPr>
            <a:r>
              <a:rPr b="1"/>
              <a:t>Static</a:t>
            </a:r>
            <a:r>
              <a:t>: Snapshot at a single point in time (Monte Carlo simulation, optimization models,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9186" name="Title 3491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2. Deterministic, Stochastic or Chaotic</a:t>
            </a:r>
          </a:p>
        </p:txBody>
      </p:sp>
      <p:sp>
        <p:nvSpPr>
          <p:cNvPr id="349187" name="Text Placeholder 3491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30000"/>
              </a:lnSpc>
            </a:pPr>
            <a:r>
              <a:rPr sz="2600" b="1"/>
              <a:t>Deterministic model</a:t>
            </a:r>
            <a:r>
              <a:rPr sz="2600"/>
              <a:t> is one whose behavior is entire predictable. The system is perfectly understood, then it is possible to predict precisely what will happen.</a:t>
            </a:r>
            <a:endParaRPr sz="2600"/>
          </a:p>
          <a:p>
            <a:pPr>
              <a:lnSpc>
                <a:spcPct val="130000"/>
              </a:lnSpc>
            </a:pPr>
            <a:r>
              <a:rPr sz="2600" b="1"/>
              <a:t>Stochastic model</a:t>
            </a:r>
            <a:r>
              <a:rPr sz="2600"/>
              <a:t> is one whose behavior cannot be entirely predicted.</a:t>
            </a:r>
            <a:endParaRPr sz="2600"/>
          </a:p>
          <a:p>
            <a:pPr>
              <a:lnSpc>
                <a:spcPct val="130000"/>
              </a:lnSpc>
            </a:pPr>
            <a:r>
              <a:rPr sz="2600" b="1"/>
              <a:t>Chaotic model</a:t>
            </a:r>
            <a:r>
              <a:rPr sz="2600"/>
              <a:t> is a deterministic model with a behavior that cannot be entirely predicted</a:t>
            </a:r>
            <a:endParaRPr sz="2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Title 3706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3. Discrete or Continuous models</a:t>
            </a:r>
          </a:p>
        </p:txBody>
      </p:sp>
      <p:sp>
        <p:nvSpPr>
          <p:cNvPr id="370691" name="Text Placeholder 370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b="1"/>
              <a:t>Discrete model</a:t>
            </a:r>
            <a:r>
              <a:t>: the state variables change only at a countable number of points in time. These points in time are the ones at which the event occurs/change in state.</a:t>
            </a:r>
          </a:p>
          <a:p>
            <a:r>
              <a:rPr b="1"/>
              <a:t>Continuous</a:t>
            </a:r>
            <a:r>
              <a:t>: the state variables change in a continuous way, and not abruptly from one state to another (infinite number of states).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3282" name="Title 3532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3. Discrete or Continuous models</a:t>
            </a:r>
          </a:p>
        </p:txBody>
      </p:sp>
      <p:sp>
        <p:nvSpPr>
          <p:cNvPr id="353283" name="Text Placeholder 35328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642937"/>
          </a:xfrm>
          <a:ln/>
        </p:spPr>
        <p:txBody>
          <a:bodyPr/>
          <a:p>
            <a:pPr/>
            <a:r>
              <a:rPr sz="2600" b="1"/>
              <a:t>Continuous model</a:t>
            </a:r>
            <a:r>
              <a:rPr sz="2600"/>
              <a:t>: Bank account</a:t>
            </a:r>
            <a:endParaRPr sz="2600"/>
          </a:p>
        </p:txBody>
      </p:sp>
      <p:pic>
        <p:nvPicPr>
          <p:cNvPr id="353401" name="Content Placeholder 3534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2017713"/>
            <a:ext cx="6477000" cy="3743325"/>
          </a:xfrm>
          <a:ln/>
        </p:spPr>
      </p:pic>
      <p:sp>
        <p:nvSpPr>
          <p:cNvPr id="353403" name="Text Box 353402"/>
          <p:cNvSpPr txBox="1"/>
          <p:nvPr/>
        </p:nvSpPr>
        <p:spPr>
          <a:xfrm>
            <a:off x="974725" y="5065713"/>
            <a:ext cx="2901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t>Continuous and Stochastic</a:t>
            </a:r>
          </a:p>
        </p:txBody>
      </p:sp>
      <p:sp>
        <p:nvSpPr>
          <p:cNvPr id="353404" name="Text Box 353403"/>
          <p:cNvSpPr txBox="1"/>
          <p:nvPr/>
        </p:nvSpPr>
        <p:spPr>
          <a:xfrm>
            <a:off x="5105400" y="5370513"/>
            <a:ext cx="3168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t>Continuous and Deterministic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6" name="Title 3543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3. Discrete and Continuous models</a:t>
            </a:r>
          </a:p>
        </p:txBody>
      </p:sp>
      <p:sp>
        <p:nvSpPr>
          <p:cNvPr id="354307" name="Text Placeholder 354306"/>
          <p:cNvSpPr>
            <a:spLocks noGrp="1"/>
          </p:cNvSpPr>
          <p:nvPr>
            <p:ph type="body" sz="half" idx="1"/>
          </p:nvPr>
        </p:nvSpPr>
        <p:spPr>
          <a:xfrm>
            <a:off x="457200" y="1490663"/>
            <a:ext cx="7239000" cy="566737"/>
          </a:xfrm>
          <a:ln/>
        </p:spPr>
        <p:txBody>
          <a:bodyPr/>
          <a:p>
            <a:pPr/>
            <a:r>
              <a:rPr sz="2600" b="1"/>
              <a:t>Discrete model</a:t>
            </a:r>
            <a:r>
              <a:rPr sz="2600"/>
              <a:t>: Bank Account</a:t>
            </a:r>
            <a:endParaRPr sz="2600"/>
          </a:p>
        </p:txBody>
      </p:sp>
      <p:pic>
        <p:nvPicPr>
          <p:cNvPr id="354317" name="Content Placeholder 354316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304800" y="2103438"/>
            <a:ext cx="3733800" cy="3535362"/>
          </a:xfrm>
          <a:ln/>
        </p:spPr>
      </p:pic>
      <p:pic>
        <p:nvPicPr>
          <p:cNvPr id="354320" name="Content Placeholder 354319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4495800" y="1752600"/>
            <a:ext cx="4148138" cy="3879850"/>
          </a:xfrm>
          <a:ln/>
        </p:spPr>
      </p:pic>
      <p:sp>
        <p:nvSpPr>
          <p:cNvPr id="354321" name="Text Box 354320"/>
          <p:cNvSpPr txBox="1"/>
          <p:nvPr/>
        </p:nvSpPr>
        <p:spPr>
          <a:xfrm>
            <a:off x="5715000" y="5638800"/>
            <a:ext cx="25844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t>Discrete and Stochastic</a:t>
            </a:r>
          </a:p>
        </p:txBody>
      </p:sp>
      <p:sp>
        <p:nvSpPr>
          <p:cNvPr id="354322" name="Text Box 354321"/>
          <p:cNvSpPr txBox="1"/>
          <p:nvPr/>
        </p:nvSpPr>
        <p:spPr>
          <a:xfrm>
            <a:off x="914400" y="5638800"/>
            <a:ext cx="285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t>Discrete and Deterministic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Title 3727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4. Aggregate and Individual models</a:t>
            </a:r>
          </a:p>
        </p:txBody>
      </p:sp>
      <p:sp>
        <p:nvSpPr>
          <p:cNvPr id="372739" name="Text Placeholder 372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b="1"/>
              <a:t>Aggregate model</a:t>
            </a:r>
            <a:r>
              <a:t>: we look for a more distant position. Modeler is more distant. Policy model. This view tends to be more deterministic.</a:t>
            </a:r>
          </a:p>
          <a:p>
            <a:r>
              <a:rPr b="1"/>
              <a:t>Individual model</a:t>
            </a:r>
            <a:r>
              <a:t>: modeler is taking a closer look of the individual decisions. This view tends to be more stochastic.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3322</Words>
  <Application>WPS Presentation</Application>
  <PresentationFormat>Presentación en pantalla</PresentationFormat>
  <Paragraphs>108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Times New Roman</vt:lpstr>
      <vt:lpstr>微软雅黑</vt:lpstr>
      <vt:lpstr>文泉驿正黑</vt:lpstr>
      <vt:lpstr>Arial Unicode MS</vt:lpstr>
      <vt:lpstr>Network</vt:lpstr>
      <vt:lpstr>Equation.3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Personal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and Continuous Simulation</dc:title>
  <dc:creator>Marcio Carvalho</dc:creator>
  <cp:lastModifiedBy>jahid</cp:lastModifiedBy>
  <cp:revision>9</cp:revision>
  <dcterms:created xsi:type="dcterms:W3CDTF">2020-01-20T03:59:45Z</dcterms:created>
  <dcterms:modified xsi:type="dcterms:W3CDTF">2020-01-20T03:59:45Z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1033-11.1.0.8865</vt:lpwstr>
  </property>
</Properties>
</file>