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4" r:id="rId10"/>
    <p:sldId id="312" r:id="rId11"/>
    <p:sldId id="300" r:id="rId12"/>
    <p:sldId id="301" r:id="rId13"/>
    <p:sldId id="302" r:id="rId14"/>
    <p:sldId id="303" r:id="rId15"/>
    <p:sldId id="295" r:id="rId16"/>
    <p:sldId id="293" r:id="rId17"/>
    <p:sldId id="291" r:id="rId18"/>
    <p:sldId id="304" r:id="rId19"/>
    <p:sldId id="306" r:id="rId20"/>
    <p:sldId id="305" r:id="rId21"/>
    <p:sldId id="296" r:id="rId22"/>
    <p:sldId id="297" r:id="rId23"/>
    <p:sldId id="298" r:id="rId24"/>
    <p:sldId id="311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78333" autoAdjust="0"/>
  </p:normalViewPr>
  <p:slideViewPr>
    <p:cSldViewPr>
      <p:cViewPr varScale="1">
        <p:scale>
          <a:sx n="90" d="100"/>
          <a:sy n="90" d="100"/>
        </p:scale>
        <p:origin x="2454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SLIDE MAYBE LIKE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46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Maybe just reduce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estratti</a:t>
            </a:r>
            <a:r>
              <a:rPr lang="en-US" dirty="0" smtClean="0"/>
              <a:t> I landmark, per </a:t>
            </a:r>
            <a:r>
              <a:rPr lang="en-US" dirty="0" err="1" smtClean="0"/>
              <a:t>procedere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estrazione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feature, ci e’ utile </a:t>
            </a:r>
            <a:r>
              <a:rPr lang="en-US" baseline="0" dirty="0" err="1" smtClean="0"/>
              <a:t>allineare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l’immagine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frame di reference </a:t>
            </a:r>
            <a:r>
              <a:rPr lang="en-US" baseline="0" dirty="0" err="1" smtClean="0"/>
              <a:t>frontale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REVIEW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allineata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</a:t>
            </a:r>
            <a:r>
              <a:rPr lang="en-US" dirty="0" err="1" smtClean="0"/>
              <a:t>procediamo</a:t>
            </a:r>
            <a:r>
              <a:rPr lang="en-US" dirty="0" smtClean="0"/>
              <a:t> </a:t>
            </a:r>
            <a:r>
              <a:rPr lang="en-US" dirty="0" err="1" smtClean="0"/>
              <a:t>all’estrazione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due tipi di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estraiamo</a:t>
            </a:r>
            <a:r>
              <a:rPr lang="en-US" baseline="0" dirty="0" smtClean="0"/>
              <a:t>: appearance features e geometry features.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appeareance</a:t>
            </a:r>
            <a:r>
              <a:rPr lang="en-US" baseline="0" dirty="0" smtClean="0"/>
              <a:t> features </a:t>
            </a:r>
            <a:r>
              <a:rPr lang="en-US" baseline="0" dirty="0" err="1" smtClean="0"/>
              <a:t>vengono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estratte</a:t>
            </a:r>
            <a:r>
              <a:rPr lang="en-US" baseline="0" dirty="0" smtClean="0"/>
              <a:t> sotto forma di </a:t>
            </a:r>
            <a:r>
              <a:rPr lang="en-US" baseline="0" dirty="0" err="1" smtClean="0"/>
              <a:t>HoG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utilizzando</a:t>
            </a:r>
            <a:r>
              <a:rPr lang="en-US" baseline="0" dirty="0" smtClean="0"/>
              <a:t> la PCA </a:t>
            </a:r>
            <a:r>
              <a:rPr lang="en-US" baseline="0" dirty="0" err="1" smtClean="0"/>
              <a:t>arriviamo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avere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di 1379 features</a:t>
            </a:r>
          </a:p>
          <a:p>
            <a:r>
              <a:rPr lang="en-US" baseline="0" dirty="0" smtClean="0"/>
              <a:t>Le geometry features </a:t>
            </a:r>
            <a:r>
              <a:rPr lang="en-US" baseline="0" dirty="0" err="1" smtClean="0"/>
              <a:t>invece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dipendono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landmark e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</a:t>
            </a:r>
            <a:r>
              <a:rPr lang="en-US" baseline="0" dirty="0" smtClean="0"/>
              <a:t> del PDM </a:t>
            </a:r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landmark detection</a:t>
            </a:r>
          </a:p>
          <a:p>
            <a:r>
              <a:rPr lang="en-US" baseline="0" dirty="0" err="1" smtClean="0"/>
              <a:t>Arriviamo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cosi</a:t>
            </a:r>
            <a:r>
              <a:rPr lang="en-US" baseline="0" dirty="0" smtClean="0"/>
              <a:t>’ ad un </a:t>
            </a:r>
            <a:r>
              <a:rPr lang="en-US" baseline="0" dirty="0" err="1" smtClean="0"/>
              <a:t>totale</a:t>
            </a:r>
            <a:r>
              <a:rPr lang="en-US" baseline="0" dirty="0" smtClean="0"/>
              <a:t> di 1606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descrivono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passo</a:t>
            </a:r>
            <a:r>
              <a:rPr lang="en-US" baseline="0" dirty="0" smtClean="0"/>
              <a:t> successive e’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AU e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occorrenze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SVM, </a:t>
            </a:r>
            <a:r>
              <a:rPr lang="en-US" baseline="0" dirty="0" err="1" smtClean="0"/>
              <a:t>mentre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stimarne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l’intensita</a:t>
            </a:r>
            <a:r>
              <a:rPr lang="en-US" baseline="0" dirty="0" smtClean="0"/>
              <a:t>’ un SVR. In </a:t>
            </a:r>
            <a:r>
              <a:rPr lang="en-US" baseline="0" dirty="0" err="1" smtClean="0"/>
              <a:t>ambedue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utilizzano</a:t>
            </a:r>
            <a:r>
              <a:rPr lang="en-US" baseline="0" dirty="0" smtClean="0"/>
              <a:t> linear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Binghamton-Pittsburgh 3D Dynamic Spontaneous Facial Expression Database</a:t>
            </a:r>
            <a:endParaRPr lang="en-US" b="0" baseline="0" dirty="0" smtClean="0"/>
          </a:p>
          <a:p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Denver Intensity of Spontaneous Facial Action Database </a:t>
            </a:r>
            <a:endParaRPr lang="en-US" b="0" baseline="0" dirty="0" smtClean="0"/>
          </a:p>
          <a:p>
            <a:r>
              <a:rPr lang="en-US" baseline="0" dirty="0" smtClean="0"/>
              <a:t>-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Probably too detailed with the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in common?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dataset </a:t>
            </a:r>
            <a:r>
              <a:rPr lang="en-US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usiamo</a:t>
            </a:r>
            <a:r>
              <a:rPr lang="en-US" baseline="0" dirty="0" smtClean="0"/>
              <a:t> in input e’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da video di </a:t>
            </a:r>
            <a:r>
              <a:rPr lang="en-US" baseline="0" dirty="0" err="1" smtClean="0"/>
              <a:t>veri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fondamentale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molti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riconoscimento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menzogne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video non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spontanei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mentire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forte </a:t>
            </a:r>
            <a:r>
              <a:rPr lang="en-US" baseline="0" dirty="0" err="1" smtClean="0"/>
              <a:t>motivazione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Work on cutting…” keep it? Say</a:t>
            </a:r>
            <a:r>
              <a:rPr lang="en-US" baseline="0" dirty="0" smtClean="0"/>
              <a:t> it better? How much to talk about it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How many </a:t>
            </a:r>
            <a:r>
              <a:rPr lang="en-US" baseline="0" dirty="0" err="1" smtClean="0"/>
              <a:t>sbj</a:t>
            </a:r>
            <a:r>
              <a:rPr lang="en-US" baseline="0" dirty="0" smtClean="0"/>
              <a:t> in the train set? How many in the test set?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Dico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</a:t>
            </a:r>
            <a:r>
              <a:rPr lang="en-US" dirty="0" err="1" smtClean="0"/>
              <a:t>divisione</a:t>
            </a:r>
            <a:r>
              <a:rPr lang="en-US" dirty="0" smtClean="0"/>
              <a:t> in</a:t>
            </a:r>
            <a:r>
              <a:rPr lang="en-US" baseline="0" dirty="0" smtClean="0"/>
              <a:t> test e train </a:t>
            </a:r>
            <a:r>
              <a:rPr lang="en-US" baseline="0" dirty="0" err="1" smtClean="0"/>
              <a:t>normale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overfittava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Durante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presentazione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parlero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dell’obiettivo</a:t>
            </a:r>
            <a:endParaRPr lang="en-US" baseline="0" dirty="0" smtClean="0"/>
          </a:p>
          <a:p>
            <a:r>
              <a:rPr lang="en-US" baseline="0" dirty="0" err="1" smtClean="0"/>
              <a:t>Inizialmente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esporro</a:t>
            </a:r>
            <a:r>
              <a:rPr lang="en-US" baseline="0" dirty="0" smtClean="0"/>
              <a:t>’..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43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matrix?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L’obiettivo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tesi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e’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correttamente</a:t>
            </a:r>
            <a:r>
              <a:rPr lang="en-US" baseline="0" dirty="0" smtClean="0"/>
              <a:t> video in cui </a:t>
            </a:r>
            <a:r>
              <a:rPr lang="en-US" baseline="0" dirty="0" err="1" smtClean="0"/>
              <a:t>appaiono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bugie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in </a:t>
            </a:r>
            <a:r>
              <a:rPr lang="en-US" baseline="0" dirty="0" err="1" smtClean="0"/>
              <a:t>particolare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analizzandone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facciali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8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utilizzi</a:t>
            </a:r>
            <a:r>
              <a:rPr lang="en-US" dirty="0" smtClean="0"/>
              <a:t> 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tale </a:t>
            </a:r>
            <a:r>
              <a:rPr lang="en-US" baseline="0" dirty="0" err="1" smtClean="0"/>
              <a:t>tecnologia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:</a:t>
            </a:r>
            <a:endParaRPr lang="en-US" dirty="0" smtClean="0"/>
          </a:p>
          <a:p>
            <a:r>
              <a:rPr lang="en-US" baseline="0" dirty="0" err="1" smtClean="0"/>
              <a:t>controlli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endParaRPr lang="en-US" baseline="0" dirty="0" smtClean="0"/>
          </a:p>
          <a:p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polizia</a:t>
            </a:r>
            <a:r>
              <a:rPr lang="en-US" baseline="0" dirty="0" smtClean="0"/>
              <a:t> come </a:t>
            </a:r>
            <a:r>
              <a:rPr lang="en-US" baseline="0" dirty="0" err="1" smtClean="0"/>
              <a:t>aiuto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gli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interrogatori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criminali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sospettati</a:t>
            </a:r>
            <a:endParaRPr lang="en-US" baseline="0" dirty="0" smtClean="0"/>
          </a:p>
          <a:p>
            <a:r>
              <a:rPr lang="en-US" baseline="0" dirty="0" err="1" smtClean="0"/>
              <a:t>Analisi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discorsi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candidati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ruoli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44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letteratura</a:t>
            </a:r>
            <a:r>
              <a:rPr lang="en-US" dirty="0" smtClean="0"/>
              <a:t> </a:t>
            </a:r>
            <a:r>
              <a:rPr lang="en-US" dirty="0" err="1" smtClean="0"/>
              <a:t>fornisce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o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</a:t>
            </a:r>
            <a:r>
              <a:rPr lang="en-US" baseline="0" dirty="0" err="1" smtClean="0"/>
              <a:t>alcuni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invasivi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cioe</a:t>
            </a:r>
            <a:r>
              <a:rPr lang="en-US" baseline="0" dirty="0" smtClean="0"/>
              <a:t>’ in cui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conoscenza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collaborare</a:t>
            </a:r>
            <a:endParaRPr lang="en-US" baseline="0" dirty="0" smtClean="0"/>
          </a:p>
          <a:p>
            <a:r>
              <a:rPr lang="en-US" dirty="0" err="1" smtClean="0"/>
              <a:t>Psicologici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Analisi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discorso</a:t>
            </a:r>
            <a:endParaRPr lang="en-US" baseline="0" dirty="0" smtClean="0"/>
          </a:p>
          <a:p>
            <a:r>
              <a:rPr lang="en-US" baseline="0" dirty="0" err="1" smtClean="0"/>
              <a:t>Neuroscientifici</a:t>
            </a:r>
            <a:endParaRPr lang="en-US" baseline="0" dirty="0" smtClean="0"/>
          </a:p>
          <a:p>
            <a:r>
              <a:rPr lang="en-US" baseline="0" dirty="0" err="1" smtClean="0"/>
              <a:t>Immagini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L’indicatore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scelto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utilizzare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persona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…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Le AU </a:t>
            </a:r>
            <a:r>
              <a:rPr lang="en-US" baseline="0" dirty="0" err="1" smtClean="0"/>
              <a:t>possono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codificare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emozioni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attraverso</a:t>
            </a:r>
            <a:r>
              <a:rPr lang="en-US" baseline="0" dirty="0" smtClean="0"/>
              <a:t> lo studio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pPr marL="0" indent="0">
              <a:buFontTx/>
              <a:buNone/>
            </a:pPr>
            <a:r>
              <a:rPr lang="en-US" dirty="0" smtClean="0"/>
              <a:t>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accenno</a:t>
            </a:r>
            <a:r>
              <a:rPr lang="en-US" baseline="0" dirty="0" smtClean="0"/>
              <a:t> a FACS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video in cui I </a:t>
            </a:r>
            <a:r>
              <a:rPr lang="en-US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estrarre</a:t>
            </a:r>
            <a:r>
              <a:rPr lang="en-US" baseline="0" dirty="0" smtClean="0"/>
              <a:t> le AU </a:t>
            </a:r>
            <a:r>
              <a:rPr lang="en-US" baseline="0" dirty="0" err="1" smtClean="0"/>
              <a:t>analizzando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facce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assumendo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combinazioni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frequenze</a:t>
            </a:r>
            <a:r>
              <a:rPr lang="en-US" baseline="0" dirty="0" smtClean="0"/>
              <a:t> di AU </a:t>
            </a:r>
            <a:r>
              <a:rPr lang="en-US" baseline="0" dirty="0" err="1" smtClean="0"/>
              <a:t>differenti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 alto </a:t>
            </a:r>
            <a:r>
              <a:rPr lang="en-US" dirty="0" err="1" smtClean="0"/>
              <a:t>livello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nostro</a:t>
            </a:r>
            <a:r>
              <a:rPr lang="en-US" baseline="0" dirty="0" smtClean="0"/>
              <a:t> Sistema </a:t>
            </a:r>
            <a:r>
              <a:rPr lang="en-US" baseline="0" dirty="0" err="1" smtClean="0"/>
              <a:t>funziona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Should I say I use OF for this? “we use a library…”</a:t>
            </a:r>
          </a:p>
          <a:p>
            <a:r>
              <a:rPr lang="en-US" dirty="0" smtClean="0"/>
              <a:t>https://ibug.doc.ic.ac.uk/media/uploads/documents/tpami_alignment.pdf – </a:t>
            </a:r>
            <a:r>
              <a:rPr lang="en-US" dirty="0" err="1" smtClean="0"/>
              <a:t>spiega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</a:t>
            </a:r>
            <a:r>
              <a:rPr lang="en-US" dirty="0" err="1" smtClean="0"/>
              <a:t>resp</a:t>
            </a:r>
            <a:r>
              <a:rPr lang="en-US" dirty="0" smtClean="0"/>
              <a:t> map</a:t>
            </a:r>
          </a:p>
          <a:p>
            <a:r>
              <a:rPr lang="en-US" dirty="0" err="1" smtClean="0"/>
              <a:t>Riorganizzare</a:t>
            </a:r>
            <a:r>
              <a:rPr lang="en-US" baseline="0" dirty="0" smtClean="0"/>
              <a:t> slides per </a:t>
            </a:r>
            <a:r>
              <a:rPr lang="en-US" baseline="0" dirty="0" err="1" smtClean="0"/>
              <a:t>spiegare</a:t>
            </a:r>
            <a:r>
              <a:rPr lang="en-US" baseline="0" dirty="0" smtClean="0"/>
              <a:t> CE CLM </a:t>
            </a:r>
            <a:r>
              <a:rPr lang="en-US" baseline="0" dirty="0" err="1" smtClean="0"/>
              <a:t>cos’e</a:t>
            </a:r>
            <a:r>
              <a:rPr lang="en-US" baseline="0" dirty="0" smtClean="0"/>
              <a:t>’ un </a:t>
            </a:r>
            <a:r>
              <a:rPr lang="en-US" baseline="0" dirty="0" err="1" smtClean="0"/>
              <a:t>minimo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1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Experts Constrained Local Model (CE-CLM) </a:t>
            </a:r>
          </a:p>
          <a:p>
            <a:pPr lvl="1"/>
            <a:r>
              <a:rPr lang="en-US" dirty="0"/>
              <a:t>Convolutional Experts Network as local detector</a:t>
            </a:r>
          </a:p>
          <a:p>
            <a:pPr lvl="2"/>
            <a:r>
              <a:rPr lang="en-US" dirty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/>
              <a:t>Individual landmark alignment is estimated independently of the position of other landmarks.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01" y="3789040"/>
            <a:ext cx="532069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</a:t>
            </a:r>
            <a:r>
              <a:rPr lang="en-US" dirty="0" smtClean="0"/>
              <a:t>frame to </a:t>
            </a:r>
            <a:r>
              <a:rPr lang="en-US" dirty="0" smtClean="0"/>
              <a:t>better analyze </a:t>
            </a:r>
            <a:r>
              <a:rPr lang="en-US" dirty="0" smtClean="0"/>
              <a:t>the image.</a:t>
            </a:r>
            <a:endParaRPr lang="en-US" dirty="0"/>
          </a:p>
          <a:p>
            <a:pPr lvl="1"/>
            <a:r>
              <a:rPr lang="en-US" dirty="0"/>
              <a:t>﻿Similarity transform from the currently detected landmarks to a representation of frontal landmarks from a neutral </a:t>
            </a:r>
            <a:r>
              <a:rPr lang="en-US" dirty="0" smtClean="0"/>
              <a:t>expression (</a:t>
            </a:r>
            <a:r>
              <a:rPr lang="en-US" dirty="0"/>
              <a:t>a projection of mean shape from a 3D</a:t>
            </a:r>
            <a:br>
              <a:rPr lang="en-US" dirty="0"/>
            </a:br>
            <a:r>
              <a:rPr lang="en-US" dirty="0" smtClean="0"/>
              <a:t>PDM)</a:t>
            </a:r>
            <a:endParaRPr lang="en-US" dirty="0"/>
          </a:p>
          <a:p>
            <a:pPr lvl="1"/>
            <a:r>
              <a:rPr lang="en-US" dirty="0"/>
              <a:t>Procrustes superimposition that minimized the mean square error between aligned pixels </a:t>
            </a:r>
          </a:p>
          <a:p>
            <a:pPr lvl="1"/>
            <a:r>
              <a:rPr lang="en-US" dirty="0"/>
              <a:t>﻿Masking is performed using a convex hull surrounding the feature </a:t>
            </a:r>
            <a:r>
              <a:rPr lang="en-US" dirty="0" smtClean="0"/>
              <a:t>points</a:t>
            </a:r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28" y="328654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12x12 block of 31 dimensional Histogram of Oriented Gradients are 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 </a:t>
            </a:r>
            <a:r>
              <a:rPr lang="en-US" smtClean="0"/>
              <a:t>from the PDM</a:t>
            </a:r>
            <a:endParaRPr lang="en-US" dirty="0" smtClean="0"/>
          </a:p>
          <a:p>
            <a:r>
              <a:rPr lang="en-US" dirty="0" smtClean="0"/>
              <a:t>Total of </a:t>
            </a:r>
            <a:r>
              <a:rPr lang="is-IS" dirty="0" smtClean="0"/>
              <a:t>﻿1606 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Detect occurrence and intensity of Action Units</a:t>
            </a:r>
          </a:p>
          <a:p>
            <a:r>
              <a:rPr lang="en-US" dirty="0" smtClean="0"/>
              <a:t>For </a:t>
            </a:r>
            <a:r>
              <a:rPr lang="en-US" dirty="0"/>
              <a:t>AU </a:t>
            </a:r>
            <a:r>
              <a:rPr lang="en-US" i="1" dirty="0"/>
              <a:t>occurrence</a:t>
            </a:r>
            <a:r>
              <a:rPr lang="en-US" dirty="0"/>
              <a:t> detection Support Vector Machines.</a:t>
            </a:r>
          </a:p>
          <a:p>
            <a:r>
              <a:rPr lang="en-US" dirty="0"/>
              <a:t>For AU </a:t>
            </a:r>
            <a:r>
              <a:rPr lang="en-US" i="1" dirty="0"/>
              <a:t>intensity</a:t>
            </a:r>
            <a:r>
              <a:rPr lang="en-US" dirty="0"/>
              <a:t> estimation Support Vector Regression.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Kernel in both cases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</a:t>
            </a:r>
            <a:r>
              <a:rPr lang="en-US" dirty="0" smtClean="0"/>
              <a:t>four </a:t>
            </a:r>
            <a:r>
              <a:rPr lang="en-US" dirty="0" smtClean="0"/>
              <a:t>dataset: ﻿DISFA, </a:t>
            </a:r>
            <a:r>
              <a:rPr lang="en-US" dirty="0" smtClean="0"/>
              <a:t>BP4D-Spontaneous, SEMAINE and </a:t>
            </a:r>
            <a:r>
              <a:rPr lang="en-US" dirty="0" err="1" smtClean="0"/>
              <a:t>Bosphorus</a:t>
            </a:r>
            <a:r>
              <a:rPr lang="en-US" dirty="0"/>
              <a:t> 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Datasets consist of videos of people subject to emotion inducing tasks, with AUs annotated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21" y="2983504"/>
            <a:ext cx="7535327" cy="1467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648" y="4419744"/>
            <a:ext cx="752580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</a:t>
            </a:r>
            <a:r>
              <a:rPr lang="en-US" dirty="0" smtClean="0"/>
              <a:t>18 AUs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806231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Defendant or witness can be clearly identified.</a:t>
            </a:r>
          </a:p>
          <a:p>
            <a:r>
              <a:rPr lang="en-US" dirty="0" smtClean="0"/>
              <a:t>Three outcomes to label the videos as deceptive or truthful.</a:t>
            </a:r>
          </a:p>
          <a:p>
            <a:pPr lvl="1"/>
            <a:r>
              <a:rPr lang="en-US" dirty="0" smtClean="0"/>
              <a:t>Guilty, Non-guilty, 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Pre-processing of data:</a:t>
            </a:r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Person specific division due to overfitting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/>
              <a:t>AU04</a:t>
            </a:r>
          </a:p>
          <a:p>
            <a:pPr lvl="1"/>
            <a:r>
              <a:rPr lang="en-US" dirty="0"/>
              <a:t>AU05</a:t>
            </a:r>
          </a:p>
          <a:p>
            <a:pPr lvl="1"/>
            <a:r>
              <a:rPr lang="en-US" dirty="0"/>
              <a:t>AU07</a:t>
            </a:r>
          </a:p>
          <a:p>
            <a:pPr lvl="1"/>
            <a:r>
              <a:rPr lang="en-US" dirty="0"/>
              <a:t>AU12</a:t>
            </a:r>
          </a:p>
          <a:p>
            <a:pPr lvl="1"/>
            <a:r>
              <a:rPr lang="en-US" dirty="0"/>
              <a:t>AU14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5170517" cy="3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SVM</a:t>
            </a:r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36912"/>
            <a:ext cx="2625080" cy="26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  <a:endParaRPr lang="en-US" dirty="0"/>
          </a:p>
          <a:p>
            <a:r>
              <a:rPr lang="en-US" dirty="0"/>
              <a:t>Extend extraction to more than one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Analyze </a:t>
            </a:r>
            <a:r>
              <a:rPr lang="en-US" dirty="0" smtClean="0"/>
              <a:t>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words);</a:t>
            </a:r>
          </a:p>
          <a:p>
            <a:r>
              <a:rPr lang="en-US" dirty="0" smtClean="0"/>
              <a:t>Implement heuristics based on psychological </a:t>
            </a:r>
            <a:r>
              <a:rPr lang="en-US" dirty="0" err="1" smtClean="0"/>
              <a:t>stidies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correctly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 during the video.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6624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 for sensitive positions;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3140968"/>
            <a:ext cx="4253086" cy="25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Body language, micro-expressions, eye position;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fMRI;</a:t>
            </a:r>
          </a:p>
          <a:p>
            <a:r>
              <a:rPr lang="en-US" dirty="0" smtClean="0"/>
              <a:t>Polygraph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67876"/>
            <a:ext cx="4752528" cy="2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342187" cy="4385568"/>
          </a:xfrm>
        </p:spPr>
        <p:txBody>
          <a:bodyPr/>
          <a:lstStyle/>
          <a:p>
            <a:r>
              <a:rPr lang="en-US" dirty="0" smtClean="0"/>
              <a:t>Action Units (AU) correspond to contraction or relaxation of one or more muscles.</a:t>
            </a:r>
          </a:p>
          <a:p>
            <a:r>
              <a:rPr lang="en-US" dirty="0" smtClean="0"/>
              <a:t>AUs can be used to codify emotions and expressions through the muscles involved and the intensity of the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9117"/>
            <a:ext cx="5041473" cy="25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p:pic>
        <p:nvPicPr>
          <p:cNvPr id="1026" name="Picture 2" descr="Image result for truth l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14" y="3140968"/>
            <a:ext cx="4085686" cy="2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 / Frame;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" y="4149080"/>
            <a:ext cx="7539108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i="1" dirty="0"/>
              <a:t>Model based </a:t>
            </a:r>
            <a:r>
              <a:rPr lang="en-US" dirty="0" smtClean="0"/>
              <a:t>approach models </a:t>
            </a:r>
            <a:r>
              <a:rPr lang="en-US" dirty="0"/>
              <a:t>both appearance and shape of facial landmarks explicitly with the </a:t>
            </a:r>
            <a:r>
              <a:rPr lang="en-US" dirty="0" smtClean="0"/>
              <a:t>latter constraining </a:t>
            </a:r>
            <a:r>
              <a:rPr lang="en-US" dirty="0"/>
              <a:t>the search space and providing a form of </a:t>
            </a:r>
            <a:r>
              <a:rPr lang="en-US" dirty="0" smtClean="0"/>
              <a:t>regularization</a:t>
            </a:r>
          </a:p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05/01/2019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28" y="4376564"/>
            <a:ext cx="4534643" cy="15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12396</TotalTime>
  <Words>1550</Words>
  <Application>Microsoft Office PowerPoint</Application>
  <PresentationFormat>On-screen Show (4:3)</PresentationFormat>
  <Paragraphs>269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ＭＳ Ｐゴシック</vt:lpstr>
      <vt:lpstr>Arial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Facial Landmark Detection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Training Dataset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229</cp:revision>
  <dcterms:created xsi:type="dcterms:W3CDTF">2006-11-20T16:13:10Z</dcterms:created>
  <dcterms:modified xsi:type="dcterms:W3CDTF">2019-01-05T21:11:47Z</dcterms:modified>
  <cp:category/>
</cp:coreProperties>
</file>