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3" r:id="rId2"/>
    <p:sldId id="285" r:id="rId3"/>
    <p:sldId id="286" r:id="rId4"/>
    <p:sldId id="287" r:id="rId5"/>
    <p:sldId id="288" r:id="rId6"/>
    <p:sldId id="289" r:id="rId7"/>
    <p:sldId id="290" r:id="rId8"/>
    <p:sldId id="292" r:id="rId9"/>
    <p:sldId id="312" r:id="rId10"/>
    <p:sldId id="300" r:id="rId11"/>
    <p:sldId id="301" r:id="rId12"/>
    <p:sldId id="302" r:id="rId13"/>
    <p:sldId id="303" r:id="rId14"/>
    <p:sldId id="295" r:id="rId15"/>
    <p:sldId id="293" r:id="rId16"/>
    <p:sldId id="291" r:id="rId17"/>
    <p:sldId id="306" r:id="rId18"/>
    <p:sldId id="304" r:id="rId19"/>
    <p:sldId id="305" r:id="rId20"/>
    <p:sldId id="314" r:id="rId21"/>
    <p:sldId id="296" r:id="rId22"/>
    <p:sldId id="297" r:id="rId23"/>
    <p:sldId id="298" r:id="rId24"/>
    <p:sldId id="311" r:id="rId25"/>
    <p:sldId id="310" r:id="rId26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8364B"/>
    <a:srgbClr val="006778"/>
    <a:srgbClr val="AAC9B6"/>
    <a:srgbClr val="822433"/>
    <a:srgbClr val="830022"/>
    <a:srgbClr val="790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8" autoAdjust="0"/>
    <p:restoredTop sz="78365" autoAdjust="0"/>
  </p:normalViewPr>
  <p:slideViewPr>
    <p:cSldViewPr>
      <p:cViewPr varScale="1">
        <p:scale>
          <a:sx n="98" d="100"/>
          <a:sy n="98" d="100"/>
        </p:scale>
        <p:origin x="2600" y="184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812E55EB-21FE-4355-BF4B-8CFDCE6A07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5884A3D8-82D8-406D-AE77-85A07DF4E1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F7215AAB-996D-4F84-BDCB-BDD6EE3169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3146A847-D07C-492B-B675-ED550D9E6D9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2CB2309-DEF8-49E9-BC1E-F4F22FC7BE1C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93C255EA-2895-4348-9711-EE4506355D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557E82AA-A9E2-41F7-AFDD-F694C689D5C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xmlns="" id="{563E4E19-A835-4BA0-83E4-DD90A91F627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xmlns="" id="{6C70CE83-D827-44F8-B24F-B034C73B62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xmlns="" id="{B42D10D8-7FB3-48EB-9933-A324622737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BD935CA-3C3B-47B5-B52B-F13E37D8C3A5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1C2232-5BC2-473E-8A7C-7360F971B0B5}" type="slidenum">
              <a:rPr lang="it-IT" altLang="it-IT" sz="1200" smtClean="0">
                <a:solidFill>
                  <a:schemeClr val="tx1"/>
                </a:solidFill>
              </a:rPr>
              <a:pPr/>
              <a:t>1</a:t>
            </a:fld>
            <a:endParaRPr lang="it-IT" altLang="it-IT" sz="1200" smtClean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it-IT" altLang="it-IT" dirty="0" smtClean="0"/>
              <a:t>Ho collaborato con il lab</a:t>
            </a:r>
            <a:r>
              <a:rPr lang="it-IT" altLang="it-IT" baseline="0" dirty="0" smtClean="0"/>
              <a:t> di </a:t>
            </a:r>
            <a:r>
              <a:rPr lang="it-IT" altLang="it-IT" baseline="0" dirty="0" err="1" smtClean="0"/>
              <a:t>comp</a:t>
            </a:r>
            <a:r>
              <a:rPr lang="it-IT" altLang="it-IT" baseline="0" dirty="0" smtClean="0"/>
              <a:t> </a:t>
            </a:r>
            <a:r>
              <a:rPr lang="it-IT" altLang="it-IT" baseline="0" dirty="0" err="1" smtClean="0"/>
              <a:t>vision</a:t>
            </a:r>
            <a:r>
              <a:rPr lang="it-IT" altLang="it-IT" baseline="0" dirty="0" smtClean="0"/>
              <a:t> diretto dal prof 5 per questo progetto di tesi. Tale lavoro riguarda un sistema di riconoscimento delle menzogne usando Action Unit facciali.</a:t>
            </a:r>
            <a:endParaRPr lang="it-IT" altLang="it-IT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seconda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utilizziamo</a:t>
            </a:r>
            <a:r>
              <a:rPr lang="en-US" baseline="0" dirty="0" smtClean="0"/>
              <a:t> un Constrained Local Model per </a:t>
            </a:r>
            <a:r>
              <a:rPr lang="en-US" baseline="0" dirty="0" err="1" smtClean="0"/>
              <a:t>aggiornare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simultaneamente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posizione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tutti</a:t>
            </a:r>
            <a:r>
              <a:rPr lang="en-US" baseline="0" dirty="0" smtClean="0"/>
              <a:t> I landmark.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COSA E’ CLM? PERCHE’ LO USO?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07373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Una </a:t>
            </a:r>
            <a:r>
              <a:rPr lang="en-US" dirty="0" err="1" smtClean="0"/>
              <a:t>volta</a:t>
            </a:r>
            <a:r>
              <a:rPr lang="en-US" dirty="0" smtClean="0"/>
              <a:t> </a:t>
            </a:r>
            <a:r>
              <a:rPr lang="en-US" dirty="0" err="1" smtClean="0"/>
              <a:t>estratti</a:t>
            </a:r>
            <a:r>
              <a:rPr lang="en-US" dirty="0" smtClean="0"/>
              <a:t> I landmark, per </a:t>
            </a:r>
            <a:r>
              <a:rPr lang="en-US" dirty="0" err="1" smtClean="0"/>
              <a:t>procedere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estrazione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feature, ci e’ utile </a:t>
            </a:r>
            <a:r>
              <a:rPr lang="en-US" baseline="0" dirty="0" err="1" smtClean="0"/>
              <a:t>allineare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l’immagine</a:t>
            </a:r>
            <a:r>
              <a:rPr lang="en-US" baseline="0" dirty="0" smtClean="0"/>
              <a:t> ad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frame di reference </a:t>
            </a:r>
            <a:r>
              <a:rPr lang="en-US" baseline="0" dirty="0" err="1" smtClean="0"/>
              <a:t>frontale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mascherarla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quindi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rimuovere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tutti</a:t>
            </a:r>
            <a:r>
              <a:rPr lang="en-US" baseline="0" dirty="0" smtClean="0"/>
              <a:t> I pixel non </a:t>
            </a:r>
            <a:r>
              <a:rPr lang="en-US" baseline="0" dirty="0" err="1" smtClean="0"/>
              <a:t>necessari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all’analisi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applicando</a:t>
            </a:r>
            <a:r>
              <a:rPr lang="en-US" baseline="0" dirty="0" smtClean="0"/>
              <a:t> un convex hull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feature points.</a:t>
            </a:r>
          </a:p>
          <a:p>
            <a:endParaRPr lang="en-US" baseline="0" dirty="0" smtClean="0"/>
          </a:p>
          <a:p>
            <a:r>
              <a:rPr lang="en-US" dirty="0" smtClean="0"/>
              <a:t>COSA E’ CONVEX</a:t>
            </a:r>
            <a:r>
              <a:rPr lang="en-US" baseline="0" dirty="0" smtClean="0"/>
              <a:t> HULL?</a:t>
            </a:r>
            <a:endParaRPr lang="en-US" dirty="0" smtClean="0"/>
          </a:p>
          <a:p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specifico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baseline="0" dirty="0" smtClean="0"/>
              <a:t> reference frame. Non e’ </a:t>
            </a:r>
            <a:r>
              <a:rPr lang="en-US" baseline="0" dirty="0" err="1" smtClean="0"/>
              <a:t>specifica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l’utente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90312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r>
              <a:rPr lang="en-US" dirty="0" smtClean="0"/>
              <a:t> </a:t>
            </a:r>
            <a:r>
              <a:rPr lang="en-US" dirty="0" err="1" smtClean="0"/>
              <a:t>allineata</a:t>
            </a:r>
            <a:r>
              <a:rPr lang="en-US" dirty="0" smtClean="0"/>
              <a:t> </a:t>
            </a:r>
            <a:r>
              <a:rPr lang="en-US" dirty="0" err="1" smtClean="0"/>
              <a:t>l’immagine</a:t>
            </a:r>
            <a:r>
              <a:rPr lang="en-US" dirty="0" smtClean="0"/>
              <a:t> </a:t>
            </a:r>
            <a:r>
              <a:rPr lang="en-US" dirty="0" err="1" smtClean="0"/>
              <a:t>procediamo</a:t>
            </a:r>
            <a:r>
              <a:rPr lang="en-US" dirty="0" smtClean="0"/>
              <a:t> </a:t>
            </a:r>
            <a:r>
              <a:rPr lang="en-US" dirty="0" err="1" smtClean="0"/>
              <a:t>all’estrazione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feature.</a:t>
            </a:r>
          </a:p>
          <a:p>
            <a:r>
              <a:rPr lang="en-US" dirty="0" smtClean="0"/>
              <a:t>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sono</a:t>
            </a:r>
            <a:r>
              <a:rPr lang="en-US" baseline="0" dirty="0" smtClean="0"/>
              <a:t> due tipi di features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estraiamo</a:t>
            </a:r>
            <a:r>
              <a:rPr lang="en-US" baseline="0" dirty="0" smtClean="0"/>
              <a:t>: appearance features e geometry features.</a:t>
            </a:r>
          </a:p>
          <a:p>
            <a:r>
              <a:rPr lang="en-US" baseline="0" dirty="0" smtClean="0"/>
              <a:t>Le </a:t>
            </a:r>
            <a:r>
              <a:rPr lang="en-US" baseline="0" dirty="0" err="1" smtClean="0"/>
              <a:t>appeareance</a:t>
            </a:r>
            <a:r>
              <a:rPr lang="en-US" baseline="0" dirty="0" smtClean="0"/>
              <a:t> features </a:t>
            </a:r>
            <a:r>
              <a:rPr lang="en-US" baseline="0" dirty="0" err="1" smtClean="0"/>
              <a:t>vengono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estratte</a:t>
            </a:r>
            <a:r>
              <a:rPr lang="en-US" baseline="0" dirty="0" smtClean="0"/>
              <a:t> sotto forma di </a:t>
            </a:r>
            <a:r>
              <a:rPr lang="en-US" baseline="0" dirty="0" err="1" smtClean="0"/>
              <a:t>HoG</a:t>
            </a:r>
            <a:r>
              <a:rPr lang="en-US" baseline="0" dirty="0" smtClean="0"/>
              <a:t>, e </a:t>
            </a:r>
            <a:r>
              <a:rPr lang="en-US" baseline="0" dirty="0" err="1" smtClean="0"/>
              <a:t>utilizzando</a:t>
            </a:r>
            <a:r>
              <a:rPr lang="en-US" baseline="0" dirty="0" smtClean="0"/>
              <a:t> la PCA </a:t>
            </a:r>
            <a:r>
              <a:rPr lang="en-US" baseline="0" dirty="0" err="1" smtClean="0"/>
              <a:t>arriviamo</a:t>
            </a:r>
            <a:r>
              <a:rPr lang="en-US" baseline="0" dirty="0" smtClean="0"/>
              <a:t> ad </a:t>
            </a:r>
            <a:r>
              <a:rPr lang="en-US" baseline="0" dirty="0" err="1" smtClean="0"/>
              <a:t>avere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vettore</a:t>
            </a:r>
            <a:r>
              <a:rPr lang="en-US" baseline="0" dirty="0" smtClean="0"/>
              <a:t> di 1379 features</a:t>
            </a:r>
          </a:p>
          <a:p>
            <a:r>
              <a:rPr lang="en-US" baseline="0" dirty="0" smtClean="0"/>
              <a:t>Le geometry features </a:t>
            </a:r>
            <a:r>
              <a:rPr lang="en-US" baseline="0" dirty="0" err="1" smtClean="0"/>
              <a:t>invece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dipendono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landmark e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parametri</a:t>
            </a:r>
            <a:r>
              <a:rPr lang="en-US" baseline="0" dirty="0" smtClean="0"/>
              <a:t> del PDM </a:t>
            </a:r>
            <a:r>
              <a:rPr lang="en-US" baseline="0" dirty="0" err="1" smtClean="0"/>
              <a:t>usato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seconda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della</a:t>
            </a:r>
            <a:r>
              <a:rPr lang="en-US" baseline="0" dirty="0" smtClean="0"/>
              <a:t> landmark detection</a:t>
            </a:r>
          </a:p>
          <a:p>
            <a:r>
              <a:rPr lang="en-US" baseline="0" dirty="0" err="1" smtClean="0"/>
              <a:t>Arriviamo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cosi</a:t>
            </a:r>
            <a:r>
              <a:rPr lang="en-US" baseline="0" dirty="0" smtClean="0"/>
              <a:t>’ ad un </a:t>
            </a:r>
            <a:r>
              <a:rPr lang="en-US" baseline="0" dirty="0" err="1" smtClean="0"/>
              <a:t>totale</a:t>
            </a:r>
            <a:r>
              <a:rPr lang="en-US" baseline="0" dirty="0" smtClean="0"/>
              <a:t> di 1606 features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descrivono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faccia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COSA E’ LA PCA? COME LA USO?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80058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volta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abbiamo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vettore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passo</a:t>
            </a:r>
            <a:r>
              <a:rPr lang="en-US" baseline="0" dirty="0" smtClean="0"/>
              <a:t> successive e’ </a:t>
            </a:r>
            <a:r>
              <a:rPr lang="en-US" baseline="0" dirty="0" err="1" smtClean="0"/>
              <a:t>quello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identificare</a:t>
            </a:r>
            <a:r>
              <a:rPr lang="en-US" baseline="0" dirty="0" smtClean="0"/>
              <a:t> le AU e la </a:t>
            </a:r>
            <a:r>
              <a:rPr lang="en-US" baseline="0" dirty="0" err="1" smtClean="0"/>
              <a:t>loro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intensita</a:t>
            </a:r>
            <a:r>
              <a:rPr lang="en-US" baseline="0" dirty="0" smtClean="0"/>
              <a:t>’.</a:t>
            </a:r>
          </a:p>
          <a:p>
            <a:r>
              <a:rPr lang="en-US" baseline="0" dirty="0" smtClean="0"/>
              <a:t>Per </a:t>
            </a:r>
            <a:r>
              <a:rPr lang="en-US" baseline="0" dirty="0" err="1" smtClean="0"/>
              <a:t>identificare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occorrenze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AU </a:t>
            </a:r>
            <a:r>
              <a:rPr lang="en-US" baseline="0" dirty="0" err="1" smtClean="0"/>
              <a:t>utilizziamo</a:t>
            </a:r>
            <a:r>
              <a:rPr lang="en-US" baseline="0" dirty="0" smtClean="0"/>
              <a:t> un SVM, </a:t>
            </a:r>
            <a:r>
              <a:rPr lang="en-US" baseline="0" dirty="0" err="1" smtClean="0"/>
              <a:t>mentre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stimarne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l’intensita</a:t>
            </a:r>
            <a:r>
              <a:rPr lang="en-US" baseline="0" dirty="0" smtClean="0"/>
              <a:t>’ un SVR. In </a:t>
            </a:r>
            <a:r>
              <a:rPr lang="en-US" baseline="0" dirty="0" err="1" smtClean="0"/>
              <a:t>ambedue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casi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utilizzano</a:t>
            </a:r>
            <a:r>
              <a:rPr lang="en-US" baseline="0" dirty="0" smtClean="0"/>
              <a:t> linear kernel.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62183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Per la detection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AU </a:t>
            </a:r>
            <a:r>
              <a:rPr lang="en-US" baseline="0" dirty="0" err="1" smtClean="0"/>
              <a:t>alleniamo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l’SVM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un dataset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consiste</a:t>
            </a:r>
            <a:r>
              <a:rPr lang="en-US" baseline="0" dirty="0" smtClean="0"/>
              <a:t> in video di </a:t>
            </a:r>
            <a:r>
              <a:rPr lang="en-US" baseline="0" dirty="0" err="1" smtClean="0"/>
              <a:t>persone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svolgono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azioni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inducono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risposta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emotiva</a:t>
            </a:r>
            <a:r>
              <a:rPr lang="en-US" baseline="0" dirty="0" smtClean="0"/>
              <a:t>. Le AU </a:t>
            </a:r>
            <a:r>
              <a:rPr lang="en-US" baseline="0" dirty="0" err="1" smtClean="0"/>
              <a:t>nei</a:t>
            </a:r>
            <a:r>
              <a:rPr lang="en-US" baseline="0" dirty="0" smtClean="0"/>
              <a:t> video </a:t>
            </a:r>
            <a:r>
              <a:rPr lang="en-US" baseline="0" dirty="0" err="1" smtClean="0"/>
              <a:t>sono</a:t>
            </a:r>
            <a:r>
              <a:rPr lang="en-US" baseline="0" dirty="0" smtClean="0"/>
              <a:t> state annotate </a:t>
            </a:r>
            <a:r>
              <a:rPr lang="en-US" baseline="0" dirty="0" err="1" smtClean="0"/>
              <a:t>compresa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loro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intensita</a:t>
            </a:r>
            <a:r>
              <a:rPr lang="en-US" baseline="0" dirty="0" smtClean="0"/>
              <a:t>’.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49789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Come 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l’azione</a:t>
            </a:r>
            <a:r>
              <a:rPr lang="en-US" dirty="0" smtClean="0"/>
              <a:t> di </a:t>
            </a:r>
            <a:r>
              <a:rPr lang="en-US" dirty="0" err="1" smtClean="0"/>
              <a:t>aprire</a:t>
            </a:r>
            <a:r>
              <a:rPr lang="en-US" dirty="0" smtClean="0"/>
              <a:t> e </a:t>
            </a:r>
            <a:r>
              <a:rPr lang="en-US" dirty="0" err="1" smtClean="0"/>
              <a:t>chiudere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occhi</a:t>
            </a:r>
            <a:r>
              <a:rPr lang="en-US" dirty="0" smtClean="0"/>
              <a:t>, </a:t>
            </a:r>
            <a:r>
              <a:rPr lang="en-US" dirty="0" err="1" smtClean="0"/>
              <a:t>alzare</a:t>
            </a:r>
            <a:r>
              <a:rPr lang="en-US" dirty="0" smtClean="0"/>
              <a:t> o </a:t>
            </a:r>
            <a:r>
              <a:rPr lang="en-US" dirty="0" err="1" smtClean="0"/>
              <a:t>abbassare</a:t>
            </a:r>
            <a:r>
              <a:rPr lang="en-US" dirty="0" smtClean="0"/>
              <a:t> le </a:t>
            </a:r>
            <a:r>
              <a:rPr lang="en-US" dirty="0" err="1" smtClean="0"/>
              <a:t>sopracciglia</a:t>
            </a:r>
            <a:r>
              <a:rPr lang="en-US" dirty="0" smtClean="0"/>
              <a:t>,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dividere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chiudere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labbra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23252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smtClean="0"/>
              <a:t>dataset </a:t>
            </a:r>
            <a:r>
              <a:rPr lang="en-US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usiamo</a:t>
            </a:r>
            <a:r>
              <a:rPr lang="en-US" baseline="0" dirty="0" smtClean="0"/>
              <a:t> in input e’ </a:t>
            </a:r>
            <a:r>
              <a:rPr lang="en-US" baseline="0" dirty="0" err="1" smtClean="0"/>
              <a:t>composto</a:t>
            </a:r>
            <a:r>
              <a:rPr lang="en-US" baseline="0" dirty="0" smtClean="0"/>
              <a:t> da video di </a:t>
            </a:r>
            <a:r>
              <a:rPr lang="en-US" baseline="0" dirty="0" err="1" smtClean="0"/>
              <a:t>veri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propri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processi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tribunale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Questo</a:t>
            </a:r>
            <a:r>
              <a:rPr lang="en-US" baseline="0" dirty="0" smtClean="0"/>
              <a:t> </a:t>
            </a:r>
            <a:r>
              <a:rPr lang="en-US" baseline="0" dirty="0" smtClean="0"/>
              <a:t>e’ </a:t>
            </a:r>
            <a:r>
              <a:rPr lang="en-US" baseline="0" dirty="0" err="1" smtClean="0"/>
              <a:t>fondamentale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quanto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molti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studi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riconoscimento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menzogne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video non </a:t>
            </a:r>
            <a:r>
              <a:rPr lang="en-US" baseline="0" dirty="0" err="1" smtClean="0"/>
              <a:t>sono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spontanei</a:t>
            </a:r>
            <a:r>
              <a:rPr lang="en-US" baseline="0" dirty="0" smtClean="0"/>
              <a:t> ma </a:t>
            </a:r>
            <a:r>
              <a:rPr lang="en-US" baseline="0" dirty="0" err="1" smtClean="0"/>
              <a:t>viene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mentire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forte </a:t>
            </a:r>
            <a:r>
              <a:rPr lang="en-US" baseline="0" dirty="0" err="1" smtClean="0"/>
              <a:t>motivazione</a:t>
            </a:r>
            <a:r>
              <a:rPr lang="en-US" baseline="0" dirty="0" smtClean="0"/>
              <a:t>. </a:t>
            </a:r>
            <a:endParaRPr lang="en-US" baseline="0" dirty="0" smtClean="0"/>
          </a:p>
          <a:p>
            <a:r>
              <a:rPr lang="en-US" baseline="0" dirty="0" smtClean="0"/>
              <a:t>Questa e’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parte </a:t>
            </a:r>
            <a:r>
              <a:rPr lang="en-US" baseline="0" dirty="0" err="1" smtClean="0"/>
              <a:t>critica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progetto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quanto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questo</a:t>
            </a:r>
            <a:r>
              <a:rPr lang="en-US" baseline="0" dirty="0" smtClean="0"/>
              <a:t> e’ </a:t>
            </a:r>
            <a:r>
              <a:rPr lang="en-US" baseline="0" dirty="0" err="1" smtClean="0"/>
              <a:t>l’unico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nello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dell’arte</a:t>
            </a:r>
            <a:r>
              <a:rPr lang="en-US" baseline="0" dirty="0" smtClean="0"/>
              <a:t> in cui ci </a:t>
            </a:r>
            <a:r>
              <a:rPr lang="en-US" baseline="0" dirty="0" err="1" smtClean="0"/>
              <a:t>sono</a:t>
            </a:r>
            <a:r>
              <a:rPr lang="en-US" baseline="0" dirty="0" smtClean="0"/>
              <a:t> video di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spontaneamente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Speso</a:t>
            </a:r>
            <a:r>
              <a:rPr lang="en-US" baseline="0" dirty="0" smtClean="0"/>
              <a:t> tempo </a:t>
            </a:r>
            <a:r>
              <a:rPr lang="en-US" baseline="0" dirty="0" err="1" smtClean="0"/>
              <a:t>considerevole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label)</a:t>
            </a:r>
            <a:r>
              <a:rPr lang="mr-IN" baseline="0" dirty="0" smtClean="0"/>
              <a:t>…</a:t>
            </a:r>
            <a:endParaRPr lang="en-US" dirty="0" smtClean="0"/>
          </a:p>
          <a:p>
            <a:r>
              <a:rPr lang="en-US" dirty="0" smtClean="0"/>
              <a:t>Le label </a:t>
            </a:r>
            <a:r>
              <a:rPr lang="en-US" dirty="0" err="1" smtClean="0"/>
              <a:t>dei</a:t>
            </a:r>
            <a:r>
              <a:rPr lang="en-US" dirty="0" smtClean="0"/>
              <a:t> video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basate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risultato</a:t>
            </a:r>
            <a:r>
              <a:rPr lang="en-US" dirty="0" smtClean="0"/>
              <a:t> del </a:t>
            </a:r>
            <a:r>
              <a:rPr lang="en-US" dirty="0" err="1" smtClean="0"/>
              <a:t>processo</a:t>
            </a:r>
            <a:r>
              <a:rPr lang="en-US" dirty="0" smtClean="0"/>
              <a:t> e le </a:t>
            </a:r>
            <a:r>
              <a:rPr lang="en-US" dirty="0" err="1" smtClean="0"/>
              <a:t>testimonianze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state </a:t>
            </a:r>
            <a:r>
              <a:rPr lang="en-US" dirty="0" err="1" smtClean="0"/>
              <a:t>verificate</a:t>
            </a:r>
            <a:r>
              <a:rPr lang="en-US" dirty="0" smtClean="0"/>
              <a:t> da </a:t>
            </a:r>
            <a:r>
              <a:rPr lang="en-US" dirty="0" err="1" smtClean="0"/>
              <a:t>agenti</a:t>
            </a:r>
            <a:r>
              <a:rPr lang="en-US" dirty="0" smtClean="0"/>
              <a:t> di </a:t>
            </a:r>
            <a:r>
              <a:rPr lang="en-US" dirty="0" err="1" smtClean="0"/>
              <a:t>polizia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27456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Abbiamo</a:t>
            </a:r>
            <a:r>
              <a:rPr lang="en-US" dirty="0" smtClean="0"/>
              <a:t> </a:t>
            </a:r>
            <a:r>
              <a:rPr lang="en-US" dirty="0" err="1" smtClean="0"/>
              <a:t>diviso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dataset in</a:t>
            </a:r>
            <a:r>
              <a:rPr lang="en-US" baseline="0" dirty="0" smtClean="0"/>
              <a:t> base </a:t>
            </a:r>
            <a:r>
              <a:rPr lang="en-US" baseline="0" dirty="0" err="1" smtClean="0"/>
              <a:t>all’identita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, in </a:t>
            </a:r>
            <a:r>
              <a:rPr lang="en-US" baseline="0" dirty="0" err="1" smtClean="0"/>
              <a:t>quanto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volevamo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evitare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l’svm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degenerasse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reidentificazione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. Per </a:t>
            </a:r>
            <a:r>
              <a:rPr lang="en-US" baseline="0" dirty="0" err="1" smtClean="0"/>
              <a:t>questo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nessun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nel</a:t>
            </a:r>
            <a:r>
              <a:rPr lang="en-US" baseline="0" dirty="0" smtClean="0"/>
              <a:t> train set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nel</a:t>
            </a:r>
            <a:r>
              <a:rPr lang="en-US" baseline="0" dirty="0" smtClean="0"/>
              <a:t> test set.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D: Cross-validation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01048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58801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Nomi </a:t>
            </a:r>
            <a:r>
              <a:rPr lang="en-US" dirty="0" err="1" smtClean="0"/>
              <a:t>delle</a:t>
            </a:r>
            <a:r>
              <a:rPr lang="en-US" dirty="0" smtClean="0"/>
              <a:t> AU?</a:t>
            </a:r>
          </a:p>
          <a:p>
            <a:r>
              <a:rPr lang="en-US" dirty="0" err="1" smtClean="0"/>
              <a:t>Altra</a:t>
            </a:r>
            <a:r>
              <a:rPr lang="en-US" baseline="0" dirty="0" smtClean="0"/>
              <a:t> con diff test?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57361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Durante </a:t>
            </a:r>
            <a:r>
              <a:rPr lang="en-US" dirty="0" err="1" smtClean="0"/>
              <a:t>questa</a:t>
            </a:r>
            <a:r>
              <a:rPr lang="en-US" dirty="0" smtClean="0"/>
              <a:t> </a:t>
            </a:r>
            <a:r>
              <a:rPr lang="en-US" dirty="0" err="1" smtClean="0"/>
              <a:t>presentazione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parlero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dell’obiettivo</a:t>
            </a:r>
            <a:endParaRPr lang="en-US" baseline="0" dirty="0" smtClean="0"/>
          </a:p>
          <a:p>
            <a:r>
              <a:rPr lang="en-US" baseline="0" dirty="0" err="1" smtClean="0"/>
              <a:t>Inizialmente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esporro</a:t>
            </a:r>
            <a:r>
              <a:rPr lang="en-US" baseline="0" dirty="0" smtClean="0"/>
              <a:t>’..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74311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dirty="0" err="1" smtClean="0"/>
              <a:t>Aus</a:t>
            </a:r>
            <a:endParaRPr lang="en-US" dirty="0" smtClean="0"/>
          </a:p>
          <a:p>
            <a:r>
              <a:rPr lang="en-US" dirty="0" smtClean="0"/>
              <a:t>Keep it or </a:t>
            </a:r>
            <a:r>
              <a:rPr lang="en-US" smtClean="0"/>
              <a:t>just train?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67656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have</a:t>
            </a:r>
            <a:r>
              <a:rPr lang="en-US" baseline="0" dirty="0" smtClean="0"/>
              <a:t> much to say about this</a:t>
            </a:r>
          </a:p>
          <a:p>
            <a:r>
              <a:rPr lang="en-US" baseline="0" dirty="0" smtClean="0"/>
              <a:t>Dire 58%?</a:t>
            </a:r>
          </a:p>
          <a:p>
            <a:r>
              <a:rPr lang="en-US" baseline="0" dirty="0" err="1" smtClean="0"/>
              <a:t>Elenco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sopra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41693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confusion matrix?</a:t>
            </a:r>
          </a:p>
          <a:p>
            <a:r>
              <a:rPr lang="en-US" dirty="0" smtClean="0"/>
              <a:t>Dire di </a:t>
            </a:r>
            <a:r>
              <a:rPr lang="en-US" dirty="0" err="1" smtClean="0"/>
              <a:t>altri</a:t>
            </a:r>
            <a:r>
              <a:rPr lang="en-US" dirty="0" smtClean="0"/>
              <a:t> kernel? Se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quanto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Parametri</a:t>
            </a:r>
            <a:r>
              <a:rPr lang="en-US" dirty="0" smtClean="0"/>
              <a:t> </a:t>
            </a:r>
            <a:r>
              <a:rPr lang="en-US" dirty="0" smtClean="0"/>
              <a:t>SVM plot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32073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Dataset </a:t>
            </a:r>
            <a:r>
              <a:rPr lang="en-US" dirty="0" err="1" smtClean="0"/>
              <a:t>piu</a:t>
            </a:r>
            <a:r>
              <a:rPr lang="en-US" dirty="0" smtClean="0"/>
              <a:t>’ </a:t>
            </a:r>
            <a:r>
              <a:rPr lang="en-US" dirty="0" err="1" smtClean="0"/>
              <a:t>grande</a:t>
            </a:r>
            <a:r>
              <a:rPr lang="en-US" dirty="0" smtClean="0"/>
              <a:t> e con video 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qualita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migliore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quanto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questa</a:t>
            </a:r>
            <a:r>
              <a:rPr lang="en-US" baseline="0" dirty="0" smtClean="0"/>
              <a:t> e’ </a:t>
            </a:r>
            <a:r>
              <a:rPr lang="en-US" baseline="0" dirty="0" err="1" smtClean="0"/>
              <a:t>stata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err="1" smtClean="0"/>
              <a:t>criticita</a:t>
            </a:r>
            <a:r>
              <a:rPr lang="en-US" baseline="0" smtClean="0"/>
              <a:t>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98284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95757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L’obiettivo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questa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tesi</a:t>
            </a:r>
            <a:r>
              <a:rPr lang="en-US" baseline="0" dirty="0" smtClean="0"/>
              <a:t> e’ </a:t>
            </a:r>
            <a:r>
              <a:rPr lang="en-US" baseline="0" dirty="0" err="1" smtClean="0"/>
              <a:t>capire</a:t>
            </a:r>
            <a:r>
              <a:rPr lang="en-US" baseline="0" dirty="0" smtClean="0"/>
              <a:t> se e’ </a:t>
            </a:r>
            <a:r>
              <a:rPr lang="en-US" baseline="0" dirty="0" err="1" smtClean="0"/>
              <a:t>possibile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classificare</a:t>
            </a:r>
            <a:r>
              <a:rPr lang="en-US" baseline="0" dirty="0" smtClean="0"/>
              <a:t> </a:t>
            </a:r>
            <a:r>
              <a:rPr lang="en-US" baseline="0" dirty="0" smtClean="0"/>
              <a:t>video </a:t>
            </a:r>
            <a:r>
              <a:rPr lang="en-US" baseline="0" dirty="0" smtClean="0"/>
              <a:t>in cui </a:t>
            </a:r>
            <a:r>
              <a:rPr lang="en-US" baseline="0" dirty="0" err="1" smtClean="0"/>
              <a:t>appaiono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dicono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bugie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verita</a:t>
            </a:r>
            <a:r>
              <a:rPr lang="en-US" baseline="0" dirty="0" smtClean="0"/>
              <a:t>’, in </a:t>
            </a:r>
            <a:r>
              <a:rPr lang="en-US" baseline="0" dirty="0" err="1" smtClean="0"/>
              <a:t>particolare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analizzandone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movimenti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muscoli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facciali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7580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tale </a:t>
            </a:r>
            <a:r>
              <a:rPr lang="en-US" dirty="0" err="1" smtClean="0"/>
              <a:t>tecnologia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utilizzata</a:t>
            </a:r>
            <a:r>
              <a:rPr lang="en-US" baseline="0" dirty="0" smtClean="0"/>
              <a:t> per:</a:t>
            </a:r>
            <a:endParaRPr lang="en-US" dirty="0" smtClean="0"/>
          </a:p>
          <a:p>
            <a:r>
              <a:rPr lang="en-US" baseline="0" dirty="0" err="1" smtClean="0"/>
              <a:t>Effettuare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controlli</a:t>
            </a:r>
            <a:r>
              <a:rPr lang="en-US" baseline="0" dirty="0" smtClean="0"/>
              <a:t> </a:t>
            </a:r>
            <a:r>
              <a:rPr lang="en-US" baseline="0" dirty="0" smtClean="0"/>
              <a:t>di </a:t>
            </a:r>
            <a:r>
              <a:rPr lang="en-US" baseline="0" dirty="0" err="1" smtClean="0"/>
              <a:t>sicurezza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aereoporti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stazioni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treno</a:t>
            </a:r>
            <a:r>
              <a:rPr lang="en-US" baseline="0" dirty="0" smtClean="0"/>
              <a:t>,</a:t>
            </a:r>
            <a:endParaRPr lang="en-US" baseline="0" dirty="0" smtClean="0"/>
          </a:p>
          <a:p>
            <a:r>
              <a:rPr lang="en-US" baseline="0" dirty="0" smtClean="0"/>
              <a:t>Per </a:t>
            </a:r>
            <a:r>
              <a:rPr lang="en-US" baseline="0" dirty="0" err="1" smtClean="0"/>
              <a:t>aiutare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polizia</a:t>
            </a:r>
            <a:r>
              <a:rPr lang="en-US" baseline="0" dirty="0" smtClean="0"/>
              <a:t> ad </a:t>
            </a:r>
            <a:r>
              <a:rPr lang="en-US" baseline="0" dirty="0" err="1" smtClean="0"/>
              <a:t>interrogare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criminali</a:t>
            </a:r>
            <a:r>
              <a:rPr lang="en-US" baseline="0" dirty="0" smtClean="0"/>
              <a:t> </a:t>
            </a:r>
            <a:r>
              <a:rPr lang="en-US" baseline="0" dirty="0" smtClean="0"/>
              <a:t>o </a:t>
            </a:r>
            <a:r>
              <a:rPr lang="en-US" baseline="0" dirty="0" err="1" smtClean="0"/>
              <a:t>sospettati</a:t>
            </a:r>
            <a:endParaRPr lang="en-US" baseline="0" dirty="0" smtClean="0"/>
          </a:p>
          <a:p>
            <a:r>
              <a:rPr lang="en-US" baseline="0" dirty="0" err="1" smtClean="0"/>
              <a:t>Analizzare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discorsi</a:t>
            </a:r>
            <a:r>
              <a:rPr lang="en-US" baseline="0" dirty="0" smtClean="0"/>
              <a:t> </a:t>
            </a:r>
            <a:r>
              <a:rPr lang="en-US" baseline="0" dirty="0" smtClean="0"/>
              <a:t>di </a:t>
            </a:r>
            <a:r>
              <a:rPr lang="en-US" baseline="0" dirty="0" err="1" smtClean="0"/>
              <a:t>candidati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ruoli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politici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24447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Talk about</a:t>
            </a:r>
            <a:r>
              <a:rPr lang="en-US" baseline="0" dirty="0" smtClean="0"/>
              <a:t> contact and non contact, invasiveness.</a:t>
            </a:r>
          </a:p>
          <a:p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letteratura</a:t>
            </a:r>
            <a:r>
              <a:rPr lang="en-US" dirty="0" smtClean="0"/>
              <a:t> </a:t>
            </a:r>
            <a:r>
              <a:rPr lang="en-US" dirty="0" err="1" smtClean="0"/>
              <a:t>fornisce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diversi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metodi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capire</a:t>
            </a:r>
            <a:r>
              <a:rPr lang="en-US" baseline="0" dirty="0" smtClean="0"/>
              <a:t> se un </a:t>
            </a:r>
            <a:r>
              <a:rPr lang="en-US" baseline="0" dirty="0" err="1" smtClean="0"/>
              <a:t>soggetto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mente</a:t>
            </a:r>
            <a:r>
              <a:rPr lang="en-US" baseline="0" dirty="0" smtClean="0"/>
              <a:t> o dice la </a:t>
            </a:r>
            <a:r>
              <a:rPr lang="en-US" baseline="0" dirty="0" err="1" smtClean="0"/>
              <a:t>verita</a:t>
            </a:r>
            <a:r>
              <a:rPr lang="en-US" baseline="0" dirty="0" smtClean="0"/>
              <a:t>’, </a:t>
            </a:r>
            <a:r>
              <a:rPr lang="en-US" baseline="0" dirty="0" err="1" smtClean="0"/>
              <a:t>alcuni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invasivi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cioe</a:t>
            </a:r>
            <a:r>
              <a:rPr lang="en-US" baseline="0" dirty="0" smtClean="0"/>
              <a:t>’ in cui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essere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conoscenza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collaborare</a:t>
            </a:r>
            <a:endParaRPr lang="en-US" baseline="0" dirty="0" smtClean="0"/>
          </a:p>
          <a:p>
            <a:r>
              <a:rPr lang="en-US" dirty="0" err="1" smtClean="0"/>
              <a:t>Psicologici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Analisi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discorso</a:t>
            </a:r>
            <a:endParaRPr lang="en-US" baseline="0" dirty="0" smtClean="0"/>
          </a:p>
          <a:p>
            <a:r>
              <a:rPr lang="en-US" baseline="0" dirty="0" err="1" smtClean="0"/>
              <a:t>Neuroscientifici</a:t>
            </a:r>
            <a:endParaRPr lang="en-US" baseline="0" dirty="0" smtClean="0"/>
          </a:p>
          <a:p>
            <a:r>
              <a:rPr lang="en-US" baseline="0" dirty="0" err="1" smtClean="0"/>
              <a:t>Immagini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termiche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44566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err="1" smtClean="0"/>
              <a:t>L’indicatore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abbiamo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scelto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utilizzare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capire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persona </a:t>
            </a:r>
            <a:r>
              <a:rPr lang="en-US" baseline="0" dirty="0" err="1" smtClean="0"/>
              <a:t>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sono</a:t>
            </a:r>
            <a:r>
              <a:rPr lang="en-US" baseline="0" dirty="0" smtClean="0"/>
              <a:t> le Action Units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Le </a:t>
            </a:r>
            <a:r>
              <a:rPr lang="en-US" baseline="0" dirty="0" smtClean="0"/>
              <a:t>AU </a:t>
            </a:r>
            <a:r>
              <a:rPr lang="en-US" baseline="0" dirty="0" err="1" smtClean="0"/>
              <a:t>possono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essere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utilizzate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codificare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emozioni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attraverso</a:t>
            </a:r>
            <a:r>
              <a:rPr lang="en-US" baseline="0" dirty="0" smtClean="0"/>
              <a:t> lo studio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movimenti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muscolari</a:t>
            </a:r>
            <a:r>
              <a:rPr lang="en-US" baseline="0" dirty="0" smtClean="0"/>
              <a:t> </a:t>
            </a:r>
            <a:r>
              <a:rPr lang="en-US" baseline="0" dirty="0" smtClean="0"/>
              <a:t>e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intensita</a:t>
            </a:r>
            <a:r>
              <a:rPr lang="en-US" baseline="0" dirty="0" smtClean="0"/>
              <a:t>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2348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Prendere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video in cui I </a:t>
            </a:r>
            <a:r>
              <a:rPr lang="en-US" dirty="0" err="1" smtClean="0"/>
              <a:t>soggetti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mentono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dicono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verita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estrarre</a:t>
            </a:r>
            <a:r>
              <a:rPr lang="en-US" baseline="0" dirty="0" smtClean="0"/>
              <a:t> le AU </a:t>
            </a:r>
            <a:r>
              <a:rPr lang="en-US" baseline="0" dirty="0" err="1" smtClean="0"/>
              <a:t>analizzando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facce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assumendo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soggetto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utilizzi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combinazioni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frequenze</a:t>
            </a:r>
            <a:r>
              <a:rPr lang="en-US" baseline="0" dirty="0" smtClean="0"/>
              <a:t> di AU </a:t>
            </a:r>
            <a:r>
              <a:rPr lang="en-US" baseline="0" dirty="0" err="1" smtClean="0"/>
              <a:t>differenti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uno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dice la </a:t>
            </a:r>
            <a:r>
              <a:rPr lang="en-US" baseline="0" dirty="0" err="1" smtClean="0"/>
              <a:t>verita</a:t>
            </a:r>
            <a:r>
              <a:rPr lang="en-US" baseline="0" dirty="0" smtClean="0"/>
              <a:t>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22313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L’architettura</a:t>
            </a:r>
            <a:r>
              <a:rPr lang="en-US" baseline="0" dirty="0" smtClean="0"/>
              <a:t> ad alto </a:t>
            </a:r>
            <a:r>
              <a:rPr lang="en-US" baseline="0" dirty="0" err="1" smtClean="0"/>
              <a:t>livello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 e’ </a:t>
            </a:r>
            <a:r>
              <a:rPr lang="en-US" baseline="0" dirty="0" err="1" smtClean="0"/>
              <a:t>suddivisa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seguenti</a:t>
            </a:r>
            <a:r>
              <a:rPr lang="en-US" baseline="0" dirty="0" smtClean="0"/>
              <a:t> step: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Individuiamo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faccia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Troviamo</a:t>
            </a:r>
            <a:r>
              <a:rPr lang="en-US" baseline="0" dirty="0" smtClean="0"/>
              <a:t> I Landmark: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punti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di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interesse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che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delimitano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le feature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fondamentali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della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faccia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Estraiamo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le feature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utilizzando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Dalle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feature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riconosciamo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le AU (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allenando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un multiclass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svm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Utilizziamo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un SVM per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classificare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video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r>
              <a:rPr lang="en-US" baseline="0" dirty="0" err="1" smtClean="0"/>
              <a:t>Specificare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tecnicismi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prossime</a:t>
            </a:r>
            <a:r>
              <a:rPr lang="en-US" baseline="0" dirty="0" smtClean="0"/>
              <a:t> slide?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72319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identificare</a:t>
            </a:r>
            <a:r>
              <a:rPr lang="en-US" baseline="0" dirty="0" smtClean="0"/>
              <a:t> I landmarks </a:t>
            </a:r>
            <a:r>
              <a:rPr lang="en-US" baseline="0" dirty="0" err="1" smtClean="0"/>
              <a:t>utilizziamo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modello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chiamao</a:t>
            </a:r>
            <a:r>
              <a:rPr lang="en-US" baseline="0" dirty="0" smtClean="0"/>
              <a:t> CE-CLM. </a:t>
            </a:r>
            <a:r>
              <a:rPr lang="en-US" baseline="0" dirty="0" err="1" smtClean="0"/>
              <a:t>Questo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funziona</a:t>
            </a:r>
            <a:r>
              <a:rPr lang="en-US" baseline="0" dirty="0" smtClean="0"/>
              <a:t> in due </a:t>
            </a:r>
            <a:r>
              <a:rPr lang="en-US" baseline="0" dirty="0" err="1" smtClean="0"/>
              <a:t>fasi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Nella prima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utlilizziamo</a:t>
            </a:r>
            <a:r>
              <a:rPr lang="en-US" baseline="0" dirty="0" smtClean="0"/>
              <a:t> CEN: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Presa</a:t>
            </a:r>
            <a:r>
              <a:rPr lang="en-US" baseline="0" dirty="0" smtClean="0"/>
              <a:t> in input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dell’immagine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computiamo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response map per </a:t>
            </a:r>
            <a:r>
              <a:rPr lang="en-US" baseline="0" dirty="0" err="1" smtClean="0"/>
              <a:t>localizzare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singolo</a:t>
            </a:r>
            <a:r>
              <a:rPr lang="en-US" baseline="0" dirty="0" smtClean="0"/>
              <a:t> landmark, </a:t>
            </a:r>
            <a:r>
              <a:rPr lang="en-US" baseline="0" dirty="0" err="1" smtClean="0"/>
              <a:t>indipendentemente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dagli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altri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COSA e’ UNA CEN? PERCHE’ LA USO?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246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4811D-486D-461A-B107-6F0D162538D5}" type="datetime1">
              <a:rPr lang="it-IT" altLang="it-IT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BCFEF54-2A48-4760-B0BD-A71091979AE4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6855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E83E3-9036-47AC-A44A-4177237B58F0}" type="datetime1">
              <a:rPr lang="it-IT" altLang="it-IT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40047FD6-88A3-4BBF-8EE1-264368D400FF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6796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4150C-06DA-4B53-866C-CA322FFA4C1E}" type="datetime1">
              <a:rPr lang="it-IT" altLang="it-IT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AA031AA-3B95-47C2-B986-74EB691A01F6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76317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5EDCE-8BEC-423A-832A-CA72E25BB0B8}" type="datetime1">
              <a:rPr lang="it-IT" altLang="it-IT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7BC612DC-FCCB-4197-9D5A-478F1F3D6510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78262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2EC3E-F89A-4A6A-96F9-B76D5C6561B8}" type="datetime1">
              <a:rPr lang="it-IT" altLang="it-IT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622D9AAA-C693-4799-9A21-894A6B6830B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15153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9E087-FC4F-4F56-8367-F07AA807F4B2}" type="datetime1">
              <a:rPr lang="it-IT" altLang="it-IT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E0E3056-DEFC-4CF3-9905-FABC7FE50DB1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5548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0D388-5B29-4126-AC54-A0FD22452F77}" type="datetime1">
              <a:rPr lang="it-IT" altLang="it-IT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7467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FAE6B-C81A-46E6-A48A-8E14BB65AC90}" type="datetime1">
              <a:rPr lang="it-IT" altLang="it-IT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C3BB1B77-E563-4241-9838-BC403B1B6688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2265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D720E-D8E6-431C-8AFF-6EA57AD58F34}" type="datetime1">
              <a:rPr lang="it-IT" altLang="it-IT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D70459BF-2520-4954-B3AF-F754A4D6E62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325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553BD-7364-44D9-A9A0-938E4A93DED6}" type="datetime1">
              <a:rPr lang="it-IT" altLang="it-IT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3EF6F23-C562-4F3B-9CF3-ADA437569AE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4484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8F1EE-4340-48A5-B994-C3EBF40811D6}" type="datetime1">
              <a:rPr lang="it-IT" altLang="it-IT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86699BD1-C124-435D-82FD-D7F1E84D3433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1336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DE939-F12B-4313-8986-1D19EC2F13AC}" type="datetime1">
              <a:rPr lang="it-IT" altLang="it-IT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B9D0E64-0C6C-41EF-B116-39664D9D5AD7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0103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798C5-49A6-4454-AB28-06523AEB90BC}" type="datetime1">
              <a:rPr lang="it-IT" altLang="it-IT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7352CAC7-0F05-439A-A705-8A037CF0DF3B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2221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A8EB0-505B-4560-885C-747EAAAEEB8E}" type="datetime1">
              <a:rPr lang="it-IT" altLang="it-IT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656DF81-EB0F-4E87-9AD3-AEF8346176C3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7263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xmlns="" id="{33D257D8-5DC4-496A-B549-2D094B5109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xmlns="" id="{F29AF15B-B57D-42E2-9922-6F933E2128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AF3C24D0-4835-4595-92AB-691CE84E783C}" type="datetime1">
              <a:rPr lang="it-IT" altLang="it-IT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003CCC9-0827-4905-9AB2-E29909038FD8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47900" y="409575"/>
            <a:ext cx="6096000" cy="581025"/>
          </a:xfrm>
        </p:spPr>
        <p:txBody>
          <a:bodyPr anchor="t"/>
          <a:lstStyle/>
          <a:p>
            <a:pPr algn="l" eaLnBrk="1" hangingPunct="1"/>
            <a:r>
              <a:rPr lang="it-IT" altLang="it-IT" sz="2400" dirty="0" smtClean="0">
                <a:solidFill>
                  <a:schemeClr val="bg1"/>
                </a:solidFill>
              </a:rPr>
              <a:t>Deception Detection using Facial Action Units</a:t>
            </a:r>
          </a:p>
        </p:txBody>
      </p:sp>
      <p:grpSp>
        <p:nvGrpSpPr>
          <p:cNvPr id="4100" name="Group 17"/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4102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13" descr="logo +marchi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16" descr="fasc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47900" y="4868863"/>
            <a:ext cx="6427788" cy="1319212"/>
          </a:xfrm>
        </p:spPr>
        <p:txBody>
          <a:bodyPr/>
          <a:lstStyle/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Candidato: Orfanelli Emanuele</a:t>
            </a:r>
          </a:p>
          <a:p>
            <a:pPr algn="l" eaLnBrk="1" hangingPunct="1"/>
            <a:endParaRPr lang="it-IT" altLang="it-IT" sz="1800" dirty="0" smtClean="0">
              <a:solidFill>
                <a:schemeClr val="bg1"/>
              </a:solidFill>
            </a:endParaRPr>
          </a:p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Relatore: Luigi Cinque                </a:t>
            </a:r>
          </a:p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Correlatore: Danilo Avola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Convolutional Experts Constrained Local Model (CE-CLM) </a:t>
            </a:r>
          </a:p>
          <a:p>
            <a:pPr lvl="1"/>
            <a:r>
              <a:rPr lang="en-US" dirty="0" smtClean="0"/>
              <a:t>Constrained </a:t>
            </a:r>
            <a:r>
              <a:rPr lang="en-US" dirty="0" smtClean="0"/>
              <a:t>Local </a:t>
            </a:r>
            <a:r>
              <a:rPr lang="en-US" dirty="0" smtClean="0"/>
              <a:t>Model</a:t>
            </a:r>
            <a:endParaRPr lang="en-US" dirty="0" smtClean="0"/>
          </a:p>
          <a:p>
            <a:pPr lvl="2"/>
            <a:r>
              <a:rPr lang="en-US" dirty="0" smtClean="0"/>
              <a:t>The positions </a:t>
            </a:r>
            <a:r>
              <a:rPr lang="en-US" dirty="0" smtClean="0"/>
              <a:t>of all landmarks are updated </a:t>
            </a:r>
            <a:r>
              <a:rPr lang="en-US" dirty="0" smtClean="0"/>
              <a:t>jointly.</a:t>
            </a:r>
          </a:p>
          <a:p>
            <a:pPr lvl="2"/>
            <a:r>
              <a:rPr lang="en-US" dirty="0" smtClean="0"/>
              <a:t>Control </a:t>
            </a:r>
            <a:r>
              <a:rPr lang="en-US" dirty="0" smtClean="0"/>
              <a:t>the landmark locations and to regularize the </a:t>
            </a:r>
            <a:r>
              <a:rPr lang="en-US" dirty="0" smtClean="0"/>
              <a:t>shape.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752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Alignment and Masking</a:t>
            </a:r>
          </a:p>
          <a:p>
            <a:pPr lvl="1"/>
            <a:r>
              <a:rPr lang="en-US" dirty="0"/>
              <a:t>Need for a mapping to a common reference </a:t>
            </a:r>
            <a:r>
              <a:rPr lang="en-US" dirty="0" smtClean="0"/>
              <a:t>frame to better analyze the image.</a:t>
            </a:r>
            <a:endParaRPr lang="en-US" dirty="0"/>
          </a:p>
          <a:p>
            <a:pPr lvl="1"/>
            <a:r>
              <a:rPr lang="en-US" dirty="0" smtClean="0"/>
              <a:t>Masking </a:t>
            </a:r>
            <a:r>
              <a:rPr lang="en-US" dirty="0"/>
              <a:t>is performed using a convex hull surrounding the feature </a:t>
            </a:r>
            <a:r>
              <a:rPr lang="en-US" dirty="0" smtClean="0"/>
              <a:t>points.</a:t>
            </a:r>
            <a:endParaRPr lang="en-US" dirty="0" smtClean="0"/>
          </a:p>
          <a:p>
            <a:r>
              <a:rPr lang="en-US" dirty="0"/>
              <a:t>Results in a 112x112 pixel image of the </a:t>
            </a:r>
            <a:r>
              <a:rPr lang="en-US" dirty="0" smtClean="0"/>
              <a:t>face.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11</a:t>
            </a:fld>
            <a:endParaRPr lang="it-IT" altLang="it-I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565533"/>
            <a:ext cx="4824536" cy="202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2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Appearance Features:</a:t>
            </a:r>
          </a:p>
          <a:p>
            <a:pPr lvl="1"/>
            <a:r>
              <a:rPr lang="en-US" dirty="0" smtClean="0"/>
              <a:t>Histogram </a:t>
            </a:r>
            <a:r>
              <a:rPr lang="en-US" dirty="0" smtClean="0"/>
              <a:t>of Oriented </a:t>
            </a:r>
            <a:r>
              <a:rPr lang="en-US" dirty="0" smtClean="0"/>
              <a:t>Gradients.</a:t>
            </a:r>
          </a:p>
          <a:p>
            <a:pPr lvl="1"/>
            <a:r>
              <a:rPr lang="en-US" dirty="0" smtClean="0"/>
              <a:t>PCA </a:t>
            </a:r>
            <a:r>
              <a:rPr lang="en-US" dirty="0" smtClean="0"/>
              <a:t>to get a vector of 1379 features.</a:t>
            </a:r>
          </a:p>
          <a:p>
            <a:r>
              <a:rPr lang="en-US" dirty="0" smtClean="0"/>
              <a:t>Geometry Features:</a:t>
            </a:r>
          </a:p>
          <a:p>
            <a:pPr lvl="1"/>
            <a:r>
              <a:rPr lang="en-US" dirty="0" smtClean="0"/>
              <a:t>Vector of dimension 227 from landmark locations and </a:t>
            </a:r>
            <a:r>
              <a:rPr lang="en-US" dirty="0" smtClean="0"/>
              <a:t>parameters </a:t>
            </a:r>
            <a:r>
              <a:rPr lang="en-US" dirty="0" smtClean="0"/>
              <a:t>from the </a:t>
            </a:r>
            <a:r>
              <a:rPr lang="en-US" dirty="0" smtClean="0"/>
              <a:t>CLM</a:t>
            </a:r>
            <a:endParaRPr lang="en-US" dirty="0" smtClean="0"/>
          </a:p>
          <a:p>
            <a:r>
              <a:rPr lang="en-US" dirty="0" smtClean="0"/>
              <a:t>Total of </a:t>
            </a:r>
            <a:r>
              <a:rPr lang="is-IS" dirty="0" smtClean="0"/>
              <a:t>1606 </a:t>
            </a:r>
            <a:r>
              <a:rPr lang="is-IS" dirty="0" smtClean="0"/>
              <a:t>features that define the face.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745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Detect occurrence and intensity of Action Units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AU </a:t>
            </a:r>
            <a:r>
              <a:rPr lang="en-US" i="1" dirty="0"/>
              <a:t>occurrence</a:t>
            </a:r>
            <a:r>
              <a:rPr lang="en-US" dirty="0"/>
              <a:t> </a:t>
            </a:r>
            <a:r>
              <a:rPr lang="en-US" dirty="0" smtClean="0"/>
              <a:t>detection Multiclass </a:t>
            </a:r>
            <a:r>
              <a:rPr lang="en-US" dirty="0"/>
              <a:t>Support Vector Machines.</a:t>
            </a:r>
          </a:p>
          <a:p>
            <a:pPr lvl="1"/>
            <a:r>
              <a:rPr lang="en-US" dirty="0"/>
              <a:t>For AU </a:t>
            </a:r>
            <a:r>
              <a:rPr lang="en-US" i="1" dirty="0"/>
              <a:t>intensity</a:t>
            </a:r>
            <a:r>
              <a:rPr lang="en-US" dirty="0"/>
              <a:t> estimation </a:t>
            </a:r>
            <a:r>
              <a:rPr lang="en-US" dirty="0" smtClean="0"/>
              <a:t>Multiclass Support </a:t>
            </a:r>
            <a:r>
              <a:rPr lang="en-US" dirty="0"/>
              <a:t>Vector Regression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976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Trained on four </a:t>
            </a:r>
            <a:r>
              <a:rPr lang="en-US" dirty="0" smtClean="0"/>
              <a:t>dataset that </a:t>
            </a:r>
            <a:r>
              <a:rPr lang="en-US" dirty="0" smtClean="0"/>
              <a:t>consist of videos of people subject to emotion inducing tasks, with AUs annotated.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096325"/>
            <a:ext cx="6455207" cy="12567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183" y="4339644"/>
            <a:ext cx="6447046" cy="124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Can recognize the following 18 AUs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7" y="1765635"/>
            <a:ext cx="318770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Real life trial videos. </a:t>
            </a:r>
            <a:r>
              <a:rPr lang="en-US" i="1" dirty="0" smtClean="0"/>
              <a:t>High stakes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Critical part of the project.</a:t>
            </a:r>
            <a:endParaRPr lang="en-US" dirty="0" smtClean="0"/>
          </a:p>
          <a:p>
            <a:r>
              <a:rPr lang="en-US" dirty="0" smtClean="0"/>
              <a:t>121 videos.</a:t>
            </a:r>
          </a:p>
          <a:p>
            <a:pPr lvl="1"/>
            <a:r>
              <a:rPr lang="en-US" dirty="0" smtClean="0"/>
              <a:t>61 deceptive, 60 truthful.</a:t>
            </a:r>
          </a:p>
          <a:p>
            <a:r>
              <a:rPr lang="en-US" dirty="0" smtClean="0"/>
              <a:t>58 subjects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Label </a:t>
            </a:r>
            <a:r>
              <a:rPr lang="en-US" dirty="0" smtClean="0"/>
              <a:t>based on the outcome of the trial.</a:t>
            </a:r>
          </a:p>
          <a:p>
            <a:r>
              <a:rPr lang="en-US" dirty="0" smtClean="0"/>
              <a:t>Testimony were verified by police officers.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909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Data stats:</a:t>
            </a:r>
          </a:p>
          <a:p>
            <a:r>
              <a:rPr lang="en-US" dirty="0" smtClean="0"/>
              <a:t>~86.000 total frames</a:t>
            </a:r>
          </a:p>
          <a:p>
            <a:r>
              <a:rPr lang="en-US" dirty="0" smtClean="0"/>
              <a:t>~72.000 frames for train set</a:t>
            </a:r>
          </a:p>
          <a:p>
            <a:r>
              <a:rPr lang="en-US" dirty="0" smtClean="0"/>
              <a:t>~14.000 frame test set</a:t>
            </a:r>
          </a:p>
          <a:p>
            <a:r>
              <a:rPr lang="en-US" dirty="0" smtClean="0"/>
              <a:t>Identity specific </a:t>
            </a:r>
            <a:r>
              <a:rPr lang="en-US" dirty="0" smtClean="0"/>
              <a:t>division due to </a:t>
            </a:r>
            <a:r>
              <a:rPr lang="en-US" dirty="0" smtClean="0"/>
              <a:t>overfitting.</a:t>
            </a:r>
          </a:p>
          <a:p>
            <a:r>
              <a:rPr lang="en-US" dirty="0" smtClean="0"/>
              <a:t>Could degenerate </a:t>
            </a:r>
            <a:r>
              <a:rPr lang="en-US" dirty="0"/>
              <a:t>to person </a:t>
            </a:r>
            <a:r>
              <a:rPr lang="en-US" dirty="0" smtClean="0"/>
              <a:t>re-identification </a:t>
            </a:r>
            <a:r>
              <a:rPr lang="en-US" dirty="0"/>
              <a:t>if videos of the same person were included in both the training and </a:t>
            </a:r>
            <a:r>
              <a:rPr lang="en-US" dirty="0" smtClean="0"/>
              <a:t>test.</a:t>
            </a:r>
            <a:endParaRPr lang="en-US" dirty="0" smtClean="0"/>
          </a:p>
          <a:p>
            <a:pPr lvl="1"/>
            <a:r>
              <a:rPr lang="en-US" dirty="0"/>
              <a:t>40 train, 18 test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77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Deception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Structure of the data:</a:t>
            </a:r>
            <a:endParaRPr lang="en-US" dirty="0"/>
          </a:p>
          <a:p>
            <a:pPr lvl="1"/>
            <a:r>
              <a:rPr lang="en-US" dirty="0"/>
              <a:t>Removal of all 0s rows</a:t>
            </a:r>
          </a:p>
          <a:p>
            <a:pPr lvl="1"/>
            <a:r>
              <a:rPr lang="en-US" dirty="0"/>
              <a:t>Presence Boolean 0 or 1</a:t>
            </a:r>
          </a:p>
          <a:p>
            <a:pPr lvl="1"/>
            <a:r>
              <a:rPr lang="en-US" dirty="0"/>
              <a:t>Intensity from 0 to 5</a:t>
            </a:r>
          </a:p>
          <a:p>
            <a:pPr lvl="1"/>
            <a:r>
              <a:rPr lang="en-US" dirty="0"/>
              <a:t>Three sets of data for analysis</a:t>
            </a:r>
          </a:p>
          <a:p>
            <a:pPr lvl="2"/>
            <a:r>
              <a:rPr lang="en-US" dirty="0"/>
              <a:t>Only presence</a:t>
            </a:r>
          </a:p>
          <a:p>
            <a:pPr lvl="2"/>
            <a:r>
              <a:rPr lang="en-US" dirty="0"/>
              <a:t>Only intensity</a:t>
            </a:r>
          </a:p>
          <a:p>
            <a:pPr lvl="2"/>
            <a:r>
              <a:rPr lang="en-US" dirty="0" smtClean="0"/>
              <a:t>Presence &amp; Intensity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18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16" y="4035035"/>
            <a:ext cx="5901668" cy="15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6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Frequency </a:t>
            </a:r>
            <a:r>
              <a:rPr lang="en-US" dirty="0" smtClean="0"/>
              <a:t>analysis </a:t>
            </a:r>
            <a:r>
              <a:rPr lang="en-US" dirty="0"/>
              <a:t>of AU occurrences </a:t>
            </a:r>
            <a:r>
              <a:rPr lang="en-US" dirty="0" smtClean="0"/>
              <a:t>for train </a:t>
            </a:r>
            <a:r>
              <a:rPr lang="en-US" dirty="0" smtClean="0"/>
              <a:t>set.</a:t>
            </a:r>
            <a:endParaRPr lang="en-US" dirty="0"/>
          </a:p>
          <a:p>
            <a:r>
              <a:rPr lang="en-US" dirty="0"/>
              <a:t>Significant differences for truthful and </a:t>
            </a:r>
            <a:r>
              <a:rPr lang="en-US" dirty="0" smtClean="0"/>
              <a:t>deceptive in:</a:t>
            </a:r>
          </a:p>
          <a:p>
            <a:pPr lvl="1"/>
            <a:r>
              <a:rPr lang="en-US" dirty="0" smtClean="0"/>
              <a:t>AU12: </a:t>
            </a:r>
            <a:r>
              <a:rPr lang="en-US" dirty="0" err="1" smtClean="0"/>
              <a:t>Movimento</a:t>
            </a:r>
            <a:r>
              <a:rPr lang="en-US" dirty="0" smtClean="0"/>
              <a:t> </a:t>
            </a:r>
            <a:r>
              <a:rPr lang="en-US" dirty="0" err="1" smtClean="0"/>
              <a:t>angolo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labra</a:t>
            </a:r>
            <a:endParaRPr lang="en-US" dirty="0" smtClean="0"/>
          </a:p>
          <a:p>
            <a:pPr lvl="1"/>
            <a:r>
              <a:rPr lang="en-US" dirty="0" smtClean="0"/>
              <a:t>AU04: </a:t>
            </a:r>
            <a:r>
              <a:rPr lang="en-US" dirty="0" err="1" smtClean="0"/>
              <a:t>Sopracciglia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bbassate</a:t>
            </a:r>
            <a:endParaRPr lang="en-US" dirty="0"/>
          </a:p>
          <a:p>
            <a:pPr lvl="1"/>
            <a:r>
              <a:rPr lang="en-US" dirty="0" smtClean="0"/>
              <a:t>AU05: </a:t>
            </a:r>
            <a:r>
              <a:rPr lang="en-US" dirty="0" err="1" smtClean="0"/>
              <a:t>Alzata</a:t>
            </a:r>
            <a:r>
              <a:rPr lang="en-US" dirty="0" smtClean="0"/>
              <a:t> </a:t>
            </a:r>
            <a:r>
              <a:rPr lang="en-US" dirty="0" err="1" smtClean="0"/>
              <a:t>palpebre</a:t>
            </a:r>
            <a:r>
              <a:rPr lang="en-US" dirty="0" smtClean="0"/>
              <a:t> </a:t>
            </a:r>
            <a:r>
              <a:rPr lang="en-US" dirty="0" err="1" smtClean="0"/>
              <a:t>superiori</a:t>
            </a:r>
            <a:endParaRPr lang="en-US" dirty="0"/>
          </a:p>
          <a:p>
            <a:pPr lvl="1"/>
            <a:r>
              <a:rPr lang="en-US" dirty="0" smtClean="0"/>
              <a:t>AU07: </a:t>
            </a:r>
            <a:r>
              <a:rPr lang="en-US" dirty="0" err="1" smtClean="0"/>
              <a:t>Stringere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occhi</a:t>
            </a:r>
            <a:endParaRPr lang="en-US" dirty="0"/>
          </a:p>
          <a:p>
            <a:pPr lvl="1"/>
            <a:r>
              <a:rPr lang="en-US" dirty="0" smtClean="0"/>
              <a:t>AU14: </a:t>
            </a:r>
            <a:r>
              <a:rPr lang="en-US" dirty="0" err="1" smtClean="0"/>
              <a:t>Fossette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19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133" y="3356992"/>
            <a:ext cx="361706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3" y="476672"/>
            <a:ext cx="7559675" cy="504825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196752"/>
            <a:ext cx="7559675" cy="4535735"/>
          </a:xfrm>
        </p:spPr>
        <p:txBody>
          <a:bodyPr/>
          <a:lstStyle/>
          <a:p>
            <a:r>
              <a:rPr lang="en-US" dirty="0" smtClean="0"/>
              <a:t>Aim of the thesis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Experiments and Results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it-IT" dirty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0281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Frequency </a:t>
            </a:r>
            <a:r>
              <a:rPr lang="en-US" dirty="0" smtClean="0"/>
              <a:t>analysis </a:t>
            </a:r>
            <a:r>
              <a:rPr lang="en-US" dirty="0"/>
              <a:t>of AU occurrences in the </a:t>
            </a:r>
            <a:r>
              <a:rPr lang="en-US" dirty="0" smtClean="0"/>
              <a:t>test set.</a:t>
            </a:r>
            <a:endParaRPr lang="en-US" dirty="0"/>
          </a:p>
          <a:p>
            <a:r>
              <a:rPr lang="en-US" dirty="0"/>
              <a:t>Significant differences for truthful and deceptive in:</a:t>
            </a:r>
          </a:p>
          <a:p>
            <a:pPr lvl="1"/>
            <a:r>
              <a:rPr lang="en-US" dirty="0" smtClean="0"/>
              <a:t>AU</a:t>
            </a:r>
          </a:p>
          <a:p>
            <a:pPr lvl="1"/>
            <a:r>
              <a:rPr lang="en-US" dirty="0" smtClean="0"/>
              <a:t>AU</a:t>
            </a:r>
          </a:p>
          <a:p>
            <a:pPr lvl="1"/>
            <a:r>
              <a:rPr lang="en-US" dirty="0" smtClean="0"/>
              <a:t>AU</a:t>
            </a:r>
          </a:p>
          <a:p>
            <a:pPr lvl="1"/>
            <a:r>
              <a:rPr lang="en-US" dirty="0" smtClean="0"/>
              <a:t>AU</a:t>
            </a:r>
          </a:p>
          <a:p>
            <a:pPr lvl="1"/>
            <a:r>
              <a:rPr lang="en-US" dirty="0" smtClean="0"/>
              <a:t>AU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20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66" y="2615588"/>
            <a:ext cx="5172750" cy="319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35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Variable Importance using Random Forests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21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80" y="1988840"/>
            <a:ext cx="6724438" cy="340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12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</a:t>
            </a:r>
            <a:r>
              <a:rPr lang="en-US" dirty="0" smtClean="0"/>
              <a:t>Detection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Classification with Radial Basis </a:t>
            </a:r>
            <a:r>
              <a:rPr lang="en-US" dirty="0" smtClean="0"/>
              <a:t>SVM</a:t>
            </a:r>
            <a:endParaRPr lang="en-US" dirty="0"/>
          </a:p>
          <a:p>
            <a:r>
              <a:rPr lang="en-US" dirty="0"/>
              <a:t>72% accuracy on the test set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860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Bigger dataset containing videos of better quality;</a:t>
            </a:r>
          </a:p>
          <a:p>
            <a:r>
              <a:rPr lang="en-US" dirty="0"/>
              <a:t>Temporal information for Action Units using </a:t>
            </a:r>
            <a:r>
              <a:rPr lang="en-US" dirty="0" smtClean="0"/>
              <a:t>LSTM;</a:t>
            </a:r>
          </a:p>
          <a:p>
            <a:r>
              <a:rPr lang="en-US" dirty="0" smtClean="0"/>
              <a:t>Analyze </a:t>
            </a:r>
            <a:r>
              <a:rPr lang="en-US" dirty="0" smtClean="0"/>
              <a:t>interactions;</a:t>
            </a:r>
            <a:endParaRPr lang="en-US" dirty="0"/>
          </a:p>
          <a:p>
            <a:r>
              <a:rPr lang="en-US" dirty="0"/>
              <a:t>Multimodal approach (thermal, body, </a:t>
            </a:r>
            <a:r>
              <a:rPr lang="en-US" dirty="0" smtClean="0"/>
              <a:t>words</a:t>
            </a:r>
            <a:r>
              <a:rPr lang="en-US" dirty="0" smtClean="0"/>
              <a:t>);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136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24</a:t>
            </a:fld>
            <a:endParaRPr lang="it-IT" altLang="it-IT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2636912"/>
            <a:ext cx="9144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4000" dirty="0" smtClean="0"/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93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25</a:t>
            </a:fld>
            <a:endParaRPr lang="it-IT" altLang="it-IT"/>
          </a:p>
        </p:txBody>
      </p:sp>
      <p:pic>
        <p:nvPicPr>
          <p:cNvPr id="1028" name="Picture 4" descr="Image result for questions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5703239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the 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b="1" dirty="0" smtClean="0"/>
              <a:t>Goal:</a:t>
            </a:r>
            <a:r>
              <a:rPr lang="en-US" dirty="0" smtClean="0"/>
              <a:t> understand if it’s possible correctly to classify videos containing truthful or deceptive statements.</a:t>
            </a:r>
          </a:p>
          <a:p>
            <a:pPr lvl="1"/>
            <a:r>
              <a:rPr lang="en-US" dirty="0" smtClean="0"/>
              <a:t>In particular by performing the analysis of facial muscle movements during the video.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3</a:t>
            </a:fld>
            <a:endParaRPr lang="it-IT" altLang="it-IT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852936"/>
            <a:ext cx="662473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3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Security checks (airport, train stations…);</a:t>
            </a:r>
          </a:p>
          <a:p>
            <a:r>
              <a:rPr lang="en-US" dirty="0" smtClean="0"/>
              <a:t>Interviews for sensitive positions;</a:t>
            </a:r>
          </a:p>
          <a:p>
            <a:r>
              <a:rPr lang="en-US" dirty="0" smtClean="0"/>
              <a:t>Police interrogation;</a:t>
            </a:r>
          </a:p>
          <a:p>
            <a:r>
              <a:rPr lang="en-US" dirty="0" smtClean="0"/>
              <a:t>Speech analysis (political).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4</a:t>
            </a:fld>
            <a:endParaRPr lang="it-IT" altLang="it-IT"/>
          </a:p>
        </p:txBody>
      </p:sp>
      <p:pic>
        <p:nvPicPr>
          <p:cNvPr id="2050" name="Picture 2" descr="Image result for surveill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140968"/>
            <a:ext cx="4253086" cy="255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94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ways to detect 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err="1" smtClean="0"/>
              <a:t>Pysiological</a:t>
            </a:r>
            <a:endParaRPr lang="en-US" dirty="0" smtClean="0"/>
          </a:p>
          <a:p>
            <a:pPr lvl="1"/>
            <a:r>
              <a:rPr lang="en-US" dirty="0" smtClean="0"/>
              <a:t>Body language, </a:t>
            </a:r>
            <a:r>
              <a:rPr lang="en-US" dirty="0" smtClean="0"/>
              <a:t>gesture, </a:t>
            </a:r>
            <a:r>
              <a:rPr lang="en-US" dirty="0" smtClean="0"/>
              <a:t>eye </a:t>
            </a:r>
            <a:r>
              <a:rPr lang="en-US" dirty="0" smtClean="0"/>
              <a:t>position, expressions;</a:t>
            </a:r>
            <a:endParaRPr lang="en-US" dirty="0" smtClean="0"/>
          </a:p>
          <a:p>
            <a:r>
              <a:rPr lang="en-US" dirty="0" smtClean="0"/>
              <a:t>Speech analysis</a:t>
            </a:r>
          </a:p>
          <a:p>
            <a:pPr lvl="1"/>
            <a:r>
              <a:rPr lang="en-US" dirty="0" smtClean="0"/>
              <a:t>Speed, patterns, choice of words;</a:t>
            </a:r>
          </a:p>
          <a:p>
            <a:r>
              <a:rPr lang="en-US" dirty="0" smtClean="0"/>
              <a:t>Neuroscience</a:t>
            </a:r>
          </a:p>
          <a:p>
            <a:pPr lvl="1"/>
            <a:r>
              <a:rPr lang="en-US" dirty="0" smtClean="0"/>
              <a:t>EEG, </a:t>
            </a:r>
            <a:r>
              <a:rPr lang="en-US" dirty="0" smtClean="0"/>
              <a:t>fMRI, </a:t>
            </a:r>
            <a:br>
              <a:rPr lang="en-US" dirty="0" smtClean="0"/>
            </a:br>
            <a:r>
              <a:rPr lang="en-US" dirty="0" smtClean="0"/>
              <a:t>Polygraph</a:t>
            </a:r>
            <a:r>
              <a:rPr lang="en-US" dirty="0"/>
              <a:t>;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867876"/>
            <a:ext cx="4752528" cy="29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342187" cy="4385568"/>
          </a:xfrm>
        </p:spPr>
        <p:txBody>
          <a:bodyPr/>
          <a:lstStyle/>
          <a:p>
            <a:r>
              <a:rPr lang="en-US" dirty="0" smtClean="0"/>
              <a:t>Action Units (AU) correspond to contraction or relaxation of one or more muscles.</a:t>
            </a:r>
          </a:p>
          <a:p>
            <a:r>
              <a:rPr lang="en-US" dirty="0" smtClean="0"/>
              <a:t>AUs can be used to codify emotions and expressions through the muscles involved and the intensity of the movements.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289117"/>
            <a:ext cx="5041473" cy="258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Decompose truthful and deceptive statements into Action Units.</a:t>
            </a:r>
          </a:p>
          <a:p>
            <a:r>
              <a:rPr lang="en-US" dirty="0" smtClean="0"/>
              <a:t>Truthful and deceptive statements should present different Action Units combinations and frequency.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  <p:pic>
        <p:nvPicPr>
          <p:cNvPr id="1026" name="Picture 2" descr="Image result for truth l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514" y="3140968"/>
            <a:ext cx="4085686" cy="259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2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Input Video / Frame;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Face Detection;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Landmark Detection;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 Extraction;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 Recognition;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SVM Classification;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96" y="4149080"/>
            <a:ext cx="7539108" cy="16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Convolutional </a:t>
            </a:r>
            <a:r>
              <a:rPr lang="en-US" dirty="0"/>
              <a:t>Experts Constrained Local Model (CE-CLM) </a:t>
            </a:r>
          </a:p>
          <a:p>
            <a:pPr lvl="1"/>
            <a:r>
              <a:rPr lang="en-US" dirty="0"/>
              <a:t>Convolutional Experts Network as local detector</a:t>
            </a:r>
          </a:p>
          <a:p>
            <a:pPr lvl="2"/>
            <a:r>
              <a:rPr lang="en-US" dirty="0" smtClean="0"/>
              <a:t>Response </a:t>
            </a:r>
            <a:r>
              <a:rPr lang="en-US" dirty="0"/>
              <a:t>map to </a:t>
            </a:r>
            <a:r>
              <a:rPr lang="en-US" dirty="0" smtClean="0"/>
              <a:t>localize </a:t>
            </a:r>
            <a:r>
              <a:rPr lang="en-US" dirty="0"/>
              <a:t>individual </a:t>
            </a:r>
            <a:r>
              <a:rPr lang="en-US" dirty="0" smtClean="0"/>
              <a:t>landmarks in a ROI.</a:t>
            </a:r>
            <a:endParaRPr lang="en-US" dirty="0"/>
          </a:p>
          <a:p>
            <a:pPr lvl="2"/>
            <a:r>
              <a:rPr lang="en-US" dirty="0"/>
              <a:t>Individual landmark alignment is estimated independently of the position of other landmarks.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501008"/>
            <a:ext cx="617201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3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14128</TotalTime>
  <Words>1770</Words>
  <Application>Microsoft Macintosh PowerPoint</Application>
  <PresentationFormat>On-screen Show (4:3)</PresentationFormat>
  <Paragraphs>288</Paragraphs>
  <Slides>25</Slides>
  <Notes>24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Mangal</vt:lpstr>
      <vt:lpstr>ＭＳ Ｐゴシック</vt:lpstr>
      <vt:lpstr>Arial</vt:lpstr>
      <vt:lpstr>la sapienza</vt:lpstr>
      <vt:lpstr>Deception Detection using Facial Action Units</vt:lpstr>
      <vt:lpstr>Outline</vt:lpstr>
      <vt:lpstr>Aim of the thesis</vt:lpstr>
      <vt:lpstr>Use cases</vt:lpstr>
      <vt:lpstr>Different ways to detect lies</vt:lpstr>
      <vt:lpstr>Action Units</vt:lpstr>
      <vt:lpstr>Idea</vt:lpstr>
      <vt:lpstr>Architecture</vt:lpstr>
      <vt:lpstr>Facial Landmark Detection</vt:lpstr>
      <vt:lpstr>Facial Landmark Detection</vt:lpstr>
      <vt:lpstr>Feature Extraction</vt:lpstr>
      <vt:lpstr>Feature Extraction</vt:lpstr>
      <vt:lpstr>Action Unit Detection</vt:lpstr>
      <vt:lpstr>Action Unit Detection</vt:lpstr>
      <vt:lpstr>Action Unit Detection</vt:lpstr>
      <vt:lpstr>Training Dataset</vt:lpstr>
      <vt:lpstr>Training Dataset</vt:lpstr>
      <vt:lpstr>Deception Detection</vt:lpstr>
      <vt:lpstr>Deception Detection</vt:lpstr>
      <vt:lpstr>Deception Detection</vt:lpstr>
      <vt:lpstr>Deception Detection</vt:lpstr>
      <vt:lpstr>Deception Detection Results</vt:lpstr>
      <vt:lpstr>Future Work</vt:lpstr>
      <vt:lpstr>PowerPoint Presentation</vt:lpstr>
      <vt:lpstr>Questions?</vt:lpstr>
    </vt:vector>
  </TitlesOfParts>
  <Manager/>
  <Company>- -</Company>
  <LinksUpToDate>false</LinksUpToDate>
  <SharedDoc>false</SharedDoc>
  <HyperlinkBase/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Microsoft Office User</cp:lastModifiedBy>
  <cp:revision>344</cp:revision>
  <dcterms:created xsi:type="dcterms:W3CDTF">2006-11-20T16:13:10Z</dcterms:created>
  <dcterms:modified xsi:type="dcterms:W3CDTF">2019-01-08T11:31:33Z</dcterms:modified>
  <cp:category/>
</cp:coreProperties>
</file>