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3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9" r:id="rId10"/>
    <p:sldId id="294" r:id="rId11"/>
    <p:sldId id="300" r:id="rId12"/>
    <p:sldId id="301" r:id="rId13"/>
    <p:sldId id="302" r:id="rId14"/>
    <p:sldId id="303" r:id="rId15"/>
    <p:sldId id="295" r:id="rId16"/>
    <p:sldId id="293" r:id="rId17"/>
    <p:sldId id="291" r:id="rId18"/>
    <p:sldId id="304" r:id="rId19"/>
    <p:sldId id="306" r:id="rId20"/>
    <p:sldId id="305" r:id="rId21"/>
    <p:sldId id="296" r:id="rId22"/>
    <p:sldId id="297" r:id="rId23"/>
    <p:sldId id="298" r:id="rId24"/>
    <p:sldId id="266" r:id="rId25"/>
    <p:sldId id="276" r:id="rId26"/>
    <p:sldId id="277" r:id="rId27"/>
    <p:sldId id="267" r:id="rId28"/>
    <p:sldId id="268" r:id="rId29"/>
    <p:sldId id="271" r:id="rId30"/>
    <p:sldId id="270" r:id="rId31"/>
    <p:sldId id="273" r:id="rId32"/>
    <p:sldId id="274" r:id="rId33"/>
    <p:sldId id="278" r:id="rId34"/>
    <p:sldId id="279" r:id="rId35"/>
    <p:sldId id="281" r:id="rId36"/>
    <p:sldId id="282" r:id="rId37"/>
    <p:sldId id="283" r:id="rId38"/>
    <p:sldId id="284" r:id="rId39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006778"/>
    <a:srgbClr val="AAC9B6"/>
    <a:srgbClr val="822433"/>
    <a:srgbClr val="830022"/>
    <a:srgbClr val="79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0" autoAdjust="0"/>
    <p:restoredTop sz="78333" autoAdjust="0"/>
  </p:normalViewPr>
  <p:slideViewPr>
    <p:cSldViewPr>
      <p:cViewPr varScale="1">
        <p:scale>
          <a:sx n="87" d="100"/>
          <a:sy n="87" d="100"/>
        </p:scale>
        <p:origin x="1908" y="8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2E55EB-21FE-4355-BF4B-8CFDCE6A0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84A3D8-82D8-406D-AE77-85A07DF4E1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215AAB-996D-4F84-BDCB-BDD6EE3169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146A847-D07C-492B-B675-ED550D9E6D9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CB2309-DEF8-49E9-BC1E-F4F22FC7BE1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C255EA-2895-4348-9711-EE4506355D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57E82AA-A9E2-41F7-AFDD-F694C689D5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63E4E19-A835-4BA0-83E4-DD90A91F62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C70CE83-D827-44F8-B24F-B034C73B62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42D10D8-7FB3-48EB-9933-A3246227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935CA-3C3B-47B5-B52B-F13E37D8C3A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1C2232-5BC2-473E-8A7C-7360F971B0B5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 kind of features: appearance and geometry….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005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218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those dataset?</a:t>
            </a:r>
            <a:r>
              <a:rPr lang="en-US" baseline="0" dirty="0" smtClean="0"/>
              <a:t> Use full names:</a:t>
            </a:r>
          </a:p>
          <a:p>
            <a:r>
              <a:rPr lang="en-US" baseline="0" dirty="0" smtClean="0"/>
              <a:t>- </a:t>
            </a:r>
          </a:p>
          <a:p>
            <a:r>
              <a:rPr lang="en-US" baseline="0" dirty="0" smtClean="0"/>
              <a:t>- </a:t>
            </a:r>
          </a:p>
          <a:p>
            <a:r>
              <a:rPr lang="en-US" baseline="0" dirty="0" smtClean="0"/>
              <a:t>-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Probably too detailed with the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in common?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978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3252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“Work on cutting…” keep it? Say</a:t>
            </a:r>
            <a:r>
              <a:rPr lang="en-US" baseline="0" dirty="0" smtClean="0"/>
              <a:t> it better? How much to talk about it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THIS SLIDE WILL BE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56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8801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104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736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Talk about</a:t>
            </a:r>
            <a:r>
              <a:rPr lang="en-US" baseline="0" dirty="0" smtClean="0"/>
              <a:t> contact and non contact, invasiveness.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4456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Can we identify</a:t>
            </a:r>
            <a:r>
              <a:rPr lang="en-US" baseline="0" dirty="0" smtClean="0"/>
              <a:t> a pattern for truth and lies by decomposing them into their fundamental muscle movements?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348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31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231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like this? Needed?</a:t>
            </a:r>
          </a:p>
          <a:p>
            <a:r>
              <a:rPr lang="en-US" baseline="0" dirty="0" smtClean="0"/>
              <a:t>If not DELETE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040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3174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</a:t>
            </a:r>
            <a:r>
              <a:rPr lang="en-US" baseline="0" dirty="0" smtClean="0"/>
              <a:t>? Maybe just reduce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737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31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811D-486D-461A-B107-6F0D162538D5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BCFEF54-2A48-4760-B0BD-A71091979AE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85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83E3-9036-47AC-A44A-4177237B58F0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0047FD6-88A3-4BBF-8EE1-264368D400F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796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150C-06DA-4B53-866C-CA322FFA4C1E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A031AA-3B95-47C2-B986-74EB691A01F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63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EDCE-8BEC-423A-832A-CA72E25BB0B8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BC612DC-FCCB-4197-9D5A-478F1F3D651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26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EC3E-F89A-4A6A-96F9-B76D5C6561B8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22D9AAA-C693-4799-9A21-894A6B6830B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515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E087-FC4F-4F56-8367-F07AA807F4B2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E0E3056-DEFC-4CF3-9905-FABC7FE50DB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54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D388-5B29-4126-AC54-A0FD22452F77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46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AE6B-C81A-46E6-A48A-8E14BB65AC90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3BB1B77-E563-4241-9838-BC403B1B668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6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720E-D8E6-431C-8AFF-6EA57AD58F34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0459BF-2520-4954-B3AF-F754A4D6E62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2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53BD-7364-44D9-A9A0-938E4A93DED6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3EF6F23-C562-4F3B-9CF3-ADA437569AE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8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F1EE-4340-48A5-B994-C3EBF40811D6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6699BD1-C124-435D-82FD-D7F1E84D343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33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DE939-F12B-4313-8986-1D19EC2F13AC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B9D0E64-0C6C-41EF-B116-39664D9D5AD7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10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98C5-49A6-4454-AB28-06523AEB90BC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352CAC7-0F05-439A-A705-8A037CF0DF3B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2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8EB0-505B-4560-885C-747EAAAEEB8E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656DF81-EB0F-4E87-9AD3-AEF8346176C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26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33D257D8-5DC4-496A-B549-2D094B510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F29AF15B-B57D-42E2-9922-6F933E2128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AF3C24D0-4835-4595-92AB-691CE84E783C}" type="datetime1">
              <a:rPr lang="it-IT" altLang="it-IT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003CCC9-0827-4905-9AB2-E29909038FD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 smtClean="0">
                <a:solidFill>
                  <a:schemeClr val="bg1"/>
                </a:solidFill>
              </a:rPr>
              <a:t>Deception Detection using Facial Action Units</a:t>
            </a: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4868863"/>
            <a:ext cx="6427788" cy="1319212"/>
          </a:xfrm>
        </p:spPr>
        <p:txBody>
          <a:bodyPr/>
          <a:lstStyle/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Candidato: Orfanelli Emanuele</a:t>
            </a:r>
          </a:p>
          <a:p>
            <a:pPr algn="l" eaLnBrk="1" hangingPunct="1"/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Relatore: Luigi Cinque                </a:t>
            </a: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Correlatore: Danilo Avola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Two Phases:</a:t>
            </a:r>
          </a:p>
          <a:p>
            <a:pPr lvl="1"/>
            <a:r>
              <a:rPr lang="en-US" dirty="0" smtClean="0"/>
              <a:t>Response map computation using Convolutional Experts Network</a:t>
            </a:r>
          </a:p>
          <a:p>
            <a:pPr lvl="1"/>
            <a:r>
              <a:rPr lang="en-US" dirty="0" smtClean="0"/>
              <a:t>Shape parameter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3105091"/>
            <a:ext cx="7342187" cy="24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Convolutional Experts Network as local detector</a:t>
            </a:r>
          </a:p>
          <a:p>
            <a:pPr lvl="2"/>
            <a:r>
              <a:rPr lang="en-US" dirty="0" smtClean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 smtClean="0"/>
              <a:t>Individual landmark alignment is estimated independently of the position of other landmarks. </a:t>
            </a:r>
          </a:p>
          <a:p>
            <a:pPr lvl="1"/>
            <a:r>
              <a:rPr lang="en-US" dirty="0" smtClean="0"/>
              <a:t>Constrained Local Model for shape parameter update</a:t>
            </a:r>
          </a:p>
          <a:p>
            <a:pPr lvl="2"/>
            <a:r>
              <a:rPr lang="en-US" dirty="0" smtClean="0"/>
              <a:t>During the parameter update, the positions of all landmarks are updated jointly and penalized for misaligned landmarks and irregular shapes using a point distribution model </a:t>
            </a:r>
          </a:p>
          <a:p>
            <a:pPr lvl="2"/>
            <a:r>
              <a:rPr lang="en-US" dirty="0" smtClean="0"/>
              <a:t>Control the landmark locations and to regularize the shape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5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Alignment and Masking</a:t>
            </a:r>
          </a:p>
          <a:p>
            <a:pPr lvl="1"/>
            <a:r>
              <a:rPr lang="en-US" dirty="0"/>
              <a:t>Need for a mapping to a common reference frame.</a:t>
            </a:r>
          </a:p>
          <a:p>
            <a:pPr lvl="1"/>
            <a:r>
              <a:rPr lang="en-US" dirty="0"/>
              <a:t>﻿Similarity transform from the currently detected landmarks to a representation of frontal landmarks from a neutral expression</a:t>
            </a:r>
          </a:p>
          <a:p>
            <a:pPr lvl="1"/>
            <a:r>
              <a:rPr lang="en-US" dirty="0"/>
              <a:t>Procrustes superimposition that minimized the mean square error between aligned pixels </a:t>
            </a:r>
          </a:p>
          <a:p>
            <a:pPr lvl="1"/>
            <a:r>
              <a:rPr lang="en-US" dirty="0"/>
              <a:t>﻿Masking is performed using a convex hull surrounding the feature </a:t>
            </a:r>
            <a:r>
              <a:rPr lang="en-US" dirty="0" smtClean="0"/>
              <a:t>points</a:t>
            </a:r>
          </a:p>
          <a:p>
            <a:r>
              <a:rPr lang="en-US" dirty="0"/>
              <a:t>Results in a 112x112 pixel image of the </a:t>
            </a:r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12</a:t>
            </a:fld>
            <a:endParaRPr lang="it-IT" alt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28" y="328654"/>
            <a:ext cx="3007876" cy="12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Appearance </a:t>
            </a:r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12x12 block of 31 dimensional Histogram of Oriented Gradients are extracted.</a:t>
            </a:r>
          </a:p>
          <a:p>
            <a:pPr lvl="1"/>
            <a:r>
              <a:rPr lang="en-US" dirty="0" smtClean="0"/>
              <a:t>4464 dimensional vector for the face.</a:t>
            </a:r>
          </a:p>
          <a:p>
            <a:pPr lvl="1"/>
            <a:r>
              <a:rPr lang="en-US" dirty="0" smtClean="0"/>
              <a:t>PCA to get a vector of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of dimension 227 from landmark locations and shape parameters</a:t>
            </a:r>
          </a:p>
          <a:p>
            <a:r>
              <a:rPr lang="en-US" dirty="0" smtClean="0"/>
              <a:t>Total of </a:t>
            </a:r>
            <a:r>
              <a:rPr lang="is-IS" dirty="0" smtClean="0"/>
              <a:t>﻿1606 features that define the face</a:t>
            </a:r>
            <a:r>
              <a:rPr lang="is-I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4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Action Unit Classification and Regression.</a:t>
            </a:r>
          </a:p>
          <a:p>
            <a:pPr lvl="1"/>
            <a:r>
              <a:rPr lang="en-US" dirty="0" smtClean="0"/>
              <a:t>For AU </a:t>
            </a:r>
            <a:r>
              <a:rPr lang="en-US" i="1" dirty="0" smtClean="0"/>
              <a:t>occurrence</a:t>
            </a:r>
            <a:r>
              <a:rPr lang="en-US" dirty="0" smtClean="0"/>
              <a:t> detection Support Vector Machines.</a:t>
            </a:r>
          </a:p>
          <a:p>
            <a:pPr lvl="1"/>
            <a:r>
              <a:rPr lang="en-US" dirty="0" smtClean="0"/>
              <a:t>For AU </a:t>
            </a:r>
            <a:r>
              <a:rPr lang="en-US" i="1" dirty="0" smtClean="0"/>
              <a:t>intensity</a:t>
            </a:r>
            <a:r>
              <a:rPr lang="en-US" dirty="0" smtClean="0"/>
              <a:t> estimation Support Vector Regression.</a:t>
            </a:r>
          </a:p>
          <a:p>
            <a:r>
              <a:rPr lang="en-US" dirty="0" smtClean="0"/>
              <a:t>Linear Kernel in both cases.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Trained on three dataset: ﻿DISFA, BP4D-Spontaneous and SEMAINE. </a:t>
            </a:r>
          </a:p>
          <a:p>
            <a:r>
              <a:rPr lang="en-US" dirty="0" smtClean="0"/>
              <a:t>Datasets consist of videos of people subject to emotion inducing </a:t>
            </a:r>
            <a:r>
              <a:rPr lang="en-US" dirty="0" smtClean="0"/>
              <a:t>tasks, with AUs annotated.</a:t>
            </a:r>
            <a:endParaRPr lang="en-US" dirty="0" smtClean="0"/>
          </a:p>
          <a:p>
            <a:r>
              <a:rPr lang="en-US" dirty="0" smtClean="0"/>
              <a:t>﻿BP4D, SEMAINE and DISFA have three AUs in common: 2, 12, and 17.</a:t>
            </a:r>
          </a:p>
          <a:p>
            <a:r>
              <a:rPr lang="en-US" dirty="0" smtClean="0"/>
              <a:t>SEMAINE and DISFA share AUs 2, 12, 17, 25. </a:t>
            </a:r>
          </a:p>
          <a:p>
            <a:r>
              <a:rPr lang="en-US" dirty="0" smtClean="0"/>
              <a:t>BP4D and DISFA share AUs 1, 2, 4, 6, 12, 15, 17.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17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Can recognize </a:t>
            </a:r>
            <a:r>
              <a:rPr lang="en-US" dirty="0" smtClean="0"/>
              <a:t>the following AUs: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7" y="1806231"/>
            <a:ext cx="31877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deceptive, 60 truthful.</a:t>
            </a:r>
          </a:p>
          <a:p>
            <a:r>
              <a:rPr lang="en-US" dirty="0" smtClean="0"/>
              <a:t>Defendant or witness can be clearly identified.</a:t>
            </a:r>
          </a:p>
          <a:p>
            <a:r>
              <a:rPr lang="en-US" dirty="0" smtClean="0"/>
              <a:t>Three outcomes to label the videos as deceptive or truthful.</a:t>
            </a:r>
          </a:p>
          <a:p>
            <a:pPr lvl="1"/>
            <a:r>
              <a:rPr lang="en-US" dirty="0" smtClean="0"/>
              <a:t>Guilty, Non-guilty, Exonerated (reversal of the sentence).</a:t>
            </a:r>
          </a:p>
          <a:p>
            <a:r>
              <a:rPr lang="en-US" dirty="0" smtClean="0"/>
              <a:t>Testimony were verified by police officers.</a:t>
            </a:r>
          </a:p>
          <a:p>
            <a:r>
              <a:rPr lang="en-US" dirty="0" smtClean="0"/>
              <a:t>Work on cutting and removing videos.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0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Pre-processing of data:</a:t>
            </a:r>
          </a:p>
          <a:p>
            <a:pPr lvl="1"/>
            <a:r>
              <a:rPr lang="en-US" dirty="0"/>
              <a:t>Removal of all 0s rows</a:t>
            </a:r>
          </a:p>
          <a:p>
            <a:pPr lvl="1"/>
            <a:r>
              <a:rPr lang="en-US" dirty="0"/>
              <a:t>Presence Boolean 0 or 1</a:t>
            </a:r>
          </a:p>
          <a:p>
            <a:pPr lvl="1"/>
            <a:r>
              <a:rPr lang="en-US" dirty="0"/>
              <a:t>Intensity from 0 to 5</a:t>
            </a:r>
          </a:p>
          <a:p>
            <a:pPr lvl="1"/>
            <a:r>
              <a:rPr lang="en-US" dirty="0"/>
              <a:t>Three sets of data for analysis</a:t>
            </a:r>
          </a:p>
          <a:p>
            <a:pPr lvl="2"/>
            <a:r>
              <a:rPr lang="en-US" dirty="0"/>
              <a:t>Only presence</a:t>
            </a:r>
          </a:p>
          <a:p>
            <a:pPr lvl="2"/>
            <a:r>
              <a:rPr lang="en-US" dirty="0"/>
              <a:t>Only intensity</a:t>
            </a:r>
          </a:p>
          <a:p>
            <a:pPr lvl="2"/>
            <a:r>
              <a:rPr lang="en-US" dirty="0" smtClean="0"/>
              <a:t>Presence &amp; Intensity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6" y="4035035"/>
            <a:ext cx="5901668" cy="1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# of frames</a:t>
            </a:r>
          </a:p>
          <a:p>
            <a:r>
              <a:rPr lang="en-US" dirty="0" smtClean="0"/>
              <a:t># frame train / test</a:t>
            </a:r>
          </a:p>
          <a:p>
            <a:r>
              <a:rPr lang="en-US" dirty="0" smtClean="0"/>
              <a:t># of videos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7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76672"/>
            <a:ext cx="7559675" cy="50482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559675" cy="4535735"/>
          </a:xfrm>
        </p:spPr>
        <p:txBody>
          <a:bodyPr/>
          <a:lstStyle/>
          <a:p>
            <a:r>
              <a:rPr lang="en-US" dirty="0" smtClean="0"/>
              <a:t>Aim of the thesis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2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in the train </a:t>
            </a:r>
            <a:r>
              <a:rPr lang="en-US" dirty="0" smtClean="0"/>
              <a:t>set.</a:t>
            </a:r>
            <a:endParaRPr lang="en-US" dirty="0"/>
          </a:p>
          <a:p>
            <a:r>
              <a:rPr lang="en-US" dirty="0"/>
              <a:t>Significant differences for truthful and deceptive in:</a:t>
            </a:r>
          </a:p>
          <a:p>
            <a:pPr lvl="1"/>
            <a:r>
              <a:rPr lang="en-US" dirty="0"/>
              <a:t>AU04</a:t>
            </a:r>
          </a:p>
          <a:p>
            <a:pPr lvl="1"/>
            <a:r>
              <a:rPr lang="en-US" dirty="0"/>
              <a:t>AU05</a:t>
            </a:r>
          </a:p>
          <a:p>
            <a:pPr lvl="1"/>
            <a:r>
              <a:rPr lang="en-US" dirty="0"/>
              <a:t>AU07</a:t>
            </a:r>
          </a:p>
          <a:p>
            <a:pPr lvl="1"/>
            <a:r>
              <a:rPr lang="en-US" dirty="0"/>
              <a:t>AU12</a:t>
            </a:r>
          </a:p>
          <a:p>
            <a:pPr lvl="1"/>
            <a:r>
              <a:rPr lang="en-US" dirty="0"/>
              <a:t>AU14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4904"/>
            <a:ext cx="5170517" cy="31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Variable Importance using Random Forests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0" y="1988840"/>
            <a:ext cx="6724438" cy="34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Classification with Radial Basis SVM</a:t>
            </a:r>
          </a:p>
          <a:p>
            <a:r>
              <a:rPr lang="en-US" dirty="0"/>
              <a:t>72% accuracy on the test 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86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13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D74E9F-63EF-4753-ADED-2EAD5D1B7989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8195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819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1C010E3F-8105-4E76-BFAE-3604E43C9B4A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8197" name="Titolo 1">
            <a:extLst>
              <a:ext uri="{FF2B5EF4-FFF2-40B4-BE49-F238E27FC236}">
                <a16:creationId xmlns:a16="http://schemas.microsoft.com/office/drawing/2014/main" id="{63805060-A15F-4595-9401-B0E10251BC7A}"/>
              </a:ext>
            </a:extLst>
          </p:cNvPr>
          <p:cNvSpPr txBox="1">
            <a:spLocks/>
          </p:cNvSpPr>
          <p:nvPr/>
        </p:nvSpPr>
        <p:spPr bwMode="auto">
          <a:xfrm>
            <a:off x="450850" y="917575"/>
            <a:ext cx="755967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altLang="it-IT" sz="2000" dirty="0"/>
              <a:t>Classi di comportamento ed interazione</a:t>
            </a:r>
          </a:p>
          <a:p>
            <a:pPr marL="342900" indent="-342900" eaLnBrk="1" hangingPunct="1">
              <a:defRPr/>
            </a:pPr>
            <a:r>
              <a:rPr lang="it-IT" altLang="it-IT" sz="2000" dirty="0"/>
              <a:t>Quando nella scena è presente un solo agente, classificarne il comportamento come «calmo», «anomalo» o «agitato»</a:t>
            </a:r>
          </a:p>
          <a:p>
            <a:pPr marL="342900" indent="-342900" eaLnBrk="1" hangingPunct="1">
              <a:defRPr/>
            </a:pPr>
            <a:r>
              <a:rPr lang="it-IT" altLang="it-IT" sz="2000" dirty="0"/>
              <a:t>Se sono presenti due agenti, classificare l’interazione tra di essi come «assente», «amichevole» o «ostile»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it-IT" altLang="it-IT" sz="2000" dirty="0"/>
          </a:p>
        </p:txBody>
      </p:sp>
      <p:sp>
        <p:nvSpPr>
          <p:cNvPr id="8198" name="Segnaposto contenuto 2"/>
          <p:cNvSpPr txBox="1">
            <a:spLocks/>
          </p:cNvSpPr>
          <p:nvPr/>
        </p:nvSpPr>
        <p:spPr bwMode="auto">
          <a:xfrm>
            <a:off x="684213" y="1649413"/>
            <a:ext cx="757713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2000"/>
          </a:p>
        </p:txBody>
      </p:sp>
      <p:pic>
        <p:nvPicPr>
          <p:cNvPr id="819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20074" r="26375" b="9050"/>
          <a:stretch>
            <a:fillRect/>
          </a:stretch>
        </p:blipFill>
        <p:spPr bwMode="auto">
          <a:xfrm>
            <a:off x="5292725" y="2787650"/>
            <a:ext cx="3362325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1" t="11580" r="34644" b="7475"/>
          <a:stretch>
            <a:fillRect/>
          </a:stretch>
        </p:blipFill>
        <p:spPr bwMode="auto">
          <a:xfrm>
            <a:off x="3109913" y="2787650"/>
            <a:ext cx="18430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7" t="17052" r="35826" b="18095"/>
          <a:stretch>
            <a:fillRect/>
          </a:stretch>
        </p:blipFill>
        <p:spPr bwMode="auto">
          <a:xfrm>
            <a:off x="971550" y="2801938"/>
            <a:ext cx="16954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273050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Scopo e ambito del lavoro [..continuazione]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 noChangeArrowheads="1"/>
          </p:cNvSpPr>
          <p:nvPr>
            <p:ph type="title"/>
          </p:nvPr>
        </p:nvSpPr>
        <p:spPr>
          <a:xfrm>
            <a:off x="255588" y="260350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Idea risolutiva ed architettura</a:t>
            </a:r>
          </a:p>
        </p:txBody>
      </p:sp>
      <p:sp>
        <p:nvSpPr>
          <p:cNvPr id="9219" name="Segnaposto contenuto 2">
            <a:extLst>
              <a:ext uri="{FF2B5EF4-FFF2-40B4-BE49-F238E27FC236}">
                <a16:creationId xmlns:a16="http://schemas.microsoft.com/office/drawing/2014/main" id="{365D6A88-6537-4AC8-B0CC-D9A13CF9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38" y="1341438"/>
            <a:ext cx="7345362" cy="3484562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2200" dirty="0"/>
              <a:t>Comportamento come sequenza di unità fondamentali</a:t>
            </a:r>
          </a:p>
          <a:p>
            <a:pPr eaLnBrk="1" hangingPunct="1">
              <a:defRPr/>
            </a:pPr>
            <a:r>
              <a:rPr lang="it-IT" altLang="it-IT" sz="2200" dirty="0"/>
              <a:t>Comportamenti differenti presentano differenti unità fondamentali e/o con frequenza diversa</a:t>
            </a:r>
          </a:p>
          <a:p>
            <a:pPr eaLnBrk="1" hangingPunct="1">
              <a:defRPr/>
            </a:pPr>
            <a:endParaRPr lang="it-IT" altLang="it-IT" sz="2200" dirty="0"/>
          </a:p>
          <a:p>
            <a:pPr marL="0" indent="0">
              <a:buFontTx/>
              <a:buNone/>
              <a:defRPr/>
            </a:pPr>
            <a:r>
              <a:rPr lang="it-IT" sz="2200" dirty="0"/>
              <a:t>Il sistema deve essere in grado di: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200" dirty="0"/>
              <a:t>Individuare autonomamente le unità fondamentali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200" dirty="0"/>
              <a:t>Effettuare la classificazione il più velocemente possibile</a:t>
            </a:r>
          </a:p>
          <a:p>
            <a:pPr eaLnBrk="1" hangingPunct="1">
              <a:defRPr/>
            </a:pPr>
            <a:endParaRPr lang="it-IT" altLang="it-IT" sz="2200" dirty="0"/>
          </a:p>
        </p:txBody>
      </p:sp>
      <p:sp>
        <p:nvSpPr>
          <p:cNvPr id="9220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E1B9C2-BA25-4FE6-B1B8-6382842E69B9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9221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922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5538567D-DE4D-4FCE-BA43-10F71D40BCD7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760A1EC-8422-410D-A7F2-6253E8CFB9DC}"/>
              </a:ext>
            </a:extLst>
          </p:cNvPr>
          <p:cNvSpPr/>
          <p:nvPr/>
        </p:nvSpPr>
        <p:spPr bwMode="auto">
          <a:xfrm>
            <a:off x="3132138" y="5276850"/>
            <a:ext cx="2509837" cy="723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5406F8B-D0D1-4E85-940B-262D1F256ABD}"/>
              </a:ext>
            </a:extLst>
          </p:cNvPr>
          <p:cNvSpPr/>
          <p:nvPr/>
        </p:nvSpPr>
        <p:spPr bwMode="auto">
          <a:xfrm>
            <a:off x="4030663" y="4276725"/>
            <a:ext cx="2509837" cy="1096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D6F4570-F205-42CF-9798-AA4426F3461E}"/>
              </a:ext>
            </a:extLst>
          </p:cNvPr>
          <p:cNvSpPr/>
          <p:nvPr/>
        </p:nvSpPr>
        <p:spPr bwMode="auto">
          <a:xfrm>
            <a:off x="538163" y="4202113"/>
            <a:ext cx="3386137" cy="882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387C801-FFCE-49BB-A902-742CD8DAE0DF}"/>
              </a:ext>
            </a:extLst>
          </p:cNvPr>
          <p:cNvSpPr/>
          <p:nvPr/>
        </p:nvSpPr>
        <p:spPr bwMode="auto">
          <a:xfrm>
            <a:off x="539750" y="2562225"/>
            <a:ext cx="4968875" cy="16589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246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257175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Idea risolutiva ed architettura […continuazione]</a:t>
            </a:r>
          </a:p>
        </p:txBody>
      </p:sp>
      <p:sp>
        <p:nvSpPr>
          <p:cNvPr id="10247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83792C-0752-43BF-A826-FF1AD272DFA7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024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024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B40B17F6-7BE7-40C6-84E9-3AACEE5718DA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1379B48-4846-4540-86BF-4318D6047467}"/>
              </a:ext>
            </a:extLst>
          </p:cNvPr>
          <p:cNvSpPr/>
          <p:nvPr/>
        </p:nvSpPr>
        <p:spPr bwMode="auto">
          <a:xfrm>
            <a:off x="539750" y="692150"/>
            <a:ext cx="4537075" cy="1800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83B9400-EC9F-46F6-9DCE-596B7A97A598}"/>
              </a:ext>
            </a:extLst>
          </p:cNvPr>
          <p:cNvSpPr/>
          <p:nvPr/>
        </p:nvSpPr>
        <p:spPr bwMode="auto">
          <a:xfrm>
            <a:off x="5641975" y="1773238"/>
            <a:ext cx="2890838" cy="4227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it-IT"/>
          </a:p>
        </p:txBody>
      </p:sp>
      <p:pic>
        <p:nvPicPr>
          <p:cNvPr id="1025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738188"/>
            <a:ext cx="77851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1F807C-9E18-41F2-ADE6-1C7DDE59F09B}"/>
              </a:ext>
            </a:extLst>
          </p:cNvPr>
          <p:cNvSpPr txBox="1"/>
          <p:nvPr/>
        </p:nvSpPr>
        <p:spPr>
          <a:xfrm>
            <a:off x="538163" y="744538"/>
            <a:ext cx="133508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1400" dirty="0">
                <a:solidFill>
                  <a:schemeClr val="tx1">
                    <a:lumMod val="50000"/>
                  </a:schemeClr>
                </a:solidFill>
              </a:rPr>
              <a:t>Estrazione delle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257175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Caratteristiche descrittive (</a:t>
            </a:r>
            <a:r>
              <a:rPr lang="it-IT" altLang="it-IT" i="1" smtClean="0"/>
              <a:t>features)</a:t>
            </a:r>
            <a:endParaRPr lang="it-IT" altLang="it-IT" smtClean="0"/>
          </a:p>
        </p:txBody>
      </p:sp>
      <p:sp>
        <p:nvSpPr>
          <p:cNvPr id="11267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48D6A0-2893-41C6-8A9D-68471DE8CFE9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126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126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5D7C181C-1B0C-442F-B04C-BC15064CD958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1270" name="CasellaDiTesto 3"/>
          <p:cNvSpPr txBox="1">
            <a:spLocks noChangeArrowheads="1"/>
          </p:cNvSpPr>
          <p:nvPr/>
        </p:nvSpPr>
        <p:spPr bwMode="auto">
          <a:xfrm>
            <a:off x="825500" y="1103313"/>
            <a:ext cx="7561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/>
              <a:t> </a:t>
            </a:r>
          </a:p>
        </p:txBody>
      </p:sp>
      <p:pic>
        <p:nvPicPr>
          <p:cNvPr id="1127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347788"/>
            <a:ext cx="2401888" cy="395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CasellaDiTesto 5">
            <a:extLst>
              <a:ext uri="{FF2B5EF4-FFF2-40B4-BE49-F238E27FC236}">
                <a16:creationId xmlns:a16="http://schemas.microsoft.com/office/drawing/2014/main" id="{DAD999E0-811A-4B6E-8DD7-6ECFC381B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23925"/>
            <a:ext cx="663733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FontTx/>
              <a:buNone/>
              <a:defRPr/>
            </a:pPr>
            <a:r>
              <a:rPr lang="it-IT" altLang="it-IT" sz="2200" b="1" dirty="0"/>
              <a:t>Modello del corpo umano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it-IT" altLang="it-IT" sz="2200" dirty="0"/>
              <a:t>20 giunture (</a:t>
            </a:r>
            <a:r>
              <a:rPr lang="it-IT" altLang="it-IT" sz="2200" i="1" dirty="0" err="1"/>
              <a:t>joints</a:t>
            </a:r>
            <a:r>
              <a:rPr lang="it-IT" altLang="it-IT" sz="2200" dirty="0"/>
              <a:t>) nello spazio tridimensionale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it-IT" altLang="it-IT" sz="2200" dirty="0"/>
              <a:t>Tracking ID</a:t>
            </a:r>
          </a:p>
          <a:p>
            <a:pPr>
              <a:spcBef>
                <a:spcPct val="0"/>
              </a:spcBef>
              <a:buClrTx/>
              <a:defRPr/>
            </a:pPr>
            <a:endParaRPr lang="it-IT" altLang="it-IT" sz="2200" dirty="0"/>
          </a:p>
          <a:p>
            <a:pPr>
              <a:spcBef>
                <a:spcPct val="0"/>
              </a:spcBef>
              <a:buClrTx/>
              <a:defRPr/>
            </a:pPr>
            <a:endParaRPr lang="it-IT" altLang="it-IT" sz="2200" dirty="0"/>
          </a:p>
        </p:txBody>
      </p:sp>
      <p:pic>
        <p:nvPicPr>
          <p:cNvPr id="1127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708275"/>
            <a:ext cx="4894263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CasellaDiTesto 2"/>
          <p:cNvSpPr txBox="1">
            <a:spLocks noChangeArrowheads="1"/>
          </p:cNvSpPr>
          <p:nvPr/>
        </p:nvSpPr>
        <p:spPr bwMode="auto">
          <a:xfrm>
            <a:off x="825500" y="5214938"/>
            <a:ext cx="3124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Figura 1 – Sequenza di skeleton</a:t>
            </a:r>
          </a:p>
        </p:txBody>
      </p:sp>
      <p:sp>
        <p:nvSpPr>
          <p:cNvPr id="11275" name="CasellaDiTesto 11"/>
          <p:cNvSpPr txBox="1">
            <a:spLocks noChangeArrowheads="1"/>
          </p:cNvSpPr>
          <p:nvPr/>
        </p:nvSpPr>
        <p:spPr bwMode="auto">
          <a:xfrm>
            <a:off x="6262688" y="5302250"/>
            <a:ext cx="196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Figura 2 – Skeleton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2073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Caratteristiche descrittive (</a:t>
            </a:r>
            <a:r>
              <a:rPr lang="it-IT" altLang="it-IT" i="1" smtClean="0"/>
              <a:t>features</a:t>
            </a:r>
            <a:r>
              <a:rPr lang="it-IT" altLang="it-IT" smtClean="0"/>
              <a:t>)</a:t>
            </a:r>
            <a:r>
              <a:rPr lang="it-IT" altLang="it-IT" i="1" smtClean="0"/>
              <a:t> </a:t>
            </a:r>
            <a:r>
              <a:rPr lang="it-IT" altLang="it-IT" smtClean="0"/>
              <a:t>[..continuazione]</a:t>
            </a:r>
          </a:p>
        </p:txBody>
      </p:sp>
      <p:sp>
        <p:nvSpPr>
          <p:cNvPr id="12291" name="Segnaposto contenuto 2">
            <a:extLst>
              <a:ext uri="{FF2B5EF4-FFF2-40B4-BE49-F238E27FC236}">
                <a16:creationId xmlns:a16="http://schemas.microsoft.com/office/drawing/2014/main" id="{77912789-D422-47D2-96E8-4BA2F65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314450"/>
            <a:ext cx="6157913" cy="30146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it-IT" altLang="it-IT" sz="2200" b="1" dirty="0"/>
              <a:t>Feature descrittive del comportamento</a:t>
            </a:r>
          </a:p>
          <a:p>
            <a:pPr eaLnBrk="1" hangingPunct="1">
              <a:defRPr/>
            </a:pPr>
            <a:r>
              <a:rPr lang="it-IT" altLang="it-IT" sz="2200" dirty="0"/>
              <a:t>Intensità spostamento articolazioni</a:t>
            </a:r>
          </a:p>
          <a:p>
            <a:pPr eaLnBrk="1" hangingPunct="1">
              <a:defRPr/>
            </a:pPr>
            <a:r>
              <a:rPr lang="it-IT" altLang="it-IT" sz="2200" dirty="0"/>
              <a:t>Velocità articolazioni</a:t>
            </a:r>
          </a:p>
          <a:p>
            <a:pPr eaLnBrk="1" hangingPunct="1">
              <a:defRPr/>
            </a:pPr>
            <a:r>
              <a:rPr lang="it-IT" altLang="it-IT" sz="2200" dirty="0"/>
              <a:t>Accelerazione articolazioni</a:t>
            </a:r>
          </a:p>
          <a:p>
            <a:pPr eaLnBrk="1" hangingPunct="1">
              <a:defRPr/>
            </a:pPr>
            <a:r>
              <a:rPr lang="it-IT" altLang="it-IT" sz="2200" dirty="0"/>
              <a:t>Angoli notevoli</a:t>
            </a:r>
          </a:p>
          <a:p>
            <a:pPr eaLnBrk="1" hangingPunct="1">
              <a:defRPr/>
            </a:pPr>
            <a:r>
              <a:rPr lang="it-IT" altLang="it-IT" sz="2200" i="1" dirty="0"/>
              <a:t>Self </a:t>
            </a:r>
            <a:r>
              <a:rPr lang="it-IT" altLang="it-IT" sz="2200" i="1" dirty="0" err="1"/>
              <a:t>touching</a:t>
            </a:r>
            <a:r>
              <a:rPr lang="it-IT" altLang="it-IT" sz="2200" i="1" dirty="0"/>
              <a:t>: </a:t>
            </a:r>
            <a:r>
              <a:rPr lang="it-IT" altLang="it-IT" sz="2200" dirty="0"/>
              <a:t>viene calcolata la distanza tra mani e spalle, testa, gomiti, petto, e la rapidità con cui questa varia</a:t>
            </a:r>
            <a:endParaRPr lang="it-IT" altLang="it-IT" sz="1800" i="1" dirty="0"/>
          </a:p>
          <a:p>
            <a:pPr eaLnBrk="1" hangingPunct="1">
              <a:defRPr/>
            </a:pPr>
            <a:endParaRPr lang="it-IT" altLang="it-IT" sz="2200" dirty="0"/>
          </a:p>
        </p:txBody>
      </p:sp>
      <p:sp>
        <p:nvSpPr>
          <p:cNvPr id="12292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DDDF80-FFA2-4AC8-8995-E0765126E27A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2293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229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EDC66FD3-AC81-46E8-B954-726A8081040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2295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1225550"/>
            <a:ext cx="22193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CasellaDiTesto 1"/>
          <p:cNvSpPr txBox="1">
            <a:spLocks noChangeArrowheads="1"/>
          </p:cNvSpPr>
          <p:nvPr/>
        </p:nvSpPr>
        <p:spPr bwMode="auto">
          <a:xfrm>
            <a:off x="6572250" y="5187950"/>
            <a:ext cx="2106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Alcuni angoli notevoli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/>
          <p:cNvSpPr>
            <a:spLocks noGrp="1" noChangeArrowheads="1"/>
          </p:cNvSpPr>
          <p:nvPr>
            <p:ph type="title"/>
          </p:nvPr>
        </p:nvSpPr>
        <p:spPr>
          <a:xfrm>
            <a:off x="179388" y="228600"/>
            <a:ext cx="8278812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Caratteristiche descrittive (</a:t>
            </a:r>
            <a:r>
              <a:rPr lang="it-IT" altLang="it-IT" i="1" smtClean="0"/>
              <a:t>features</a:t>
            </a:r>
            <a:r>
              <a:rPr lang="it-IT" altLang="it-IT" smtClean="0"/>
              <a:t>) […continuazione]</a:t>
            </a:r>
          </a:p>
        </p:txBody>
      </p:sp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08E1EDF5-59A4-42F6-A817-75CF80E6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855663"/>
            <a:ext cx="6553200" cy="301466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it-IT" altLang="it-IT" sz="2200" b="1" dirty="0"/>
              <a:t>Features descriventi l’interazione</a:t>
            </a:r>
          </a:p>
          <a:p>
            <a:pPr eaLnBrk="1" hangingPunct="1">
              <a:defRPr/>
            </a:pPr>
            <a:r>
              <a:rPr lang="it-IT" altLang="it-IT" sz="2200" dirty="0"/>
              <a:t>Deviazione standard della distanza tra i rispettivi joint dei due </a:t>
            </a:r>
            <a:r>
              <a:rPr lang="it-IT" altLang="it-IT" sz="2200" dirty="0" err="1"/>
              <a:t>skeleton</a:t>
            </a:r>
            <a:endParaRPr lang="it-IT" altLang="it-IT" sz="2200" dirty="0"/>
          </a:p>
          <a:p>
            <a:pPr eaLnBrk="1" hangingPunct="1">
              <a:defRPr/>
            </a:pPr>
            <a:r>
              <a:rPr lang="it-IT" altLang="it-IT" sz="2200" dirty="0"/>
              <a:t>Angoli di orientamento degli agenti</a:t>
            </a:r>
          </a:p>
          <a:p>
            <a:pPr eaLnBrk="1" hangingPunct="1">
              <a:defRPr/>
            </a:pPr>
            <a:r>
              <a:rPr lang="it-IT" altLang="it-IT" sz="2200" dirty="0" err="1"/>
              <a:t>Matching</a:t>
            </a:r>
            <a:endParaRPr lang="it-IT" altLang="it-IT" sz="2200" dirty="0"/>
          </a:p>
        </p:txBody>
      </p:sp>
      <p:sp>
        <p:nvSpPr>
          <p:cNvPr id="13316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2557B1-DE30-42BE-BBAA-192750E3D5CB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3317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331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F7A44E35-58A8-454F-A69E-F7EBC9FA8C53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3319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2781300"/>
            <a:ext cx="58483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understand if it’s possible to classify videos containing truthful or deceptive statements.</a:t>
            </a:r>
          </a:p>
          <a:p>
            <a:pPr lvl="1"/>
            <a:r>
              <a:rPr lang="en-US" dirty="0" smtClean="0"/>
              <a:t>In particular by performing the analysis of facial muscle movements.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852936"/>
            <a:ext cx="5788953" cy="25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D8FD2F-8130-4225-8459-78CF09CC9DB1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4339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4340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530171FD-F550-41FF-9D8F-DE452D61E8BE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4341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844675"/>
            <a:ext cx="2952750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133600"/>
            <a:ext cx="3736975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itolo 1"/>
          <p:cNvSpPr txBox="1">
            <a:spLocks/>
          </p:cNvSpPr>
          <p:nvPr/>
        </p:nvSpPr>
        <p:spPr bwMode="auto">
          <a:xfrm>
            <a:off x="179388" y="228600"/>
            <a:ext cx="82788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b="1">
                <a:solidFill>
                  <a:srgbClr val="822433"/>
                </a:solidFill>
              </a:rPr>
              <a:t>Caratteristiche descrittive (</a:t>
            </a:r>
            <a:r>
              <a:rPr lang="it-IT" altLang="it-IT" b="1" i="1">
                <a:solidFill>
                  <a:srgbClr val="822433"/>
                </a:solidFill>
              </a:rPr>
              <a:t>features</a:t>
            </a:r>
            <a:r>
              <a:rPr lang="it-IT" altLang="it-IT" b="1">
                <a:solidFill>
                  <a:srgbClr val="822433"/>
                </a:solidFill>
              </a:rPr>
              <a:t>) […continuazione]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87F2C2-C535-496E-B7F7-209ABF1DB83E}"/>
              </a:ext>
            </a:extLst>
          </p:cNvPr>
          <p:cNvSpPr txBox="1"/>
          <p:nvPr/>
        </p:nvSpPr>
        <p:spPr>
          <a:xfrm>
            <a:off x="306388" y="842963"/>
            <a:ext cx="4721225" cy="1784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altLang="it-IT" sz="2200" b="1" dirty="0">
                <a:solidFill>
                  <a:srgbClr val="000000"/>
                </a:solidFill>
              </a:rPr>
              <a:t>Features descriventi l’interazione</a:t>
            </a:r>
          </a:p>
          <a:p>
            <a:pPr eaLnBrk="1" hangingPunct="1">
              <a:defRPr/>
            </a:pPr>
            <a:endParaRPr lang="it-IT" altLang="it-IT" sz="2200" b="1" dirty="0">
              <a:solidFill>
                <a:srgbClr val="00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200" dirty="0">
                <a:solidFill>
                  <a:srgbClr val="000000"/>
                </a:solidFill>
              </a:rPr>
              <a:t>Velocità ed accelerazione relative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200" dirty="0">
                <a:solidFill>
                  <a:srgbClr val="000000"/>
                </a:solidFill>
              </a:rPr>
              <a:t>Congruenza posturale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2200" dirty="0">
              <a:solidFill>
                <a:srgbClr val="000000"/>
              </a:solidFill>
            </a:endParaRPr>
          </a:p>
        </p:txBody>
      </p:sp>
      <p:sp>
        <p:nvSpPr>
          <p:cNvPr id="14345" name="CasellaDiTesto 3"/>
          <p:cNvSpPr txBox="1">
            <a:spLocks noChangeArrowheads="1"/>
          </p:cNvSpPr>
          <p:nvPr/>
        </p:nvSpPr>
        <p:spPr bwMode="auto">
          <a:xfrm>
            <a:off x="1552575" y="5589588"/>
            <a:ext cx="2174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500"/>
              <a:t>Fig 1 – Velocità relative</a:t>
            </a:r>
          </a:p>
        </p:txBody>
      </p:sp>
      <p:sp>
        <p:nvSpPr>
          <p:cNvPr id="14346" name="CasellaDiTesto 12"/>
          <p:cNvSpPr txBox="1">
            <a:spLocks noChangeArrowheads="1"/>
          </p:cNvSpPr>
          <p:nvPr/>
        </p:nvSpPr>
        <p:spPr bwMode="auto">
          <a:xfrm>
            <a:off x="6011863" y="5497513"/>
            <a:ext cx="2006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500"/>
              <a:t>Fig 2 – Bounding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FC66E4-0A29-48B3-822D-657ABD5C2793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5363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536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D8BD2684-AE48-40DE-9B11-A10EC0EF8A40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5365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73238"/>
            <a:ext cx="83280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itolo 1"/>
          <p:cNvSpPr txBox="1">
            <a:spLocks/>
          </p:cNvSpPr>
          <p:nvPr/>
        </p:nvSpPr>
        <p:spPr bwMode="auto">
          <a:xfrm>
            <a:off x="179388" y="228600"/>
            <a:ext cx="82788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b="1">
                <a:solidFill>
                  <a:srgbClr val="822433"/>
                </a:solidFill>
              </a:rPr>
              <a:t>Caratteristiche descrittive (</a:t>
            </a:r>
            <a:r>
              <a:rPr lang="it-IT" altLang="it-IT" b="1" i="1">
                <a:solidFill>
                  <a:srgbClr val="822433"/>
                </a:solidFill>
              </a:rPr>
              <a:t>features</a:t>
            </a:r>
            <a:r>
              <a:rPr lang="it-IT" altLang="it-IT" b="1">
                <a:solidFill>
                  <a:srgbClr val="822433"/>
                </a:solidFill>
              </a:rPr>
              <a:t>) […continuazione]</a:t>
            </a:r>
          </a:p>
        </p:txBody>
      </p:sp>
      <p:sp>
        <p:nvSpPr>
          <p:cNvPr id="15367" name="CasellaDiTesto 2"/>
          <p:cNvSpPr txBox="1">
            <a:spLocks noChangeArrowheads="1"/>
          </p:cNvSpPr>
          <p:nvPr/>
        </p:nvSpPr>
        <p:spPr bwMode="auto">
          <a:xfrm>
            <a:off x="323850" y="815975"/>
            <a:ext cx="7920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000"/>
              <a:t>Le feature sono estratte dalla sequenza di frame utilizzando una finestra scorrevole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246063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Unità fondamentali di comportamento</a:t>
            </a:r>
          </a:p>
        </p:txBody>
      </p:sp>
      <p:sp>
        <p:nvSpPr>
          <p:cNvPr id="16387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B636D8-6547-4A14-B9B4-852B49D734CA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638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638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47F809FF-9706-4251-B577-B96439B3878C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6390" name="CasellaDiTesto 2"/>
          <p:cNvSpPr txBox="1">
            <a:spLocks noChangeArrowheads="1"/>
          </p:cNvSpPr>
          <p:nvPr/>
        </p:nvSpPr>
        <p:spPr bwMode="auto">
          <a:xfrm>
            <a:off x="369888" y="950913"/>
            <a:ext cx="866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000"/>
              <a:t>Quantizzazione delle possibili unità fondamentali in input tramite clustering</a:t>
            </a:r>
          </a:p>
        </p:txBody>
      </p:sp>
      <p:pic>
        <p:nvPicPr>
          <p:cNvPr id="16391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350963"/>
            <a:ext cx="64770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241300"/>
            <a:ext cx="8555038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Unità fondamentali di comportamento […continuazione]</a:t>
            </a:r>
          </a:p>
        </p:txBody>
      </p:sp>
      <p:sp>
        <p:nvSpPr>
          <p:cNvPr id="17411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64F6DA-A40F-42E4-90BF-0D36EEB11432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741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741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2B0740B1-D020-473F-A5E2-EFE288590721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741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862013"/>
            <a:ext cx="832961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CasellaDiTesto 3"/>
          <p:cNvSpPr txBox="1">
            <a:spLocks noChangeArrowheads="1"/>
          </p:cNvSpPr>
          <p:nvPr/>
        </p:nvSpPr>
        <p:spPr bwMode="auto">
          <a:xfrm>
            <a:off x="1079500" y="4605338"/>
            <a:ext cx="6022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/>
              <a:t>a         b         b         c         c         a         b 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3391C26-4E13-4179-9F73-69F4A9A10366}"/>
              </a:ext>
            </a:extLst>
          </p:cNvPr>
          <p:cNvCxnSpPr/>
          <p:nvPr/>
        </p:nvCxnSpPr>
        <p:spPr bwMode="auto">
          <a:xfrm>
            <a:off x="7210425" y="4318000"/>
            <a:ext cx="914400" cy="9144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7417" name="CasellaDiTesto 9"/>
          <p:cNvSpPr txBox="1">
            <a:spLocks noChangeArrowheads="1"/>
          </p:cNvSpPr>
          <p:nvPr/>
        </p:nvSpPr>
        <p:spPr bwMode="auto">
          <a:xfrm>
            <a:off x="7124700" y="3895725"/>
            <a:ext cx="1681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Vettori di feature</a:t>
            </a:r>
          </a:p>
        </p:txBody>
      </p:sp>
      <p:sp>
        <p:nvSpPr>
          <p:cNvPr id="17418" name="CasellaDiTesto 14"/>
          <p:cNvSpPr txBox="1">
            <a:spLocks noChangeArrowheads="1"/>
          </p:cNvSpPr>
          <p:nvPr/>
        </p:nvSpPr>
        <p:spPr bwMode="auto">
          <a:xfrm>
            <a:off x="7018338" y="4667250"/>
            <a:ext cx="1893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Unità fondamentali</a:t>
            </a:r>
          </a:p>
        </p:txBody>
      </p:sp>
      <p:pic>
        <p:nvPicPr>
          <p:cNvPr id="17419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300538"/>
            <a:ext cx="585946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1"/>
          <p:cNvSpPr>
            <a:spLocks noGrp="1" noChangeArrowheads="1"/>
          </p:cNvSpPr>
          <p:nvPr>
            <p:ph type="title"/>
          </p:nvPr>
        </p:nvSpPr>
        <p:spPr>
          <a:xfrm>
            <a:off x="179388" y="174625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Apprendimento</a:t>
            </a:r>
          </a:p>
        </p:txBody>
      </p:sp>
      <p:sp>
        <p:nvSpPr>
          <p:cNvPr id="18435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D66D4B-0EC1-40B9-AB1C-FBFA11B55559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8436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843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B7EA73B4-FACB-44C7-973B-AA68097E172F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8438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04913"/>
            <a:ext cx="3243263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1136650"/>
            <a:ext cx="329565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3409950"/>
            <a:ext cx="33147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FFB7BCFA-FFF8-4424-9669-E806B6E2C5A0}"/>
              </a:ext>
            </a:extLst>
          </p:cNvPr>
          <p:cNvSpPr/>
          <p:nvPr/>
        </p:nvSpPr>
        <p:spPr bwMode="auto">
          <a:xfrm>
            <a:off x="1260475" y="4135438"/>
            <a:ext cx="1060450" cy="914400"/>
          </a:xfrm>
          <a:prstGeom prst="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8442" name="CasellaDiTesto 5"/>
          <p:cNvSpPr txBox="1">
            <a:spLocks noChangeArrowheads="1"/>
          </p:cNvSpPr>
          <p:nvPr/>
        </p:nvSpPr>
        <p:spPr bwMode="auto">
          <a:xfrm>
            <a:off x="1371600" y="3516313"/>
            <a:ext cx="1506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Fig. 1: calmo</a:t>
            </a:r>
          </a:p>
        </p:txBody>
      </p:sp>
      <p:sp>
        <p:nvSpPr>
          <p:cNvPr id="18443" name="CasellaDiTesto 11"/>
          <p:cNvSpPr txBox="1">
            <a:spLocks noChangeArrowheads="1"/>
          </p:cNvSpPr>
          <p:nvPr/>
        </p:nvSpPr>
        <p:spPr bwMode="auto">
          <a:xfrm>
            <a:off x="6478588" y="3489325"/>
            <a:ext cx="177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Fig. 2: anomalo</a:t>
            </a:r>
          </a:p>
        </p:txBody>
      </p:sp>
      <p:sp>
        <p:nvSpPr>
          <p:cNvPr id="18444" name="CasellaDiTesto 12"/>
          <p:cNvSpPr txBox="1">
            <a:spLocks noChangeArrowheads="1"/>
          </p:cNvSpPr>
          <p:nvPr/>
        </p:nvSpPr>
        <p:spPr bwMode="auto">
          <a:xfrm>
            <a:off x="3783013" y="5776913"/>
            <a:ext cx="158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Fig. 3: agitato</a:t>
            </a:r>
          </a:p>
        </p:txBody>
      </p:sp>
      <p:sp>
        <p:nvSpPr>
          <p:cNvPr id="18445" name="CasellaDiTesto 6"/>
          <p:cNvSpPr txBox="1">
            <a:spLocks noChangeArrowheads="1"/>
          </p:cNvSpPr>
          <p:nvPr/>
        </p:nvSpPr>
        <p:spPr bwMode="auto">
          <a:xfrm>
            <a:off x="468313" y="600075"/>
            <a:ext cx="8640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000"/>
              <a:t>Il modello di ogni classe di comportamento è una distribuzione di probabilità sull’insieme delle unità fondamentali.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187325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Classificazione</a:t>
            </a:r>
          </a:p>
        </p:txBody>
      </p:sp>
      <p:sp>
        <p:nvSpPr>
          <p:cNvPr id="19459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134701-550D-4366-93CE-4CC83D71C1BD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946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946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A1A5038C-80BA-43EA-A3C5-7D33DE4D8FF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9462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85875"/>
            <a:ext cx="6478587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CasellaDiTesto 2"/>
          <p:cNvSpPr txBox="1">
            <a:spLocks noChangeArrowheads="1"/>
          </p:cNvSpPr>
          <p:nvPr/>
        </p:nvSpPr>
        <p:spPr bwMode="auto">
          <a:xfrm>
            <a:off x="5795963" y="2708275"/>
            <a:ext cx="2946400" cy="954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/>
              <a:t>Condizione: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/>
              <a:t>d1 &lt;= d2 * (1 – </a:t>
            </a:r>
            <a:r>
              <a:rPr lang="el-GR" altLang="it-IT" sz="2800">
                <a:latin typeface="Arial Narrow" panose="020B0606020202030204" pitchFamily="34" charset="0"/>
              </a:rPr>
              <a:t>δ</a:t>
            </a:r>
            <a:r>
              <a:rPr lang="it-IT" altLang="it-IT" sz="2800"/>
              <a:t>)</a:t>
            </a:r>
          </a:p>
        </p:txBody>
      </p:sp>
      <p:sp>
        <p:nvSpPr>
          <p:cNvPr id="19464" name="CasellaDiTesto 1"/>
          <p:cNvSpPr txBox="1">
            <a:spLocks noChangeArrowheads="1"/>
          </p:cNvSpPr>
          <p:nvPr/>
        </p:nvSpPr>
        <p:spPr bwMode="auto">
          <a:xfrm>
            <a:off x="431800" y="831850"/>
            <a:ext cx="756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000"/>
              <a:t>Prendere una decisione considerando gli istrogrammi come punti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/>
          <p:cNvSpPr>
            <a:spLocks noGrp="1" noChangeArrowheads="1"/>
          </p:cNvSpPr>
          <p:nvPr>
            <p:ph type="title"/>
          </p:nvPr>
        </p:nvSpPr>
        <p:spPr>
          <a:xfrm>
            <a:off x="468313" y="357188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Risultati sperimentali</a:t>
            </a:r>
          </a:p>
        </p:txBody>
      </p:sp>
      <p:sp>
        <p:nvSpPr>
          <p:cNvPr id="20483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B08FF0-4689-4613-8224-78AFB68DFD8F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2048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2048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91491DA5-C4A0-4DCE-A896-33960264221F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20486" name="CasellaDiTesto 1"/>
          <p:cNvSpPr txBox="1">
            <a:spLocks noChangeArrowheads="1"/>
          </p:cNvSpPr>
          <p:nvPr/>
        </p:nvSpPr>
        <p:spPr bwMode="auto">
          <a:xfrm>
            <a:off x="488950" y="1052513"/>
            <a:ext cx="67151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200"/>
              <a:t>Classificazione comportamento di un singolo agente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22806C2-E12D-453B-B08D-CC63424C7B3F}"/>
              </a:ext>
            </a:extLst>
          </p:cNvPr>
          <p:cNvGraphicFramePr>
            <a:graphicFrameLocks noGrp="1"/>
          </p:cNvGraphicFramePr>
          <p:nvPr/>
        </p:nvGraphicFramePr>
        <p:xfrm>
          <a:off x="592138" y="1651000"/>
          <a:ext cx="4149726" cy="1141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863">
                  <a:extLst>
                    <a:ext uri="{9D8B030D-6E8A-4147-A177-3AD203B41FA5}">
                      <a16:colId xmlns:a16="http://schemas.microsoft.com/office/drawing/2014/main" val="3610326425"/>
                    </a:ext>
                  </a:extLst>
                </a:gridCol>
                <a:gridCol w="2074863">
                  <a:extLst>
                    <a:ext uri="{9D8B030D-6E8A-4147-A177-3AD203B41FA5}">
                      <a16:colId xmlns:a16="http://schemas.microsoft.com/office/drawing/2014/main" val="116815225"/>
                    </a:ext>
                  </a:extLst>
                </a:gridCol>
              </a:tblGrid>
              <a:tr h="410089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Numero scene</a:t>
                      </a:r>
                      <a:endParaRPr lang="it-IT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15" marR="91415" marT="45672" marB="45672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it-IT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2806011404"/>
                  </a:ext>
                </a:extLst>
              </a:tr>
              <a:tr h="365662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Class.</a:t>
                      </a:r>
                      <a:r>
                        <a:rPr lang="it-IT" sz="1800" baseline="0" dirty="0">
                          <a:solidFill>
                            <a:srgbClr val="000000"/>
                          </a:solidFill>
                        </a:rPr>
                        <a:t> Corrette</a:t>
                      </a:r>
                      <a:endParaRPr lang="it-IT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15" marR="91415" marT="45672" marB="45672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51 (92.72%)</a:t>
                      </a: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2156760080"/>
                  </a:ext>
                </a:extLst>
              </a:tr>
              <a:tr h="365662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Class. Errate</a:t>
                      </a:r>
                    </a:p>
                  </a:txBody>
                  <a:tcPr marL="91415" marR="91415" marT="45672" marB="45672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4 (7.28%)</a:t>
                      </a: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1683747179"/>
                  </a:ext>
                </a:extLst>
              </a:tr>
            </a:tbl>
          </a:graphicData>
        </a:graphic>
      </p:graphicFrame>
      <p:sp>
        <p:nvSpPr>
          <p:cNvPr id="20494" name="CasellaDiTesto 7"/>
          <p:cNvSpPr txBox="1">
            <a:spLocks noChangeArrowheads="1"/>
          </p:cNvSpPr>
          <p:nvPr/>
        </p:nvSpPr>
        <p:spPr bwMode="auto">
          <a:xfrm>
            <a:off x="488950" y="3582988"/>
            <a:ext cx="53324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200"/>
              <a:t>Classificazione interazione tra due agenti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388E79B-FF40-4DDB-AC31-B60F71AEAE56}"/>
              </a:ext>
            </a:extLst>
          </p:cNvPr>
          <p:cNvGraphicFramePr>
            <a:graphicFrameLocks noGrp="1"/>
          </p:cNvGraphicFramePr>
          <p:nvPr/>
        </p:nvGraphicFramePr>
        <p:xfrm>
          <a:off x="592138" y="4181475"/>
          <a:ext cx="4149726" cy="1141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863">
                  <a:extLst>
                    <a:ext uri="{9D8B030D-6E8A-4147-A177-3AD203B41FA5}">
                      <a16:colId xmlns:a16="http://schemas.microsoft.com/office/drawing/2014/main" val="3610326425"/>
                    </a:ext>
                  </a:extLst>
                </a:gridCol>
                <a:gridCol w="2074863">
                  <a:extLst>
                    <a:ext uri="{9D8B030D-6E8A-4147-A177-3AD203B41FA5}">
                      <a16:colId xmlns:a16="http://schemas.microsoft.com/office/drawing/2014/main" val="116815225"/>
                    </a:ext>
                  </a:extLst>
                </a:gridCol>
              </a:tblGrid>
              <a:tr h="410089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Numero scene</a:t>
                      </a:r>
                      <a:endParaRPr lang="it-IT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15" marR="91415" marT="45672" marB="45672"/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2806011404"/>
                  </a:ext>
                </a:extLst>
              </a:tr>
              <a:tr h="365662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Class.</a:t>
                      </a:r>
                      <a:r>
                        <a:rPr lang="it-IT" sz="1800" baseline="0" dirty="0">
                          <a:solidFill>
                            <a:srgbClr val="000000"/>
                          </a:solidFill>
                        </a:rPr>
                        <a:t> Corrette</a:t>
                      </a:r>
                      <a:endParaRPr lang="it-IT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15" marR="91415" marT="45672" marB="45672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30 (83.33%)</a:t>
                      </a: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2156760080"/>
                  </a:ext>
                </a:extLst>
              </a:tr>
              <a:tr h="365662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Class. Errate</a:t>
                      </a:r>
                    </a:p>
                  </a:txBody>
                  <a:tcPr marL="91415" marR="91415" marT="45672" marB="45672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it-IT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(16.67%)</a:t>
                      </a: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1683747179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02DDC95-785D-4D5A-AEB5-0F4588210E11}"/>
              </a:ext>
            </a:extLst>
          </p:cNvPr>
          <p:cNvGraphicFramePr>
            <a:graphicFrameLocks noGrp="1"/>
          </p:cNvGraphicFramePr>
          <p:nvPr/>
        </p:nvGraphicFramePr>
        <p:xfrm>
          <a:off x="5635625" y="1804988"/>
          <a:ext cx="1512888" cy="1295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296">
                  <a:extLst>
                    <a:ext uri="{9D8B030D-6E8A-4147-A177-3AD203B41FA5}">
                      <a16:colId xmlns:a16="http://schemas.microsoft.com/office/drawing/2014/main" val="1518746133"/>
                    </a:ext>
                  </a:extLst>
                </a:gridCol>
                <a:gridCol w="504296">
                  <a:extLst>
                    <a:ext uri="{9D8B030D-6E8A-4147-A177-3AD203B41FA5}">
                      <a16:colId xmlns:a16="http://schemas.microsoft.com/office/drawing/2014/main" val="3546020296"/>
                    </a:ext>
                  </a:extLst>
                </a:gridCol>
                <a:gridCol w="504296">
                  <a:extLst>
                    <a:ext uri="{9D8B030D-6E8A-4147-A177-3AD203B41FA5}">
                      <a16:colId xmlns:a16="http://schemas.microsoft.com/office/drawing/2014/main" val="3995826226"/>
                    </a:ext>
                  </a:extLst>
                </a:gridCol>
              </a:tblGrid>
              <a:tr h="429973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44605"/>
                  </a:ext>
                </a:extLst>
              </a:tr>
              <a:tr h="443080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74342"/>
                  </a:ext>
                </a:extLst>
              </a:tr>
              <a:tr h="422347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19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816535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26500804-D3A0-44FF-B7D6-FDFF6EC9C1B8}"/>
              </a:ext>
            </a:extLst>
          </p:cNvPr>
          <p:cNvGraphicFramePr>
            <a:graphicFrameLocks noGrp="1"/>
          </p:cNvGraphicFramePr>
          <p:nvPr/>
        </p:nvGraphicFramePr>
        <p:xfrm>
          <a:off x="5641975" y="4214813"/>
          <a:ext cx="1511301" cy="1295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151874613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354602029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3995826226"/>
                    </a:ext>
                  </a:extLst>
                </a:gridCol>
              </a:tblGrid>
              <a:tr h="453368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44605"/>
                  </a:ext>
                </a:extLst>
              </a:tr>
              <a:tr h="421016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74342"/>
                  </a:ext>
                </a:extLst>
              </a:tr>
              <a:tr h="421016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816535"/>
                  </a:ext>
                </a:extLst>
              </a:tr>
            </a:tbl>
          </a:graphicData>
        </a:graphic>
      </p:graphicFrame>
      <p:sp>
        <p:nvSpPr>
          <p:cNvPr id="20538" name="CasellaDiTesto 4"/>
          <p:cNvSpPr txBox="1">
            <a:spLocks noChangeArrowheads="1"/>
          </p:cNvSpPr>
          <p:nvPr/>
        </p:nvSpPr>
        <p:spPr bwMode="auto">
          <a:xfrm>
            <a:off x="7178675" y="1800225"/>
            <a:ext cx="731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calmo</a:t>
            </a:r>
          </a:p>
        </p:txBody>
      </p:sp>
      <p:sp>
        <p:nvSpPr>
          <p:cNvPr id="20539" name="CasellaDiTesto 12"/>
          <p:cNvSpPr txBox="1">
            <a:spLocks noChangeArrowheads="1"/>
          </p:cNvSpPr>
          <p:nvPr/>
        </p:nvSpPr>
        <p:spPr bwMode="auto">
          <a:xfrm>
            <a:off x="7178675" y="2209800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anomalo</a:t>
            </a:r>
          </a:p>
        </p:txBody>
      </p:sp>
      <p:sp>
        <p:nvSpPr>
          <p:cNvPr id="20540" name="CasellaDiTesto 13"/>
          <p:cNvSpPr txBox="1">
            <a:spLocks noChangeArrowheads="1"/>
          </p:cNvSpPr>
          <p:nvPr/>
        </p:nvSpPr>
        <p:spPr bwMode="auto">
          <a:xfrm>
            <a:off x="7178675" y="2679700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agitato</a:t>
            </a:r>
          </a:p>
        </p:txBody>
      </p:sp>
      <p:sp>
        <p:nvSpPr>
          <p:cNvPr id="20541" name="CasellaDiTesto 14"/>
          <p:cNvSpPr txBox="1">
            <a:spLocks noChangeArrowheads="1"/>
          </p:cNvSpPr>
          <p:nvPr/>
        </p:nvSpPr>
        <p:spPr bwMode="auto">
          <a:xfrm>
            <a:off x="7196138" y="4214813"/>
            <a:ext cx="901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assente</a:t>
            </a:r>
          </a:p>
        </p:txBody>
      </p:sp>
      <p:sp>
        <p:nvSpPr>
          <p:cNvPr id="20542" name="CasellaDiTesto 15"/>
          <p:cNvSpPr txBox="1">
            <a:spLocks noChangeArrowheads="1"/>
          </p:cNvSpPr>
          <p:nvPr/>
        </p:nvSpPr>
        <p:spPr bwMode="auto">
          <a:xfrm>
            <a:off x="7196138" y="4624388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amichevole</a:t>
            </a:r>
          </a:p>
        </p:txBody>
      </p:sp>
      <p:sp>
        <p:nvSpPr>
          <p:cNvPr id="20543" name="CasellaDiTesto 16"/>
          <p:cNvSpPr txBox="1">
            <a:spLocks noChangeArrowheads="1"/>
          </p:cNvSpPr>
          <p:nvPr/>
        </p:nvSpPr>
        <p:spPr bwMode="auto">
          <a:xfrm>
            <a:off x="7196138" y="5094288"/>
            <a:ext cx="6619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ostile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olo 1"/>
          <p:cNvSpPr>
            <a:spLocks noGrp="1" noChangeArrowheads="1"/>
          </p:cNvSpPr>
          <p:nvPr>
            <p:ph type="title"/>
          </p:nvPr>
        </p:nvSpPr>
        <p:spPr>
          <a:xfrm>
            <a:off x="468313" y="357188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Conclusioni e sviluppi futuri</a:t>
            </a:r>
          </a:p>
        </p:txBody>
      </p:sp>
      <p:sp>
        <p:nvSpPr>
          <p:cNvPr id="21507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3826B3-0174-46DA-8C30-65E2A5944188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2150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2150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C73AA81F-89AD-4689-AFB5-DBEA654B7877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21510" name="CasellaDiTesto 1"/>
          <p:cNvSpPr txBox="1">
            <a:spLocks noChangeArrowheads="1"/>
          </p:cNvSpPr>
          <p:nvPr/>
        </p:nvSpPr>
        <p:spPr bwMode="auto">
          <a:xfrm>
            <a:off x="576263" y="981075"/>
            <a:ext cx="73437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/>
              <a:t>È possibile per un sistema software distinguere tra classi fondamentali di comportamento ed interazione in ambienti controllati.</a:t>
            </a:r>
          </a:p>
          <a:p>
            <a:pPr>
              <a:spcBef>
                <a:spcPct val="0"/>
              </a:spcBef>
              <a:buClrTx/>
            </a:pPr>
            <a:r>
              <a:rPr lang="it-IT" altLang="it-IT" sz="2200"/>
              <a:t>È possibile gestire più contesti?</a:t>
            </a:r>
          </a:p>
          <a:p>
            <a:pPr>
              <a:spcBef>
                <a:spcPct val="0"/>
              </a:spcBef>
              <a:buClrTx/>
            </a:pPr>
            <a:r>
              <a:rPr lang="it-IT" altLang="it-IT" sz="2200"/>
              <a:t>Quali altre comportamenti sono distinguibili?</a:t>
            </a:r>
          </a:p>
          <a:p>
            <a:pPr>
              <a:spcBef>
                <a:spcPct val="0"/>
              </a:spcBef>
              <a:buClrTx/>
            </a:pPr>
            <a:r>
              <a:rPr lang="it-IT" altLang="it-IT" sz="2200"/>
              <a:t>Come si possono combinare informazioni provenienti da diverse fonti non verbali? </a:t>
            </a:r>
          </a:p>
          <a:p>
            <a:pPr>
              <a:spcBef>
                <a:spcPct val="0"/>
              </a:spcBef>
              <a:buClrTx/>
            </a:pPr>
            <a:endParaRPr lang="it-IT" altLang="it-IT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 noChangeArrowheads="1"/>
          </p:cNvSpPr>
          <p:nvPr>
            <p:ph type="title"/>
          </p:nvPr>
        </p:nvSpPr>
        <p:spPr>
          <a:xfrm>
            <a:off x="3851275" y="2636838"/>
            <a:ext cx="1441450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Grazie.</a:t>
            </a:r>
          </a:p>
        </p:txBody>
      </p:sp>
      <p:sp>
        <p:nvSpPr>
          <p:cNvPr id="22531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7AB2A5-9669-4388-8D7B-CDAE687D139C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2253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2253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1EACCB10-B3D8-4389-ADDC-506AF3C87384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99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Psychological</a:t>
            </a:r>
          </a:p>
          <a:p>
            <a:pPr lvl="1"/>
            <a:r>
              <a:rPr lang="en-US" dirty="0" smtClean="0"/>
              <a:t>Body language, micro-expressions, eye position;</a:t>
            </a:r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choice of words;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fMRI;</a:t>
            </a:r>
          </a:p>
          <a:p>
            <a:r>
              <a:rPr lang="en-US" dirty="0" smtClean="0"/>
              <a:t>Thermal Imaging</a:t>
            </a:r>
          </a:p>
          <a:p>
            <a:r>
              <a:rPr lang="en-US" dirty="0" smtClean="0"/>
              <a:t>More….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2898275"/>
            <a:ext cx="4343400" cy="27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3816027" cy="4385568"/>
          </a:xfrm>
        </p:spPr>
        <p:txBody>
          <a:bodyPr/>
          <a:lstStyle/>
          <a:p>
            <a:r>
              <a:rPr lang="en-US" dirty="0" smtClean="0"/>
              <a:t>Action Units (AU) are a contraction or relaxation of one or more muscles.</a:t>
            </a:r>
          </a:p>
          <a:p>
            <a:r>
              <a:rPr lang="en-US" dirty="0" smtClean="0"/>
              <a:t>AUs can be used to codify emotions through the muscles involved and the intensity of the movements.</a:t>
            </a:r>
          </a:p>
          <a:p>
            <a:r>
              <a:rPr lang="en-US" dirty="0" smtClean="0"/>
              <a:t>Facial Action Coding System manual</a:t>
            </a:r>
            <a:br>
              <a:rPr lang="en-US" dirty="0" smtClean="0"/>
            </a:br>
            <a:r>
              <a:rPr lang="en-US" dirty="0" smtClean="0"/>
              <a:t>for such classification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Titolo Presentazione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53486"/>
            <a:ext cx="4113702" cy="22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Decompose truthful and deceptive statements into Action Units.</a:t>
            </a:r>
          </a:p>
          <a:p>
            <a:r>
              <a:rPr lang="en-US" dirty="0" smtClean="0"/>
              <a:t>Truthful and deceptive statements should present different Action Units </a:t>
            </a:r>
            <a:r>
              <a:rPr lang="en-US" dirty="0" smtClean="0"/>
              <a:t>combinations </a:t>
            </a:r>
            <a:r>
              <a:rPr lang="en-US" dirty="0" smtClean="0"/>
              <a:t>and frequency.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492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Video;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Face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Landmark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Extraction;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 Recognition;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SVM Classification;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95320"/>
            <a:ext cx="6848302" cy="1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29/12/2018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  <p:pic>
        <p:nvPicPr>
          <p:cNvPr id="8" name="Immagine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89" y="1203325"/>
            <a:ext cx="6545523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9836</TotalTime>
  <Words>1464</Words>
  <Application>Microsoft Office PowerPoint</Application>
  <PresentationFormat>On-screen Show (4:3)</PresentationFormat>
  <Paragraphs>368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ＭＳ Ｐゴシック</vt:lpstr>
      <vt:lpstr>Arial</vt:lpstr>
      <vt:lpstr>Arial Narrow</vt:lpstr>
      <vt:lpstr>la sapienza</vt:lpstr>
      <vt:lpstr>Deception Detection using Facial Action Units</vt:lpstr>
      <vt:lpstr>Outline</vt:lpstr>
      <vt:lpstr>Aim of the thesis</vt:lpstr>
      <vt:lpstr>Use cases</vt:lpstr>
      <vt:lpstr>Different ways to detect lies</vt:lpstr>
      <vt:lpstr>Action Units</vt:lpstr>
      <vt:lpstr>Idea</vt:lpstr>
      <vt:lpstr>Architecture</vt:lpstr>
      <vt:lpstr>Architecture</vt:lpstr>
      <vt:lpstr>Facial Landmark Detection</vt:lpstr>
      <vt:lpstr>Facial Landmark Detection</vt:lpstr>
      <vt:lpstr>Feature Extraction</vt:lpstr>
      <vt:lpstr>Feature Extraction</vt:lpstr>
      <vt:lpstr>Action Unit Detection</vt:lpstr>
      <vt:lpstr>Action Unit Detection</vt:lpstr>
      <vt:lpstr>Action Unit Detection</vt:lpstr>
      <vt:lpstr>Video Dataset</vt:lpstr>
      <vt:lpstr>Deception Detection</vt:lpstr>
      <vt:lpstr>Deception Detection</vt:lpstr>
      <vt:lpstr>Deception Detection</vt:lpstr>
      <vt:lpstr>Deception Detection</vt:lpstr>
      <vt:lpstr>Deception Detection</vt:lpstr>
      <vt:lpstr>Use cases</vt:lpstr>
      <vt:lpstr>Scopo e ambito del lavoro [..continuazione]</vt:lpstr>
      <vt:lpstr>Idea risolutiva ed architettura</vt:lpstr>
      <vt:lpstr>Idea risolutiva ed architettura […continuazione]</vt:lpstr>
      <vt:lpstr>Caratteristiche descrittive (features)</vt:lpstr>
      <vt:lpstr>Caratteristiche descrittive (features) [..continuazione]</vt:lpstr>
      <vt:lpstr>Caratteristiche descrittive (features) […continuazione]</vt:lpstr>
      <vt:lpstr>PowerPoint Presentation</vt:lpstr>
      <vt:lpstr>PowerPoint Presentation</vt:lpstr>
      <vt:lpstr>Unità fondamentali di comportamento</vt:lpstr>
      <vt:lpstr>Unità fondamentali di comportamento […continuazione]</vt:lpstr>
      <vt:lpstr>Apprendimento</vt:lpstr>
      <vt:lpstr>Classificazione</vt:lpstr>
      <vt:lpstr>Risultati sperimentali</vt:lpstr>
      <vt:lpstr>Conclusioni e sviluppi futuri</vt:lpstr>
      <vt:lpstr>Grazie.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AscaL</cp:lastModifiedBy>
  <cp:revision>150</cp:revision>
  <dcterms:created xsi:type="dcterms:W3CDTF">2006-11-20T16:13:10Z</dcterms:created>
  <dcterms:modified xsi:type="dcterms:W3CDTF">2018-12-29T18:22:34Z</dcterms:modified>
  <cp:category/>
</cp:coreProperties>
</file>